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drawings/drawing1.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1.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charts/chart8.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omments/modernComment_227_C4794E54.xml" ContentType="application/vnd.ms-powerpoint.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4"/>
  </p:sldMasterIdLst>
  <p:notesMasterIdLst>
    <p:notesMasterId r:id="rId87"/>
  </p:notesMasterIdLst>
  <p:sldIdLst>
    <p:sldId id="257" r:id="rId5"/>
    <p:sldId id="548" r:id="rId6"/>
    <p:sldId id="549" r:id="rId7"/>
    <p:sldId id="258" r:id="rId8"/>
    <p:sldId id="259" r:id="rId9"/>
    <p:sldId id="260" r:id="rId10"/>
    <p:sldId id="261" r:id="rId11"/>
    <p:sldId id="262" r:id="rId12"/>
    <p:sldId id="263" r:id="rId13"/>
    <p:sldId id="264" r:id="rId14"/>
    <p:sldId id="265" r:id="rId15"/>
    <p:sldId id="555" r:id="rId16"/>
    <p:sldId id="556" r:id="rId17"/>
    <p:sldId id="558" r:id="rId18"/>
    <p:sldId id="267" r:id="rId19"/>
    <p:sldId id="269" r:id="rId20"/>
    <p:sldId id="343" r:id="rId21"/>
    <p:sldId id="270" r:id="rId22"/>
    <p:sldId id="561" r:id="rId23"/>
    <p:sldId id="272" r:id="rId24"/>
    <p:sldId id="273" r:id="rId25"/>
    <p:sldId id="274" r:id="rId26"/>
    <p:sldId id="275" r:id="rId27"/>
    <p:sldId id="278" r:id="rId28"/>
    <p:sldId id="280" r:id="rId29"/>
    <p:sldId id="281" r:id="rId30"/>
    <p:sldId id="282" r:id="rId31"/>
    <p:sldId id="283" r:id="rId32"/>
    <p:sldId id="553" r:id="rId33"/>
    <p:sldId id="284" r:id="rId34"/>
    <p:sldId id="285" r:id="rId35"/>
    <p:sldId id="286" r:id="rId36"/>
    <p:sldId id="554" r:id="rId37"/>
    <p:sldId id="287" r:id="rId38"/>
    <p:sldId id="551" r:id="rId39"/>
    <p:sldId id="289" r:id="rId40"/>
    <p:sldId id="290" r:id="rId41"/>
    <p:sldId id="291" r:id="rId42"/>
    <p:sldId id="292" r:id="rId43"/>
    <p:sldId id="293" r:id="rId44"/>
    <p:sldId id="294" r:id="rId45"/>
    <p:sldId id="297" r:id="rId46"/>
    <p:sldId id="314" r:id="rId47"/>
    <p:sldId id="642" r:id="rId48"/>
    <p:sldId id="301" r:id="rId49"/>
    <p:sldId id="302" r:id="rId50"/>
    <p:sldId id="303" r:id="rId51"/>
    <p:sldId id="304" r:id="rId52"/>
    <p:sldId id="305" r:id="rId53"/>
    <p:sldId id="644" r:id="rId54"/>
    <p:sldId id="645" r:id="rId55"/>
    <p:sldId id="646" r:id="rId56"/>
    <p:sldId id="647" r:id="rId57"/>
    <p:sldId id="310" r:id="rId58"/>
    <p:sldId id="311" r:id="rId59"/>
    <p:sldId id="312" r:id="rId60"/>
    <p:sldId id="313" r:id="rId61"/>
    <p:sldId id="315" r:id="rId62"/>
    <p:sldId id="552" r:id="rId63"/>
    <p:sldId id="317" r:id="rId64"/>
    <p:sldId id="648" r:id="rId65"/>
    <p:sldId id="319" r:id="rId66"/>
    <p:sldId id="320" r:id="rId67"/>
    <p:sldId id="550" r:id="rId68"/>
    <p:sldId id="322" r:id="rId69"/>
    <p:sldId id="327" r:id="rId70"/>
    <p:sldId id="564" r:id="rId71"/>
    <p:sldId id="603"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EF4F937E-3A28-66A7-32E9-1BE86B055B0F}" name="Martel, Lise (CDC/GHC/DGHP)" initials="LM" userId="S::Diz0@cdc.gov::fbce038f-8655-4557-9709-9829739673e8" providerId="AD"/>
  <p188:author id="{677E6A8E-C9A6-07BD-E1D8-448ECDAFF898}" name="Gallagher, Darby (CDC/GHC/DGHP)" initials="GD(" userId="S::zss9@cdc.gov::a845a694-00ae-430c-a73d-6baae6728f31" providerId="AD"/>
  <p188:author id="{D71DB8A5-77F4-3016-5A88-EDAC4D4F1636}" name="Yard, Ellen E. (CDC/GHC/DGHP)" initials="EY" userId="S::IGF8@cdc.gov::19c9ef13-1d29-41fa-9fd7-59de21a7a375" providerId="AD"/>
  <p188:author id="{491092DD-DF18-D6A0-E007-B3D189146547}" name="Diaz, Anaite" initials="AD" userId="S::ADIAZ30@emory.edu::d43257d9-b94c-4426-bc03-511033f0ba2c" providerId="AD"/>
  <p188:author id="{B692A5F4-97DE-BB51-F96B-B9FECA0E4692}" name="Guerra, Marta (CDC/GHC/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3D8B4C"/>
    <a:srgbClr val="377D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45" autoAdjust="0"/>
    <p:restoredTop sz="57299" autoAdjust="0"/>
  </p:normalViewPr>
  <p:slideViewPr>
    <p:cSldViewPr snapToGrid="0">
      <p:cViewPr varScale="1">
        <p:scale>
          <a:sx n="31" d="100"/>
          <a:sy n="31" d="100"/>
        </p:scale>
        <p:origin x="1780" y="256"/>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8/10/relationships/authors" Target="author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oleObject" Target="file:///C:\Users\EPAdmin\Desktop\FETP%20Basic%20Latest\Workshop%202\Epi%20curve%20data.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EPAdmin\Desktop\FETP%20Basic%20Latest\Workshop%202\Epi%20curve%20data.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s>
</file>

<file path=ppt/charts/_rels/chart9.xml.rels><?xml version="1.0" encoding="UTF-8" standalone="yes"?>
<Relationships xmlns="http://schemas.openxmlformats.org/package/2006/relationships"><Relationship Id="rId1" Type="http://schemas.openxmlformats.org/officeDocument/2006/relationships/oleObject" Target="file:///C:\Users\EPAdmin\Desktop\FETP%20Basic%20Latest\Workshop%202\Epi%20curve%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655172413793108E-2"/>
          <c:y val="8.6274509803921567E-2"/>
          <c:w val="0.91594827586206895"/>
          <c:h val="0.75686274509803919"/>
        </c:manualLayout>
      </c:layout>
      <c:barChart>
        <c:barDir val="col"/>
        <c:grouping val="clustered"/>
        <c:varyColors val="0"/>
        <c:ser>
          <c:idx val="0"/>
          <c:order val="0"/>
          <c:spPr>
            <a:solidFill>
              <a:srgbClr val="00953A"/>
            </a:solidFill>
            <a:ln w="10232">
              <a:solidFill>
                <a:srgbClr val="000000"/>
              </a:solidFill>
              <a:prstDash val="solid"/>
            </a:ln>
          </c:spPr>
          <c:invertIfNegative val="0"/>
          <c:val>
            <c:numRef>
              <c:f>Feuil1!$C$3:$C$10</c:f>
              <c:numCache>
                <c:formatCode>General</c:formatCode>
                <c:ptCount val="8"/>
                <c:pt idx="0">
                  <c:v>0</c:v>
                </c:pt>
                <c:pt idx="1">
                  <c:v>1</c:v>
                </c:pt>
                <c:pt idx="2">
                  <c:v>0</c:v>
                </c:pt>
                <c:pt idx="3">
                  <c:v>3</c:v>
                </c:pt>
                <c:pt idx="4">
                  <c:v>5</c:v>
                </c:pt>
                <c:pt idx="5">
                  <c:v>4</c:v>
                </c:pt>
                <c:pt idx="6">
                  <c:v>2</c:v>
                </c:pt>
                <c:pt idx="7">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741D-4B67-B9BF-B32824737D0A}"/>
            </c:ext>
          </c:extLst>
        </c:ser>
        <c:dLbls>
          <c:showLegendKey val="0"/>
          <c:showVal val="0"/>
          <c:showCatName val="0"/>
          <c:showSerName val="0"/>
          <c:showPercent val="0"/>
          <c:showBubbleSize val="0"/>
        </c:dLbls>
        <c:gapWidth val="0"/>
        <c:axId val="324418335"/>
        <c:axId val="1"/>
      </c:barChart>
      <c:catAx>
        <c:axId val="324418335"/>
        <c:scaling>
          <c:orientation val="minMax"/>
        </c:scaling>
        <c:delete val="0"/>
        <c:axPos val="b"/>
        <c:numFmt formatCode="General" sourceLinked="1"/>
        <c:majorTickMark val="out"/>
        <c:minorTickMark val="none"/>
        <c:tickLblPos val="nextTo"/>
        <c:spPr>
          <a:ln w="2558">
            <a:solidFill>
              <a:srgbClr val="000000"/>
            </a:solidFill>
            <a:prstDash val="solid"/>
          </a:ln>
        </c:spPr>
        <c:txPr>
          <a:bodyPr rot="0" vert="horz"/>
          <a:lstStyle/>
          <a:p>
            <a:pPr>
              <a:defRPr sz="765"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558">
            <a:solidFill>
              <a:srgbClr val="000000"/>
            </a:solidFill>
            <a:prstDash val="solid"/>
          </a:ln>
        </c:spPr>
        <c:txPr>
          <a:bodyPr rot="0" vert="horz"/>
          <a:lstStyle/>
          <a:p>
            <a:pPr>
              <a:defRPr sz="765" b="0" i="0" u="none" strike="noStrike" baseline="0">
                <a:solidFill>
                  <a:srgbClr val="000000"/>
                </a:solidFill>
                <a:latin typeface="Arial"/>
                <a:ea typeface="Arial"/>
                <a:cs typeface="Arial"/>
              </a:defRPr>
            </a:pPr>
            <a:endParaRPr lang="es-ES"/>
          </a:p>
        </c:txPr>
        <c:crossAx val="324418335"/>
        <c:crosses val="autoZero"/>
        <c:crossBetween val="between"/>
      </c:valAx>
      <c:spPr>
        <a:noFill/>
        <a:ln w="10232">
          <a:solidFill>
            <a:srgbClr val="FFFFFF"/>
          </a:solidFill>
          <a:prstDash val="solid"/>
        </a:ln>
      </c:spPr>
    </c:plotArea>
    <c:plotVisOnly val="1"/>
    <c:dispBlanksAs val="gap"/>
    <c:showDLblsOverMax val="0"/>
  </c:chart>
  <c:spPr>
    <a:solidFill>
      <a:srgbClr val="FFFFFF"/>
    </a:solidFill>
    <a:ln>
      <a:noFill/>
    </a:ln>
  </c:spPr>
  <c:txPr>
    <a:bodyPr/>
    <a:lstStyle/>
    <a:p>
      <a:pPr>
        <a:defRPr sz="765" b="0" i="0" u="none" strike="noStrike" baseline="0">
          <a:solidFill>
            <a:srgbClr val="000000"/>
          </a:solidFill>
          <a:latin typeface="Arial"/>
          <a:ea typeface="Arial"/>
          <a:cs typeface="Arial"/>
        </a:defRPr>
      </a:pPr>
      <a:endParaRPr lang="es-E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1"/>
          <c:order val="0"/>
          <c:tx>
            <c:v>Serie FS</c:v>
          </c:tx>
          <c:spPr>
            <a:solidFill>
              <a:srgbClr val="00953A"/>
            </a:solidFill>
            <a:ln>
              <a:solidFill>
                <a:schemeClr val="tx1"/>
              </a:solidFill>
            </a:ln>
          </c:spPr>
          <c:invertIfNegative val="0"/>
          <c:val>
            <c:numRef>
              <c:f>Sheet1!$F$3:$F$19</c:f>
              <c:numCache>
                <c:formatCode>General</c:formatCode>
                <c:ptCount val="17"/>
                <c:pt idx="0">
                  <c:v>1</c:v>
                </c:pt>
                <c:pt idx="1">
                  <c:v>0</c:v>
                </c:pt>
                <c:pt idx="2">
                  <c:v>1</c:v>
                </c:pt>
                <c:pt idx="3">
                  <c:v>0</c:v>
                </c:pt>
                <c:pt idx="4">
                  <c:v>3</c:v>
                </c:pt>
                <c:pt idx="5">
                  <c:v>5</c:v>
                </c:pt>
                <c:pt idx="6">
                  <c:v>7</c:v>
                </c:pt>
                <c:pt idx="7">
                  <c:v>5</c:v>
                </c:pt>
                <c:pt idx="8">
                  <c:v>3</c:v>
                </c:pt>
                <c:pt idx="9">
                  <c:v>1</c:v>
                </c:pt>
                <c:pt idx="10">
                  <c:v>0</c:v>
                </c:pt>
                <c:pt idx="11">
                  <c:v>1</c:v>
                </c:pt>
                <c:pt idx="12">
                  <c:v>0</c:v>
                </c:pt>
                <c:pt idx="13">
                  <c:v>0</c:v>
                </c:pt>
                <c:pt idx="14">
                  <c:v>1</c:v>
                </c:pt>
                <c:pt idx="15">
                  <c:v>0</c:v>
                </c:pt>
                <c:pt idx="16">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2EA5-4F90-AE83-C874DF6AECCB}"/>
            </c:ext>
          </c:extLst>
        </c:ser>
        <c:dLbls>
          <c:showLegendKey val="0"/>
          <c:showVal val="0"/>
          <c:showCatName val="0"/>
          <c:showSerName val="0"/>
          <c:showPercent val="0"/>
          <c:showBubbleSize val="0"/>
        </c:dLbls>
        <c:gapWidth val="0"/>
        <c:overlap val="100"/>
        <c:axId val="-2094369416"/>
        <c:axId val="2081858984"/>
      </c:barChart>
      <c:catAx>
        <c:axId val="-2094369416"/>
        <c:scaling>
          <c:orientation val="minMax"/>
        </c:scaling>
        <c:delete val="0"/>
        <c:axPos val="b"/>
        <c:numFmt formatCode="General" sourceLinked="1"/>
        <c:majorTickMark val="out"/>
        <c:minorTickMark val="none"/>
        <c:tickLblPos val="nextTo"/>
        <c:txPr>
          <a:bodyPr/>
          <a:lstStyle/>
          <a:p>
            <a:pPr>
              <a:defRPr sz="1200" baseline="0">
                <a:solidFill>
                  <a:schemeClr val="tx1"/>
                </a:solidFill>
                <a:latin typeface="Arial" panose="020B0604020202020204" pitchFamily="34" charset="0"/>
                <a:cs typeface="Arial" panose="020B0604020202020204" pitchFamily="34" charset="0"/>
              </a:defRPr>
            </a:pPr>
            <a:endParaRPr lang="es-ES"/>
          </a:p>
        </c:txPr>
        <c:crossAx val="2081858984"/>
        <c:crosses val="autoZero"/>
        <c:auto val="1"/>
        <c:lblAlgn val="ctr"/>
        <c:lblOffset val="100"/>
        <c:noMultiLvlLbl val="0"/>
      </c:catAx>
      <c:valAx>
        <c:axId val="2081858984"/>
        <c:scaling>
          <c:orientation val="minMax"/>
        </c:scaling>
        <c:delete val="0"/>
        <c:axPos val="l"/>
        <c:title>
          <c:tx>
            <c:rich>
              <a:bodyPr rot="-5400000" vert="horz"/>
              <a:lstStyle/>
              <a:p>
                <a:pPr>
                  <a:defRPr sz="2000" b="0">
                    <a:solidFill>
                      <a:schemeClr val="tx1"/>
                    </a:solidFill>
                    <a:latin typeface="Arial" panose="020B0604020202020204" pitchFamily="34" charset="0"/>
                    <a:cs typeface="Arial" panose="020B0604020202020204" pitchFamily="34" charset="0"/>
                  </a:defRPr>
                </a:pPr>
                <a:r>
                  <a:rPr lang="en-US" sz="1400" b="0">
                    <a:solidFill>
                      <a:schemeClr val="tx1"/>
                    </a:solidFill>
                    <a:latin typeface="Arial  "/>
                    <a:cs typeface="Arial" panose="020B0604020202020204" pitchFamily="34" charset="0"/>
                  </a:rPr>
                  <a:t>Casos</a:t>
                </a:r>
              </a:p>
            </c:rich>
          </c:tx>
          <c:overlay val="0"/>
        </c:title>
        <c:numFmt formatCode="General" sourceLinked="1"/>
        <c:majorTickMark val="out"/>
        <c:minorTickMark val="none"/>
        <c:tickLblPos val="nextTo"/>
        <c:txPr>
          <a:bodyPr/>
          <a:lstStyle/>
          <a:p>
            <a:pPr>
              <a:defRPr sz="1200">
                <a:solidFill>
                  <a:schemeClr val="tx1"/>
                </a:solidFill>
                <a:latin typeface="Arial" panose="020B0604020202020204" pitchFamily="34" charset="0"/>
                <a:cs typeface="Arial" panose="020B0604020202020204" pitchFamily="34" charset="0"/>
              </a:defRPr>
            </a:pPr>
            <a:endParaRPr lang="es-ES"/>
          </a:p>
        </c:txPr>
        <c:crossAx val="-2094369416"/>
        <c:crosses val="autoZero"/>
        <c:crossBetween val="between"/>
      </c:valAx>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148561786919493"/>
          <c:y val="5.8460820899190934E-2"/>
          <c:w val="0.76749290267288017"/>
          <c:h val="0.80592158949377402"/>
        </c:manualLayout>
      </c:layout>
      <c:barChart>
        <c:barDir val="col"/>
        <c:grouping val="stacked"/>
        <c:varyColors val="0"/>
        <c:ser>
          <c:idx val="1"/>
          <c:order val="0"/>
          <c:tx>
            <c:v>Serie E</c:v>
          </c:tx>
          <c:spPr>
            <a:solidFill>
              <a:srgbClr val="00953A"/>
            </a:solidFill>
            <a:ln>
              <a:solidFill>
                <a:schemeClr val="tx1"/>
              </a:solidFill>
            </a:ln>
          </c:spPr>
          <c:invertIfNegative val="0"/>
          <c:val>
            <c:numRef>
              <c:f>Sheet1!$E$3:$E$19</c:f>
              <c:numCache>
                <c:formatCode>General</c:formatCode>
                <c:ptCount val="17"/>
                <c:pt idx="0">
                  <c:v>1</c:v>
                </c:pt>
                <c:pt idx="1">
                  <c:v>0</c:v>
                </c:pt>
                <c:pt idx="2">
                  <c:v>1</c:v>
                </c:pt>
                <c:pt idx="3">
                  <c:v>0</c:v>
                </c:pt>
                <c:pt idx="4">
                  <c:v>3</c:v>
                </c:pt>
                <c:pt idx="5">
                  <c:v>5</c:v>
                </c:pt>
                <c:pt idx="6">
                  <c:v>7</c:v>
                </c:pt>
                <c:pt idx="7">
                  <c:v>7</c:v>
                </c:pt>
                <c:pt idx="8">
                  <c:v>8</c:v>
                </c:pt>
                <c:pt idx="9">
                  <c:v>9</c:v>
                </c:pt>
                <c:pt idx="10">
                  <c:v>11</c:v>
                </c:pt>
                <c:pt idx="11">
                  <c:v>10</c:v>
                </c:pt>
                <c:pt idx="12">
                  <c:v>11</c:v>
                </c:pt>
                <c:pt idx="13">
                  <c:v>8</c:v>
                </c:pt>
                <c:pt idx="14">
                  <c:v>12</c:v>
                </c:pt>
                <c:pt idx="15">
                  <c:v>9</c:v>
                </c:pt>
                <c:pt idx="16">
                  <c:v>11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868-44E5-A08F-E0DC802C6E98}"/>
            </c:ext>
          </c:extLst>
        </c:ser>
        <c:dLbls>
          <c:showLegendKey val="0"/>
          <c:showVal val="0"/>
          <c:showCatName val="0"/>
          <c:showSerName val="0"/>
          <c:showPercent val="0"/>
          <c:showBubbleSize val="0"/>
        </c:dLbls>
        <c:gapWidth val="0"/>
        <c:overlap val="100"/>
        <c:axId val="-2071474536"/>
        <c:axId val="-2071490760"/>
      </c:barChart>
      <c:catAx>
        <c:axId val="-2071474536"/>
        <c:scaling>
          <c:orientation val="minMax"/>
        </c:scaling>
        <c:delete val="0"/>
        <c:axPos val="b"/>
        <c:numFmt formatCode="General" sourceLinked="1"/>
        <c:majorTickMark val="out"/>
        <c:minorTickMark val="none"/>
        <c:tickLblPos val="nextTo"/>
        <c:txPr>
          <a:bodyPr/>
          <a:lstStyle/>
          <a:p>
            <a:pPr>
              <a:defRPr sz="1200" baseline="0">
                <a:solidFill>
                  <a:schemeClr val="tx1"/>
                </a:solidFill>
                <a:latin typeface="Arial" panose="020B0604020202020204" pitchFamily="34" charset="0"/>
                <a:cs typeface="Arial" panose="020B0604020202020204" pitchFamily="34" charset="0"/>
              </a:defRPr>
            </a:pPr>
            <a:endParaRPr lang="es-ES"/>
          </a:p>
        </c:txPr>
        <c:crossAx val="-2071490760"/>
        <c:crosses val="autoZero"/>
        <c:auto val="1"/>
        <c:lblAlgn val="ctr"/>
        <c:lblOffset val="100"/>
        <c:noMultiLvlLbl val="0"/>
      </c:catAx>
      <c:valAx>
        <c:axId val="-2071490760"/>
        <c:scaling>
          <c:orientation val="minMax"/>
        </c:scaling>
        <c:delete val="0"/>
        <c:axPos val="l"/>
        <c:title>
          <c:tx>
            <c:rich>
              <a:bodyPr rot="-5400000" vert="horz"/>
              <a:lstStyle/>
              <a:p>
                <a:pPr>
                  <a:defRPr sz="2000" b="0">
                    <a:solidFill>
                      <a:schemeClr val="tx1"/>
                    </a:solidFill>
                    <a:latin typeface="Arial" panose="020B0604020202020204" pitchFamily="34" charset="0"/>
                    <a:cs typeface="Arial" panose="020B0604020202020204" pitchFamily="34" charset="0"/>
                  </a:defRPr>
                </a:pPr>
                <a:r>
                  <a:rPr lang="en-US" sz="1400" b="0">
                    <a:solidFill>
                      <a:schemeClr val="tx1"/>
                    </a:solidFill>
                    <a:latin typeface="Arial  "/>
                    <a:cs typeface="Arial" panose="020B0604020202020204" pitchFamily="34" charset="0"/>
                  </a:rPr>
                  <a:t>Casos</a:t>
                </a:r>
              </a:p>
            </c:rich>
          </c:tx>
          <c:overlay val="0"/>
        </c:title>
        <c:numFmt formatCode="General" sourceLinked="1"/>
        <c:majorTickMark val="out"/>
        <c:minorTickMark val="none"/>
        <c:tickLblPos val="nextTo"/>
        <c:txPr>
          <a:bodyPr/>
          <a:lstStyle/>
          <a:p>
            <a:pPr>
              <a:defRPr sz="1200">
                <a:solidFill>
                  <a:schemeClr val="tx1"/>
                </a:solidFill>
                <a:latin typeface="Arial" panose="020B0604020202020204" pitchFamily="34" charset="0"/>
                <a:cs typeface="Arial" panose="020B0604020202020204" pitchFamily="34" charset="0"/>
              </a:defRPr>
            </a:pPr>
            <a:endParaRPr lang="es-ES"/>
          </a:p>
        </c:txPr>
        <c:crossAx val="-207147453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41379310344834E-2"/>
          <c:y val="8.6274509803921567E-2"/>
          <c:w val="0.90086206896551724"/>
          <c:h val="0.75686274509803919"/>
        </c:manualLayout>
      </c:layout>
      <c:barChart>
        <c:barDir val="col"/>
        <c:grouping val="clustered"/>
        <c:varyColors val="0"/>
        <c:ser>
          <c:idx val="0"/>
          <c:order val="0"/>
          <c:spPr>
            <a:solidFill>
              <a:srgbClr val="00953A"/>
            </a:solidFill>
            <a:ln w="10437">
              <a:solidFill>
                <a:srgbClr val="000000"/>
              </a:solidFill>
              <a:prstDash val="solid"/>
            </a:ln>
          </c:spPr>
          <c:invertIfNegative val="0"/>
          <c:val>
            <c:numRef>
              <c:f>'Feuil1 (2)'!$C$3:$C$14</c:f>
              <c:numCache>
                <c:formatCode>General</c:formatCode>
                <c:ptCount val="12"/>
                <c:pt idx="0">
                  <c:v>0</c:v>
                </c:pt>
                <c:pt idx="1">
                  <c:v>1</c:v>
                </c:pt>
                <c:pt idx="2">
                  <c:v>4</c:v>
                </c:pt>
                <c:pt idx="3">
                  <c:v>6</c:v>
                </c:pt>
                <c:pt idx="4">
                  <c:v>8</c:v>
                </c:pt>
                <c:pt idx="5">
                  <c:v>9</c:v>
                </c:pt>
                <c:pt idx="6">
                  <c:v>7</c:v>
                </c:pt>
                <c:pt idx="7">
                  <c:v>7</c:v>
                </c:pt>
                <c:pt idx="8">
                  <c:v>6</c:v>
                </c:pt>
                <c:pt idx="9">
                  <c:v>5</c:v>
                </c:pt>
                <c:pt idx="10">
                  <c:v>5</c:v>
                </c:pt>
                <c:pt idx="11">
                  <c:v>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688-4769-82CF-621BE3268A5E}"/>
            </c:ext>
          </c:extLst>
        </c:ser>
        <c:dLbls>
          <c:showLegendKey val="0"/>
          <c:showVal val="0"/>
          <c:showCatName val="0"/>
          <c:showSerName val="0"/>
          <c:showPercent val="0"/>
          <c:showBubbleSize val="0"/>
        </c:dLbls>
        <c:gapWidth val="0"/>
        <c:axId val="871888640"/>
        <c:axId val="1"/>
      </c:barChart>
      <c:catAx>
        <c:axId val="871888640"/>
        <c:scaling>
          <c:orientation val="minMax"/>
        </c:scaling>
        <c:delete val="0"/>
        <c:axPos val="b"/>
        <c:numFmt formatCode="General" sourceLinked="1"/>
        <c:majorTickMark val="out"/>
        <c:minorTickMark val="none"/>
        <c:tickLblPos val="nextTo"/>
        <c:spPr>
          <a:ln w="2609">
            <a:solidFill>
              <a:srgbClr val="000000"/>
            </a:solidFill>
            <a:prstDash val="solid"/>
          </a:ln>
        </c:spPr>
        <c:txPr>
          <a:bodyPr rot="0" vert="horz"/>
          <a:lstStyle/>
          <a:p>
            <a:pPr>
              <a:defRPr sz="781"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609">
            <a:solidFill>
              <a:srgbClr val="000000"/>
            </a:solidFill>
            <a:prstDash val="solid"/>
          </a:ln>
        </c:spPr>
        <c:txPr>
          <a:bodyPr rot="0" vert="horz"/>
          <a:lstStyle/>
          <a:p>
            <a:pPr>
              <a:defRPr sz="781" b="0" i="0" u="none" strike="noStrike" baseline="0">
                <a:solidFill>
                  <a:srgbClr val="000000"/>
                </a:solidFill>
                <a:latin typeface="Arial"/>
                <a:ea typeface="Arial"/>
                <a:cs typeface="Arial"/>
              </a:defRPr>
            </a:pPr>
            <a:endParaRPr lang="es-ES"/>
          </a:p>
        </c:txPr>
        <c:crossAx val="871888640"/>
        <c:crosses val="autoZero"/>
        <c:crossBetween val="between"/>
      </c:valAx>
      <c:spPr>
        <a:noFill/>
        <a:ln w="10437">
          <a:solidFill>
            <a:srgbClr val="FFFFFF"/>
          </a:solidFill>
          <a:prstDash val="solid"/>
        </a:ln>
      </c:spPr>
    </c:plotArea>
    <c:plotVisOnly val="1"/>
    <c:dispBlanksAs val="gap"/>
    <c:showDLblsOverMax val="0"/>
  </c:chart>
  <c:spPr>
    <a:solidFill>
      <a:srgbClr val="FFFFFF"/>
    </a:solidFill>
    <a:ln>
      <a:noFill/>
    </a:ln>
  </c:spPr>
  <c:txPr>
    <a:bodyPr/>
    <a:lstStyle/>
    <a:p>
      <a:pPr>
        <a:defRPr sz="781" b="0" i="0" u="none" strike="noStrike" baseline="0">
          <a:solidFill>
            <a:srgbClr val="000000"/>
          </a:solidFill>
          <a:latin typeface="Arial"/>
          <a:ea typeface="Arial"/>
          <a:cs typeface="Arial"/>
        </a:defRPr>
      </a:pPr>
      <a:endParaRPr lang="es-E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7083333333333337E-2"/>
          <c:y val="8.6274509803921567E-2"/>
          <c:w val="0.90416666666666667"/>
          <c:h val="0.75686274509803919"/>
        </c:manualLayout>
      </c:layout>
      <c:barChart>
        <c:barDir val="col"/>
        <c:grouping val="clustered"/>
        <c:varyColors val="0"/>
        <c:ser>
          <c:idx val="0"/>
          <c:order val="0"/>
          <c:spPr>
            <a:solidFill>
              <a:srgbClr val="00953A"/>
            </a:solidFill>
            <a:ln w="10535">
              <a:solidFill>
                <a:srgbClr val="000000"/>
              </a:solidFill>
              <a:prstDash val="solid"/>
            </a:ln>
          </c:spPr>
          <c:invertIfNegative val="0"/>
          <c:val>
            <c:numRef>
              <c:f>propagated!$C$3:$C$15</c:f>
              <c:numCache>
                <c:formatCode>General</c:formatCode>
                <c:ptCount val="13"/>
                <c:pt idx="0">
                  <c:v>0</c:v>
                </c:pt>
                <c:pt idx="1">
                  <c:v>1</c:v>
                </c:pt>
                <c:pt idx="2">
                  <c:v>0</c:v>
                </c:pt>
                <c:pt idx="3">
                  <c:v>0</c:v>
                </c:pt>
                <c:pt idx="4">
                  <c:v>0</c:v>
                </c:pt>
                <c:pt idx="5">
                  <c:v>1</c:v>
                </c:pt>
                <c:pt idx="6">
                  <c:v>3</c:v>
                </c:pt>
                <c:pt idx="7">
                  <c:v>7</c:v>
                </c:pt>
                <c:pt idx="8">
                  <c:v>4</c:v>
                </c:pt>
                <c:pt idx="9">
                  <c:v>2</c:v>
                </c:pt>
                <c:pt idx="10">
                  <c:v>10</c:v>
                </c:pt>
                <c:pt idx="11">
                  <c:v>6</c:v>
                </c:pt>
                <c:pt idx="12">
                  <c:v>4</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083-4439-9E4B-9F5DA61844EB}"/>
            </c:ext>
          </c:extLst>
        </c:ser>
        <c:dLbls>
          <c:showLegendKey val="0"/>
          <c:showVal val="0"/>
          <c:showCatName val="0"/>
          <c:showSerName val="0"/>
          <c:showPercent val="0"/>
          <c:showBubbleSize val="0"/>
        </c:dLbls>
        <c:gapWidth val="0"/>
        <c:axId val="1879600175"/>
        <c:axId val="1"/>
      </c:barChart>
      <c:catAx>
        <c:axId val="1879600175"/>
        <c:scaling>
          <c:orientation val="minMax"/>
        </c:scaling>
        <c:delete val="0"/>
        <c:axPos val="b"/>
        <c:numFmt formatCode="General" sourceLinked="1"/>
        <c:majorTickMark val="out"/>
        <c:minorTickMark val="none"/>
        <c:tickLblPos val="nextTo"/>
        <c:spPr>
          <a:ln w="2634">
            <a:solidFill>
              <a:srgbClr val="000000"/>
            </a:solidFill>
            <a:prstDash val="solid"/>
          </a:ln>
        </c:spPr>
        <c:txPr>
          <a:bodyPr rot="0" vert="horz"/>
          <a:lstStyle/>
          <a:p>
            <a:pPr>
              <a:defRPr sz="788"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634">
            <a:solidFill>
              <a:srgbClr val="000000"/>
            </a:solidFill>
            <a:prstDash val="solid"/>
          </a:ln>
        </c:spPr>
        <c:txPr>
          <a:bodyPr rot="0" vert="horz"/>
          <a:lstStyle/>
          <a:p>
            <a:pPr>
              <a:defRPr sz="788" b="0" i="0" u="none" strike="noStrike" baseline="0">
                <a:solidFill>
                  <a:srgbClr val="000000"/>
                </a:solidFill>
                <a:latin typeface="Arial"/>
                <a:ea typeface="Arial"/>
                <a:cs typeface="Arial"/>
              </a:defRPr>
            </a:pPr>
            <a:endParaRPr lang="es-ES"/>
          </a:p>
        </c:txPr>
        <c:crossAx val="1879600175"/>
        <c:crosses val="autoZero"/>
        <c:crossBetween val="between"/>
      </c:valAx>
      <c:spPr>
        <a:noFill/>
        <a:ln w="10535">
          <a:solidFill>
            <a:srgbClr val="FFFFFF"/>
          </a:solidFill>
          <a:prstDash val="solid"/>
        </a:ln>
      </c:spPr>
    </c:plotArea>
    <c:plotVisOnly val="1"/>
    <c:dispBlanksAs val="gap"/>
    <c:showDLblsOverMax val="0"/>
  </c:chart>
  <c:spPr>
    <a:noFill/>
    <a:ln>
      <a:noFill/>
    </a:ln>
  </c:spPr>
  <c:txPr>
    <a:bodyPr/>
    <a:lstStyle/>
    <a:p>
      <a:pPr>
        <a:defRPr sz="788" b="0" i="0" u="none" strike="noStrike" baseline="0">
          <a:solidFill>
            <a:srgbClr val="000000"/>
          </a:solidFill>
          <a:latin typeface="Arial"/>
          <a:ea typeface="Arial"/>
          <a:cs typeface="Arial"/>
        </a:defRPr>
      </a:pPr>
      <a:endParaRPr lang="es-E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41379310344834E-2"/>
          <c:y val="8.6274509803921567E-2"/>
          <c:w val="0.90086206896551724"/>
          <c:h val="0.75686274509803919"/>
        </c:manualLayout>
      </c:layout>
      <c:barChart>
        <c:barDir val="col"/>
        <c:grouping val="clustered"/>
        <c:varyColors val="0"/>
        <c:ser>
          <c:idx val="0"/>
          <c:order val="0"/>
          <c:spPr>
            <a:solidFill>
              <a:srgbClr val="00953A"/>
            </a:solidFill>
            <a:ln w="9525">
              <a:solidFill>
                <a:srgbClr val="000000"/>
              </a:solidFill>
              <a:prstDash val="solid"/>
            </a:ln>
          </c:spPr>
          <c:invertIfNegative val="0"/>
          <c:val>
            <c:numRef>
              <c:f>intermittent!$C$3:$C$24</c:f>
              <c:numCache>
                <c:formatCode>General</c:formatCode>
                <c:ptCount val="22"/>
                <c:pt idx="0">
                  <c:v>0</c:v>
                </c:pt>
                <c:pt idx="1">
                  <c:v>0</c:v>
                </c:pt>
                <c:pt idx="2">
                  <c:v>1</c:v>
                </c:pt>
                <c:pt idx="3">
                  <c:v>3</c:v>
                </c:pt>
                <c:pt idx="4">
                  <c:v>0</c:v>
                </c:pt>
                <c:pt idx="5">
                  <c:v>0</c:v>
                </c:pt>
                <c:pt idx="6">
                  <c:v>0</c:v>
                </c:pt>
                <c:pt idx="7">
                  <c:v>0</c:v>
                </c:pt>
                <c:pt idx="8">
                  <c:v>1</c:v>
                </c:pt>
                <c:pt idx="9">
                  <c:v>0</c:v>
                </c:pt>
                <c:pt idx="10">
                  <c:v>0</c:v>
                </c:pt>
                <c:pt idx="11">
                  <c:v>1</c:v>
                </c:pt>
                <c:pt idx="12">
                  <c:v>0</c:v>
                </c:pt>
                <c:pt idx="13">
                  <c:v>0</c:v>
                </c:pt>
                <c:pt idx="14">
                  <c:v>4</c:v>
                </c:pt>
                <c:pt idx="15">
                  <c:v>3</c:v>
                </c:pt>
                <c:pt idx="16">
                  <c:v>0</c:v>
                </c:pt>
                <c:pt idx="17">
                  <c:v>0</c:v>
                </c:pt>
                <c:pt idx="18">
                  <c:v>0</c:v>
                </c:pt>
                <c:pt idx="19">
                  <c:v>1</c:v>
                </c:pt>
                <c:pt idx="20">
                  <c:v>0</c:v>
                </c:pt>
                <c:pt idx="21">
                  <c:v>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862B-4520-B920-82BDA8D01AEF}"/>
            </c:ext>
          </c:extLst>
        </c:ser>
        <c:dLbls>
          <c:showLegendKey val="0"/>
          <c:showVal val="0"/>
          <c:showCatName val="0"/>
          <c:showSerName val="0"/>
          <c:showPercent val="0"/>
          <c:showBubbleSize val="0"/>
        </c:dLbls>
        <c:gapWidth val="0"/>
        <c:axId val="161688512"/>
        <c:axId val="1"/>
      </c:barChart>
      <c:catAx>
        <c:axId val="161688512"/>
        <c:scaling>
          <c:orientation val="minMax"/>
        </c:scaling>
        <c:delete val="0"/>
        <c:axPos val="b"/>
        <c:numFmt formatCode="General" sourceLinked="1"/>
        <c:majorTickMark val="out"/>
        <c:minorTickMark val="none"/>
        <c:tickLblPos val="nextTo"/>
        <c:spPr>
          <a:ln w="2781">
            <a:solidFill>
              <a:srgbClr val="000000"/>
            </a:solidFill>
            <a:prstDash val="solid"/>
          </a:ln>
        </c:spPr>
        <c:txPr>
          <a:bodyPr rot="0" vert="horz"/>
          <a:lstStyle/>
          <a:p>
            <a:pPr>
              <a:defRPr sz="832"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max val="10"/>
        </c:scaling>
        <c:delete val="0"/>
        <c:axPos val="l"/>
        <c:numFmt formatCode="General" sourceLinked="1"/>
        <c:majorTickMark val="out"/>
        <c:minorTickMark val="none"/>
        <c:tickLblPos val="nextTo"/>
        <c:spPr>
          <a:ln w="2781">
            <a:solidFill>
              <a:srgbClr val="000000"/>
            </a:solidFill>
            <a:prstDash val="solid"/>
          </a:ln>
        </c:spPr>
        <c:txPr>
          <a:bodyPr rot="0" vert="horz"/>
          <a:lstStyle/>
          <a:p>
            <a:pPr>
              <a:defRPr sz="832" b="0" i="0" u="none" strike="noStrike" baseline="0">
                <a:solidFill>
                  <a:srgbClr val="000000"/>
                </a:solidFill>
                <a:latin typeface="Arial"/>
                <a:ea typeface="Arial"/>
                <a:cs typeface="Arial"/>
              </a:defRPr>
            </a:pPr>
            <a:endParaRPr lang="es-ES"/>
          </a:p>
        </c:txPr>
        <c:crossAx val="161688512"/>
        <c:crosses val="autoZero"/>
        <c:crossBetween val="between"/>
        <c:minorUnit val="1"/>
      </c:valAx>
      <c:spPr>
        <a:noFill/>
        <a:ln w="11123">
          <a:solidFill>
            <a:srgbClr val="FFFFFF"/>
          </a:solidFill>
          <a:prstDash val="solid"/>
        </a:ln>
      </c:spPr>
    </c:plotArea>
    <c:plotVisOnly val="1"/>
    <c:dispBlanksAs val="gap"/>
    <c:showDLblsOverMax val="0"/>
  </c:chart>
  <c:spPr>
    <a:solidFill>
      <a:srgbClr val="FFFFFF"/>
    </a:solidFill>
    <a:ln>
      <a:noFill/>
    </a:ln>
  </c:spPr>
  <c:txPr>
    <a:bodyPr/>
    <a:lstStyle/>
    <a:p>
      <a:pPr>
        <a:defRPr sz="832" b="0" i="0" u="none" strike="noStrike" baseline="0">
          <a:solidFill>
            <a:srgbClr val="000000"/>
          </a:solidFill>
          <a:latin typeface="Arial"/>
          <a:ea typeface="Arial"/>
          <a:cs typeface="Arial"/>
        </a:defRPr>
      </a:pPr>
      <a:endParaRPr lang="es-E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347276902887193E-2"/>
          <c:y val="3.45469980314961E-2"/>
          <c:w val="0.88118569553805803"/>
          <c:h val="0.738334153543307"/>
        </c:manualLayout>
      </c:layout>
      <c:barChart>
        <c:barDir val="col"/>
        <c:grouping val="stacked"/>
        <c:varyColors val="0"/>
        <c:ser>
          <c:idx val="0"/>
          <c:order val="0"/>
          <c:tx>
            <c:strRef>
              <c:f>Sheet1!$B$1</c:f>
              <c:strCache>
                <c:ptCount val="1"/>
                <c:pt idx="0">
                  <c:v>Serie 1</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Sheet1!$B$2:$B$25</c:f>
              <c:numCache>
                <c:formatCode>General</c:formatCode>
                <c:ptCount val="24"/>
                <c:pt idx="0">
                  <c:v>0</c:v>
                </c:pt>
                <c:pt idx="1">
                  <c:v>0</c:v>
                </c:pt>
                <c:pt idx="2">
                  <c:v>0</c:v>
                </c:pt>
                <c:pt idx="3">
                  <c:v>1</c:v>
                </c:pt>
                <c:pt idx="4">
                  <c:v>0</c:v>
                </c:pt>
                <c:pt idx="5">
                  <c:v>0</c:v>
                </c:pt>
                <c:pt idx="6">
                  <c:v>0</c:v>
                </c:pt>
                <c:pt idx="7">
                  <c:v>0</c:v>
                </c:pt>
                <c:pt idx="8">
                  <c:v>0</c:v>
                </c:pt>
                <c:pt idx="9">
                  <c:v>1</c:v>
                </c:pt>
                <c:pt idx="10">
                  <c:v>1</c:v>
                </c:pt>
                <c:pt idx="11">
                  <c:v>1</c:v>
                </c:pt>
                <c:pt idx="12">
                  <c:v>1</c:v>
                </c:pt>
                <c:pt idx="13">
                  <c:v>1</c:v>
                </c:pt>
                <c:pt idx="14">
                  <c:v>1</c:v>
                </c:pt>
                <c:pt idx="15">
                  <c:v>0</c:v>
                </c:pt>
                <c:pt idx="16">
                  <c:v>0</c:v>
                </c:pt>
                <c:pt idx="17">
                  <c:v>0</c:v>
                </c:pt>
                <c:pt idx="18">
                  <c:v>0</c:v>
                </c:pt>
                <c:pt idx="19">
                  <c:v>0</c:v>
                </c:pt>
                <c:pt idx="20">
                  <c:v>0</c:v>
                </c:pt>
                <c:pt idx="21">
                  <c:v>0</c:v>
                </c:pt>
                <c:pt idx="22">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39F6-004E-9EDE-8B71C6E8AC92}"/>
            </c:ext>
          </c:extLst>
        </c:ser>
        <c:ser>
          <c:idx val="1"/>
          <c:order val="1"/>
          <c:tx>
            <c:strRef>
              <c:f>Sheet1!$C$1</c:f>
              <c:strCache>
                <c:ptCount val="1"/>
                <c:pt idx="0">
                  <c:v>Serie 2</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Sheet1!$C$2:$C$25</c:f>
              <c:numCache>
                <c:formatCode>General</c:formatCode>
                <c:ptCount val="24"/>
                <c:pt idx="9">
                  <c:v>1</c:v>
                </c:pt>
                <c:pt idx="10">
                  <c:v>1</c:v>
                </c:pt>
                <c:pt idx="11">
                  <c:v>1</c:v>
                </c:pt>
                <c:pt idx="12">
                  <c:v>1</c:v>
                </c:pt>
                <c:pt idx="13">
                  <c:v>1</c:v>
                </c:pt>
                <c:pt idx="1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881-4770-98C6-DFC3201D0249}"/>
            </c:ext>
          </c:extLst>
        </c:ser>
        <c:ser>
          <c:idx val="2"/>
          <c:order val="2"/>
          <c:tx>
            <c:strRef>
              <c:f>Sheet1!$D$1</c:f>
              <c:strCache>
                <c:ptCount val="1"/>
                <c:pt idx="0">
                  <c:v>Serie 3</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Sheet1!$D$2:$D$25</c:f>
              <c:numCache>
                <c:formatCode>General</c:formatCode>
                <c:ptCount val="24"/>
                <c:pt idx="9">
                  <c:v>1</c:v>
                </c:pt>
                <c:pt idx="10">
                  <c:v>1</c:v>
                </c:pt>
                <c:pt idx="11">
                  <c:v>1</c:v>
                </c:pt>
                <c:pt idx="12">
                  <c:v>1</c:v>
                </c:pt>
                <c:pt idx="13">
                  <c:v>1</c:v>
                </c:pt>
                <c:pt idx="1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9881-4770-98C6-DFC3201D0249}"/>
            </c:ext>
          </c:extLst>
        </c:ser>
        <c:ser>
          <c:idx val="3"/>
          <c:order val="3"/>
          <c:tx>
            <c:strRef>
              <c:f>Sheet1!$E$1</c:f>
              <c:strCache>
                <c:ptCount val="1"/>
                <c:pt idx="0">
                  <c:v>Serie 4</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Sheet1!$E$2:$E$25</c:f>
              <c:numCache>
                <c:formatCode>General</c:formatCode>
                <c:ptCount val="24"/>
                <c:pt idx="9">
                  <c:v>1</c:v>
                </c:pt>
                <c:pt idx="10">
                  <c:v>1</c:v>
                </c:pt>
                <c:pt idx="11">
                  <c:v>1</c:v>
                </c:pt>
                <c:pt idx="12">
                  <c:v>1</c:v>
                </c:pt>
                <c:pt idx="13">
                  <c:v>1</c:v>
                </c:pt>
                <c:pt idx="1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9881-4770-98C6-DFC3201D0249}"/>
            </c:ext>
          </c:extLst>
        </c:ser>
        <c:ser>
          <c:idx val="4"/>
          <c:order val="4"/>
          <c:tx>
            <c:strRef>
              <c:f>Sheet1!$F$1</c:f>
              <c:strCache>
                <c:ptCount val="1"/>
                <c:pt idx="0">
                  <c:v>Serie 5</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Sheet1!$F$2:$F$25</c:f>
              <c:numCache>
                <c:formatCode>General</c:formatCode>
                <c:ptCount val="24"/>
                <c:pt idx="9">
                  <c:v>1</c:v>
                </c:pt>
                <c:pt idx="10">
                  <c:v>1</c:v>
                </c:pt>
                <c:pt idx="11">
                  <c:v>1</c:v>
                </c:pt>
                <c:pt idx="12">
                  <c:v>1</c:v>
                </c:pt>
                <c:pt idx="13">
                  <c:v>1</c:v>
                </c:pt>
                <c:pt idx="1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9881-4770-98C6-DFC3201D0249}"/>
            </c:ext>
          </c:extLst>
        </c:ser>
        <c:ser>
          <c:idx val="5"/>
          <c:order val="5"/>
          <c:tx>
            <c:strRef>
              <c:f>Sheet1!$G$1</c:f>
              <c:strCache>
                <c:ptCount val="1"/>
                <c:pt idx="0">
                  <c:v>Serie 6</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Sheet1!$G$2:$G$25</c:f>
              <c:numCache>
                <c:formatCode>General</c:formatCode>
                <c:ptCount val="24"/>
                <c:pt idx="9">
                  <c:v>1</c:v>
                </c:pt>
                <c:pt idx="10">
                  <c:v>1</c:v>
                </c:pt>
                <c:pt idx="11">
                  <c:v>1</c:v>
                </c:pt>
                <c:pt idx="12">
                  <c:v>1</c:v>
                </c:pt>
                <c:pt idx="13">
                  <c:v>1</c:v>
                </c:pt>
                <c:pt idx="1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4-9881-4770-98C6-DFC3201D0249}"/>
            </c:ext>
          </c:extLst>
        </c:ser>
        <c:ser>
          <c:idx val="6"/>
          <c:order val="6"/>
          <c:tx>
            <c:strRef>
              <c:f>Sheet1!$H$1</c:f>
              <c:strCache>
                <c:ptCount val="1"/>
                <c:pt idx="0">
                  <c:v>Serie 7</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Sheet1!$H$2:$H$25</c:f>
              <c:numCache>
                <c:formatCode>General</c:formatCode>
                <c:ptCount val="24"/>
                <c:pt idx="11">
                  <c:v>1</c:v>
                </c:pt>
                <c:pt idx="12">
                  <c:v>1</c:v>
                </c:pt>
                <c:pt idx="13">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5-9881-4770-98C6-DFC3201D0249}"/>
            </c:ext>
          </c:extLst>
        </c:ser>
        <c:ser>
          <c:idx val="7"/>
          <c:order val="7"/>
          <c:tx>
            <c:strRef>
              <c:f>Sheet1!$I$1</c:f>
              <c:strCache>
                <c:ptCount val="1"/>
                <c:pt idx="0">
                  <c:v>Serie 8</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Sheet1!$I$2:$I$25</c:f>
              <c:numCache>
                <c:formatCode>General</c:formatCode>
                <c:ptCount val="24"/>
                <c:pt idx="12">
                  <c:v>1</c:v>
                </c:pt>
                <c:pt idx="13">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6-9881-4770-98C6-DFC3201D0249}"/>
            </c:ext>
          </c:extLst>
        </c:ser>
        <c:ser>
          <c:idx val="8"/>
          <c:order val="8"/>
          <c:tx>
            <c:strRef>
              <c:f>Sheet1!$J$1</c:f>
              <c:strCache>
                <c:ptCount val="1"/>
                <c:pt idx="0">
                  <c:v>Serie 9</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Sheet1!$J$2:$J$25</c:f>
              <c:numCache>
                <c:formatCode>General</c:formatCode>
                <c:ptCount val="24"/>
                <c:pt idx="12">
                  <c:v>1</c:v>
                </c:pt>
                <c:pt idx="13">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7-9881-4770-98C6-DFC3201D0249}"/>
            </c:ext>
          </c:extLst>
        </c:ser>
        <c:ser>
          <c:idx val="9"/>
          <c:order val="9"/>
          <c:tx>
            <c:strRef>
              <c:f>Sheet1!$K$1</c:f>
              <c:strCache>
                <c:ptCount val="1"/>
                <c:pt idx="0">
                  <c:v>Serie 10</c:v>
                </c:pt>
              </c:strCache>
            </c:strRef>
          </c:tx>
          <c:spPr>
            <a:solidFill>
              <a:srgbClr val="00953A"/>
            </a:solidFill>
            <a:ln>
              <a:noFill/>
            </a:ln>
          </c:spPr>
          <c:invertIfNegative val="0"/>
          <c:cat>
            <c:numRef>
              <c:f>Sheet1!$A$2:$A$25</c:f>
              <c:numCache>
                <c:formatCode>h:mm;@</c:formatCode>
                <c:ptCount val="24"/>
                <c:pt idx="0">
                  <c:v>0.5</c:v>
                </c:pt>
                <c:pt idx="1">
                  <c:v>0.54166666666666696</c:v>
                </c:pt>
                <c:pt idx="2">
                  <c:v>0.58333333333333304</c:v>
                </c:pt>
                <c:pt idx="3">
                  <c:v>0.625</c:v>
                </c:pt>
                <c:pt idx="4">
                  <c:v>0.66666666666666696</c:v>
                </c:pt>
                <c:pt idx="5">
                  <c:v>0.70833333333333304</c:v>
                </c:pt>
                <c:pt idx="6">
                  <c:v>0.75</c:v>
                </c:pt>
                <c:pt idx="7">
                  <c:v>0.79166666666666596</c:v>
                </c:pt>
                <c:pt idx="8">
                  <c:v>0.83333333333333304</c:v>
                </c:pt>
                <c:pt idx="9">
                  <c:v>0.875</c:v>
                </c:pt>
                <c:pt idx="10">
                  <c:v>0.91666666666666596</c:v>
                </c:pt>
                <c:pt idx="11">
                  <c:v>0.95833333333333304</c:v>
                </c:pt>
                <c:pt idx="12">
                  <c:v>0</c:v>
                </c:pt>
                <c:pt idx="13">
                  <c:v>4.1666666666666699E-2</c:v>
                </c:pt>
                <c:pt idx="14">
                  <c:v>8.3333333333333301E-2</c:v>
                </c:pt>
                <c:pt idx="15">
                  <c:v>0.125</c:v>
                </c:pt>
                <c:pt idx="16">
                  <c:v>0.16666666666666699</c:v>
                </c:pt>
                <c:pt idx="17">
                  <c:v>0.20833333333333301</c:v>
                </c:pt>
                <c:pt idx="18">
                  <c:v>0.25</c:v>
                </c:pt>
                <c:pt idx="19">
                  <c:v>0.29166666666666702</c:v>
                </c:pt>
                <c:pt idx="20">
                  <c:v>0.33333333333333298</c:v>
                </c:pt>
                <c:pt idx="21">
                  <c:v>0.375</c:v>
                </c:pt>
                <c:pt idx="22">
                  <c:v>0.41666666666666702</c:v>
                </c:pt>
                <c:pt idx="23">
                  <c:v>0.45833333333333298</c:v>
                </c:pt>
              </c:numCache>
            </c:numRef>
          </c:cat>
          <c:val>
            <c:numRef>
              <c:f>Sheet1!$K$2:$K$25</c:f>
              <c:numCache>
                <c:formatCode>General</c:formatCode>
                <c:ptCount val="24"/>
                <c:pt idx="13">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8-9881-4770-98C6-DFC3201D0249}"/>
            </c:ext>
          </c:extLst>
        </c:ser>
        <c:dLbls>
          <c:showLegendKey val="0"/>
          <c:showVal val="0"/>
          <c:showCatName val="0"/>
          <c:showSerName val="0"/>
          <c:showPercent val="0"/>
          <c:showBubbleSize val="0"/>
        </c:dLbls>
        <c:gapWidth val="0"/>
        <c:overlap val="100"/>
        <c:axId val="-2103058184"/>
        <c:axId val="-2103062936"/>
      </c:barChart>
      <c:catAx>
        <c:axId val="-2103058184"/>
        <c:scaling>
          <c:orientation val="minMax"/>
        </c:scaling>
        <c:delete val="0"/>
        <c:axPos val="b"/>
        <c:numFmt formatCode="h:mm;@" sourceLinked="0"/>
        <c:majorTickMark val="out"/>
        <c:minorTickMark val="none"/>
        <c:tickLblPos val="nextTo"/>
        <c:spPr>
          <a:noFill/>
          <a:ln>
            <a:solidFill>
              <a:schemeClr val="tx1"/>
            </a:solidFill>
          </a:ln>
        </c:spPr>
        <c:txPr>
          <a:bodyPr rot="0"/>
          <a:lstStyle/>
          <a:p>
            <a:pPr>
              <a:defRPr sz="1600">
                <a:solidFill>
                  <a:schemeClr val="tx1"/>
                </a:solidFill>
                <a:latin typeface="Arial" panose="020B0604020202020204" pitchFamily="34" charset="0"/>
                <a:cs typeface="Arial" panose="020B0604020202020204" pitchFamily="34" charset="0"/>
              </a:defRPr>
            </a:pPr>
            <a:endParaRPr lang="es-ES"/>
          </a:p>
        </c:txPr>
        <c:crossAx val="-2103062936"/>
        <c:crosses val="autoZero"/>
        <c:auto val="1"/>
        <c:lblAlgn val="ctr"/>
        <c:lblOffset val="0"/>
        <c:tickLblSkip val="4"/>
        <c:noMultiLvlLbl val="0"/>
      </c:catAx>
      <c:valAx>
        <c:axId val="-2103062936"/>
        <c:scaling>
          <c:orientation val="minMax"/>
        </c:scaling>
        <c:delete val="0"/>
        <c:axPos val="l"/>
        <c:majorGridlines>
          <c:spPr>
            <a:ln>
              <a:noFill/>
              <a:prstDash val="sysDash"/>
            </a:ln>
          </c:spPr>
        </c:majorGridlines>
        <c:numFmt formatCode="General" sourceLinked="1"/>
        <c:majorTickMark val="out"/>
        <c:minorTickMark val="out"/>
        <c:tickLblPos val="nextTo"/>
        <c:spPr>
          <a:ln>
            <a:solidFill>
              <a:schemeClr val="tx1"/>
            </a:solidFill>
          </a:ln>
        </c:spPr>
        <c:txPr>
          <a:bodyPr/>
          <a:lstStyle/>
          <a:p>
            <a:pPr>
              <a:defRPr>
                <a:solidFill>
                  <a:schemeClr val="tx1"/>
                </a:solidFill>
                <a:latin typeface="Arial" panose="020B0604020202020204" pitchFamily="34" charset="0"/>
                <a:cs typeface="Arial" panose="020B0604020202020204" pitchFamily="34" charset="0"/>
              </a:defRPr>
            </a:pPr>
            <a:endParaRPr lang="es-ES"/>
          </a:p>
        </c:txPr>
        <c:crossAx val="-2103058184"/>
        <c:crosses val="autoZero"/>
        <c:crossBetween val="between"/>
        <c:minorUnit val="1"/>
      </c:valAx>
      <c:spPr>
        <a:ln>
          <a:noFill/>
        </a:ln>
      </c:spPr>
    </c:plotArea>
    <c:plotVisOnly val="1"/>
    <c:dispBlanksAs val="gap"/>
    <c:showDLblsOverMax val="0"/>
  </c:chart>
  <c:txPr>
    <a:bodyPr/>
    <a:lstStyle/>
    <a:p>
      <a:pPr>
        <a:defRPr sz="1800"/>
      </a:pPr>
      <a:endParaRPr lang="es-E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r>
              <a:rPr lang="en-US" b="1" dirty="0">
                <a:latin typeface="Arial  "/>
              </a:rPr>
              <a:t>Aparición de enfermedades entre </a:t>
            </a:r>
            <a:r>
              <a:rPr lang="es-GT" b="1" noProof="0" dirty="0">
                <a:latin typeface="Arial  "/>
              </a:rPr>
              <a:t>los alumnos que asisten a un curso de ecología de la fauna salvaje en un parque </a:t>
            </a:r>
            <a:r>
              <a:rPr lang="es-GT" b="1" dirty="0">
                <a:latin typeface="Arial  "/>
              </a:rPr>
              <a:t>nacional, del 3 al 7 </a:t>
            </a:r>
            <a:br>
              <a:rPr lang="es-GT" b="1" dirty="0">
                <a:latin typeface="Arial  "/>
              </a:rPr>
            </a:br>
            <a:r>
              <a:rPr lang="es-GT" b="1" dirty="0">
                <a:latin typeface="Arial  "/>
              </a:rPr>
              <a:t>de septiembre</a:t>
            </a:r>
            <a:endParaRPr lang="en-US" b="1" dirty="0">
              <a:latin typeface="Arial  "/>
            </a:endParaRPr>
          </a:p>
        </c:rich>
      </c:tx>
      <c:layout>
        <c:manualLayout>
          <c:xMode val="edge"/>
          <c:yMode val="edge"/>
          <c:x val="8.6690223219074533E-2"/>
          <c:y val="4.0374772873734012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0876618547681539"/>
          <c:y val="0.25988007850670014"/>
          <c:w val="0.79956714785651795"/>
          <c:h val="0.53863579491250324"/>
        </c:manualLayout>
      </c:layout>
      <c:barChart>
        <c:barDir val="col"/>
        <c:grouping val="clustered"/>
        <c:varyColors val="0"/>
        <c:ser>
          <c:idx val="0"/>
          <c:order val="0"/>
          <c:spPr>
            <a:solidFill>
              <a:srgbClr val="00953A"/>
            </a:solidFill>
            <a:ln>
              <a:noFill/>
            </a:ln>
            <a:effectLst/>
          </c:spPr>
          <c:invertIfNegative val="0"/>
          <c:cat>
            <c:numRef>
              <c:f>Sheet1!$A$1:$A$10</c:f>
              <c:numCache>
                <c:formatCode>d\-mmm</c:formatCode>
                <c:ptCount val="10"/>
                <c:pt idx="0">
                  <c:v>44805</c:v>
                </c:pt>
                <c:pt idx="1">
                  <c:v>44806</c:v>
                </c:pt>
                <c:pt idx="2">
                  <c:v>44807</c:v>
                </c:pt>
                <c:pt idx="3">
                  <c:v>44808</c:v>
                </c:pt>
                <c:pt idx="4">
                  <c:v>44809</c:v>
                </c:pt>
                <c:pt idx="5">
                  <c:v>44810</c:v>
                </c:pt>
                <c:pt idx="6">
                  <c:v>44811</c:v>
                </c:pt>
                <c:pt idx="7">
                  <c:v>44812</c:v>
                </c:pt>
                <c:pt idx="8">
                  <c:v>44813</c:v>
                </c:pt>
                <c:pt idx="9">
                  <c:v>44814</c:v>
                </c:pt>
              </c:numCache>
            </c:numRef>
          </c:cat>
          <c:val>
            <c:numRef>
              <c:f>Sheet1!$B$1:$B$10</c:f>
              <c:numCache>
                <c:formatCode>General</c:formatCode>
                <c:ptCount val="10"/>
                <c:pt idx="2">
                  <c:v>1</c:v>
                </c:pt>
                <c:pt idx="3">
                  <c:v>2</c:v>
                </c:pt>
                <c:pt idx="4">
                  <c:v>5</c:v>
                </c:pt>
                <c:pt idx="5">
                  <c:v>3</c:v>
                </c:pt>
                <c:pt idx="6">
                  <c:v>1</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717D-4E5F-936E-9E85DF88A37B}"/>
            </c:ext>
          </c:extLst>
        </c:ser>
        <c:dLbls>
          <c:showLegendKey val="0"/>
          <c:showVal val="0"/>
          <c:showCatName val="0"/>
          <c:showSerName val="0"/>
          <c:showPercent val="0"/>
          <c:showBubbleSize val="0"/>
        </c:dLbls>
        <c:gapWidth val="0"/>
        <c:axId val="900806528"/>
        <c:axId val="900806944"/>
      </c:barChart>
      <c:dateAx>
        <c:axId val="900806528"/>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a:latin typeface="Arial  "/>
                  </a:rPr>
                  <a:t>Fecha de inicio de los síntomas</a:t>
                </a:r>
              </a:p>
            </c:rich>
          </c:tx>
          <c:layout>
            <c:manualLayout>
              <c:xMode val="edge"/>
              <c:yMode val="edge"/>
              <c:x val="0.35358419094171117"/>
              <c:y val="0.9197757061076522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d\-mmm" sourceLinked="1"/>
        <c:majorTickMark val="none"/>
        <c:minorTickMark val="none"/>
        <c:tickLblPos val="nextTo"/>
        <c:spPr>
          <a:noFill/>
          <a:ln w="9525" cap="flat" cmpd="sng" algn="ctr">
            <a:solidFill>
              <a:schemeClr val="dk1">
                <a:shade val="95000"/>
                <a:satMod val="10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944"/>
        <c:crosses val="autoZero"/>
        <c:auto val="1"/>
        <c:lblOffset val="100"/>
        <c:baseTimeUnit val="days"/>
      </c:dateAx>
      <c:valAx>
        <c:axId val="900806944"/>
        <c:scaling>
          <c:orientation val="minMax"/>
        </c:scaling>
        <c:delete val="0"/>
        <c:axPos val="l"/>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dirty="0">
                    <a:latin typeface="Arial  "/>
                  </a:rPr>
                  <a:t># Casos</a:t>
                </a:r>
              </a:p>
            </c:rich>
          </c:tx>
          <c:layout>
            <c:manualLayout>
              <c:xMode val="edge"/>
              <c:yMode val="edge"/>
              <c:x val="2.7010750875043715E-2"/>
              <c:y val="0.43320031857025859"/>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528"/>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200">
          <a:solidFill>
            <a:schemeClr val="tx1"/>
          </a:solidFill>
        </a:defRPr>
      </a:pPr>
      <a:endParaRPr lang="es-E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0876618547681539"/>
          <c:y val="0.25988007850670014"/>
          <c:w val="0.79956714785651795"/>
          <c:h val="0.53863579491250324"/>
        </c:manualLayout>
      </c:layout>
      <c:barChart>
        <c:barDir val="col"/>
        <c:grouping val="clustered"/>
        <c:varyColors val="0"/>
        <c:ser>
          <c:idx val="0"/>
          <c:order val="0"/>
          <c:spPr>
            <a:solidFill>
              <a:srgbClr val="00953A"/>
            </a:solidFill>
            <a:ln>
              <a:noFill/>
            </a:ln>
            <a:effectLst/>
          </c:spPr>
          <c:invertIfNegative val="0"/>
          <c:cat>
            <c:numRef>
              <c:f>Sheet1!$A$1:$A$10</c:f>
              <c:numCache>
                <c:formatCode>d\-mmm</c:formatCode>
                <c:ptCount val="10"/>
                <c:pt idx="0">
                  <c:v>44805</c:v>
                </c:pt>
                <c:pt idx="1">
                  <c:v>44806</c:v>
                </c:pt>
                <c:pt idx="2">
                  <c:v>44807</c:v>
                </c:pt>
                <c:pt idx="3">
                  <c:v>44808</c:v>
                </c:pt>
                <c:pt idx="4">
                  <c:v>44809</c:v>
                </c:pt>
                <c:pt idx="5">
                  <c:v>44810</c:v>
                </c:pt>
                <c:pt idx="6">
                  <c:v>44811</c:v>
                </c:pt>
                <c:pt idx="7">
                  <c:v>44812</c:v>
                </c:pt>
                <c:pt idx="8">
                  <c:v>44813</c:v>
                </c:pt>
                <c:pt idx="9">
                  <c:v>44814</c:v>
                </c:pt>
              </c:numCache>
            </c:numRef>
          </c:cat>
          <c:val>
            <c:numRef>
              <c:f>Sheet1!$B$1:$B$10</c:f>
              <c:numCache>
                <c:formatCode>General</c:formatCode>
                <c:ptCount val="10"/>
                <c:pt idx="2">
                  <c:v>1</c:v>
                </c:pt>
                <c:pt idx="3">
                  <c:v>2</c:v>
                </c:pt>
                <c:pt idx="4">
                  <c:v>5</c:v>
                </c:pt>
                <c:pt idx="5">
                  <c:v>3</c:v>
                </c:pt>
                <c:pt idx="6">
                  <c:v>1</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B4D3-4F98-8ACD-19EBFD4BD801}"/>
            </c:ext>
          </c:extLst>
        </c:ser>
        <c:dLbls>
          <c:showLegendKey val="0"/>
          <c:showVal val="0"/>
          <c:showCatName val="0"/>
          <c:showSerName val="0"/>
          <c:showPercent val="0"/>
          <c:showBubbleSize val="0"/>
        </c:dLbls>
        <c:gapWidth val="0"/>
        <c:axId val="900806528"/>
        <c:axId val="900806944"/>
      </c:barChart>
      <c:dateAx>
        <c:axId val="900806528"/>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a:latin typeface="Arial  "/>
                  </a:rPr>
                  <a:t>Fecha de inicio de los síntomas</a:t>
                </a:r>
              </a:p>
            </c:rich>
          </c:tx>
          <c:layout>
            <c:manualLayout>
              <c:xMode val="edge"/>
              <c:yMode val="edge"/>
              <c:x val="0.35358419094171117"/>
              <c:y val="0.9197757061076522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d\-mmm" sourceLinked="1"/>
        <c:majorTickMark val="none"/>
        <c:minorTickMark val="none"/>
        <c:tickLblPos val="nextTo"/>
        <c:spPr>
          <a:noFill/>
          <a:ln w="9525" cap="flat" cmpd="sng" algn="ctr">
            <a:solidFill>
              <a:schemeClr val="dk1">
                <a:shade val="95000"/>
                <a:satMod val="10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944"/>
        <c:crosses val="autoZero"/>
        <c:auto val="1"/>
        <c:lblOffset val="100"/>
        <c:baseTimeUnit val="days"/>
      </c:dateAx>
      <c:valAx>
        <c:axId val="900806944"/>
        <c:scaling>
          <c:orientation val="minMax"/>
        </c:scaling>
        <c:delete val="0"/>
        <c:axPos val="l"/>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dirty="0">
                    <a:latin typeface="Arial  "/>
                  </a:rPr>
                  <a:t># Casos</a:t>
                </a:r>
              </a:p>
            </c:rich>
          </c:tx>
          <c:layout>
            <c:manualLayout>
              <c:xMode val="edge"/>
              <c:yMode val="edge"/>
              <c:x val="2.7010750875043715E-2"/>
              <c:y val="0.43320031857025859"/>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528"/>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200">
          <a:solidFill>
            <a:schemeClr val="tx1"/>
          </a:solidFill>
        </a:defRPr>
      </a:pPr>
      <a:endParaRPr lang="es-E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r>
              <a:rPr lang="en-US" b="1" dirty="0">
                <a:latin typeface="Arial  "/>
              </a:rPr>
              <a:t>Aparición de enfermedades entre </a:t>
            </a:r>
            <a:r>
              <a:rPr lang="es-GT" b="1" noProof="0" dirty="0">
                <a:latin typeface="Arial  "/>
              </a:rPr>
              <a:t>los alumnos que asisten a un curso de ecología de la fauna salvaje en un parque </a:t>
            </a:r>
            <a:r>
              <a:rPr lang="es-GT" b="1" dirty="0">
                <a:latin typeface="Arial  "/>
              </a:rPr>
              <a:t>nacional, del 3 al 7 </a:t>
            </a:r>
            <a:br>
              <a:rPr lang="es-GT" b="1" dirty="0">
                <a:latin typeface="Arial  "/>
              </a:rPr>
            </a:br>
            <a:r>
              <a:rPr lang="es-GT" b="1" dirty="0">
                <a:latin typeface="Arial  "/>
              </a:rPr>
              <a:t>de septiembre</a:t>
            </a:r>
            <a:endParaRPr lang="en-US" b="1" dirty="0">
              <a:latin typeface="Arial  "/>
            </a:endParaRPr>
          </a:p>
        </c:rich>
      </c:tx>
      <c:layout>
        <c:manualLayout>
          <c:xMode val="edge"/>
          <c:yMode val="edge"/>
          <c:x val="8.6690223219074533E-2"/>
          <c:y val="4.0374772873734012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0876618547681539"/>
          <c:y val="0.25988007850670014"/>
          <c:w val="0.79956714785651795"/>
          <c:h val="0.53863579491250324"/>
        </c:manualLayout>
      </c:layout>
      <c:barChart>
        <c:barDir val="col"/>
        <c:grouping val="clustered"/>
        <c:varyColors val="0"/>
        <c:ser>
          <c:idx val="0"/>
          <c:order val="0"/>
          <c:spPr>
            <a:solidFill>
              <a:srgbClr val="00953A"/>
            </a:solidFill>
            <a:ln>
              <a:noFill/>
            </a:ln>
            <a:effectLst/>
          </c:spPr>
          <c:invertIfNegative val="0"/>
          <c:cat>
            <c:numRef>
              <c:f>Sheet1!$A$1:$A$10</c:f>
              <c:numCache>
                <c:formatCode>d\-mmm</c:formatCode>
                <c:ptCount val="10"/>
                <c:pt idx="0">
                  <c:v>44805</c:v>
                </c:pt>
                <c:pt idx="1">
                  <c:v>44806</c:v>
                </c:pt>
                <c:pt idx="2">
                  <c:v>44807</c:v>
                </c:pt>
                <c:pt idx="3">
                  <c:v>44808</c:v>
                </c:pt>
                <c:pt idx="4">
                  <c:v>44809</c:v>
                </c:pt>
                <c:pt idx="5">
                  <c:v>44810</c:v>
                </c:pt>
                <c:pt idx="6">
                  <c:v>44811</c:v>
                </c:pt>
                <c:pt idx="7">
                  <c:v>44812</c:v>
                </c:pt>
                <c:pt idx="8">
                  <c:v>44813</c:v>
                </c:pt>
                <c:pt idx="9">
                  <c:v>44814</c:v>
                </c:pt>
              </c:numCache>
            </c:numRef>
          </c:cat>
          <c:val>
            <c:numRef>
              <c:f>Sheet1!$B$1:$B$10</c:f>
              <c:numCache>
                <c:formatCode>General</c:formatCode>
                <c:ptCount val="10"/>
                <c:pt idx="2">
                  <c:v>1</c:v>
                </c:pt>
                <c:pt idx="3">
                  <c:v>2</c:v>
                </c:pt>
                <c:pt idx="4">
                  <c:v>5</c:v>
                </c:pt>
                <c:pt idx="5">
                  <c:v>3</c:v>
                </c:pt>
                <c:pt idx="6">
                  <c:v>1</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765E-4730-9B28-A8059B584C5E}"/>
            </c:ext>
          </c:extLst>
        </c:ser>
        <c:dLbls>
          <c:showLegendKey val="0"/>
          <c:showVal val="0"/>
          <c:showCatName val="0"/>
          <c:showSerName val="0"/>
          <c:showPercent val="0"/>
          <c:showBubbleSize val="0"/>
        </c:dLbls>
        <c:gapWidth val="0"/>
        <c:axId val="900806528"/>
        <c:axId val="900806944"/>
      </c:barChart>
      <c:dateAx>
        <c:axId val="900806528"/>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a:latin typeface="Arial  "/>
                  </a:rPr>
                  <a:t>Fecha de inicio de los síntomas</a:t>
                </a:r>
              </a:p>
            </c:rich>
          </c:tx>
          <c:layout>
            <c:manualLayout>
              <c:xMode val="edge"/>
              <c:yMode val="edge"/>
              <c:x val="0.35358419094171117"/>
              <c:y val="0.9197757061076522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d\-mmm" sourceLinked="1"/>
        <c:majorTickMark val="none"/>
        <c:minorTickMark val="none"/>
        <c:tickLblPos val="nextTo"/>
        <c:spPr>
          <a:noFill/>
          <a:ln w="9525" cap="flat" cmpd="sng" algn="ctr">
            <a:solidFill>
              <a:schemeClr val="dk1">
                <a:shade val="95000"/>
                <a:satMod val="10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944"/>
        <c:crosses val="autoZero"/>
        <c:auto val="1"/>
        <c:lblOffset val="100"/>
        <c:baseTimeUnit val="days"/>
      </c:dateAx>
      <c:valAx>
        <c:axId val="900806944"/>
        <c:scaling>
          <c:orientation val="minMax"/>
        </c:scaling>
        <c:delete val="0"/>
        <c:axPos val="l"/>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400" b="1" dirty="0">
                    <a:latin typeface="Arial  "/>
                  </a:rPr>
                  <a:t># Casos</a:t>
                </a:r>
              </a:p>
            </c:rich>
          </c:tx>
          <c:layout>
            <c:manualLayout>
              <c:xMode val="edge"/>
              <c:yMode val="edge"/>
              <c:x val="2.7010750875043715E-2"/>
              <c:y val="0.43320031857025859"/>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s-ES"/>
          </a:p>
        </c:txPr>
        <c:crossAx val="900806528"/>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200">
          <a:solidFill>
            <a:schemeClr val="tx1"/>
          </a:solidFill>
        </a:defRPr>
      </a:pPr>
      <a:endParaRPr lang="es-E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v>Early+Sheet1!$D$3:$D$19</c:v>
          </c:tx>
          <c:spPr>
            <a:solidFill>
              <a:srgbClr val="00953A"/>
            </a:solidFill>
            <a:ln>
              <a:solidFill>
                <a:schemeClr val="tx1"/>
              </a:solidFill>
            </a:ln>
          </c:spPr>
          <c:invertIfNegative val="0"/>
          <c:val>
            <c:numRef>
              <c:f>Sheet1!$D$3:$D$19</c:f>
              <c:numCache>
                <c:formatCode>General</c:formatCode>
                <c:ptCount val="17"/>
                <c:pt idx="0">
                  <c:v>1</c:v>
                </c:pt>
                <c:pt idx="1">
                  <c:v>0</c:v>
                </c:pt>
                <c:pt idx="2">
                  <c:v>1</c:v>
                </c:pt>
                <c:pt idx="3">
                  <c:v>0</c:v>
                </c:pt>
                <c:pt idx="4">
                  <c:v>3</c:v>
                </c:pt>
                <c:pt idx="5">
                  <c:v>5</c:v>
                </c:pt>
                <c:pt idx="6">
                  <c:v>7</c:v>
                </c:pt>
                <c:pt idx="7">
                  <c:v>0</c:v>
                </c:pt>
                <c:pt idx="8">
                  <c:v>0</c:v>
                </c:pt>
                <c:pt idx="9">
                  <c:v>0</c:v>
                </c:pt>
                <c:pt idx="10">
                  <c:v>0</c:v>
                </c:pt>
                <c:pt idx="11">
                  <c:v>0</c:v>
                </c:pt>
                <c:pt idx="12">
                  <c:v>0</c:v>
                </c:pt>
                <c:pt idx="13">
                  <c:v>0</c:v>
                </c:pt>
                <c:pt idx="14">
                  <c:v>0</c:v>
                </c:pt>
                <c:pt idx="15">
                  <c:v>0</c:v>
                </c:pt>
                <c:pt idx="16">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3B3C-42C6-8435-0A7E17BB9AFD}"/>
            </c:ext>
          </c:extLst>
        </c:ser>
        <c:dLbls>
          <c:showLegendKey val="0"/>
          <c:showVal val="0"/>
          <c:showCatName val="0"/>
          <c:showSerName val="0"/>
          <c:showPercent val="0"/>
          <c:showBubbleSize val="0"/>
        </c:dLbls>
        <c:gapWidth val="0"/>
        <c:overlap val="100"/>
        <c:axId val="-2093846456"/>
        <c:axId val="-2094002472"/>
      </c:barChart>
      <c:catAx>
        <c:axId val="-2093846456"/>
        <c:scaling>
          <c:orientation val="minMax"/>
        </c:scaling>
        <c:delete val="0"/>
        <c:axPos val="b"/>
        <c:numFmt formatCode="General" sourceLinked="1"/>
        <c:majorTickMark val="out"/>
        <c:minorTickMark val="none"/>
        <c:tickLblPos val="nextTo"/>
        <c:txPr>
          <a:bodyPr/>
          <a:lstStyle/>
          <a:p>
            <a:pPr>
              <a:defRPr sz="1400" baseline="0">
                <a:solidFill>
                  <a:schemeClr val="tx1"/>
                </a:solidFill>
                <a:latin typeface="Arial" panose="020B0604020202020204" pitchFamily="34" charset="0"/>
                <a:cs typeface="Arial" panose="020B0604020202020204" pitchFamily="34" charset="0"/>
              </a:defRPr>
            </a:pPr>
            <a:endParaRPr lang="es-ES"/>
          </a:p>
        </c:txPr>
        <c:crossAx val="-2094002472"/>
        <c:crosses val="autoZero"/>
        <c:auto val="1"/>
        <c:lblAlgn val="ctr"/>
        <c:lblOffset val="100"/>
        <c:tickLblSkip val="2"/>
        <c:noMultiLvlLbl val="0"/>
      </c:catAx>
      <c:valAx>
        <c:axId val="-2094002472"/>
        <c:scaling>
          <c:orientation val="minMax"/>
        </c:scaling>
        <c:delete val="0"/>
        <c:axPos val="l"/>
        <c:title>
          <c:tx>
            <c:rich>
              <a:bodyPr rot="-5400000" vert="horz"/>
              <a:lstStyle/>
              <a:p>
                <a:pPr>
                  <a:defRPr sz="2000" b="0">
                    <a:solidFill>
                      <a:schemeClr val="tx1"/>
                    </a:solidFill>
                    <a:latin typeface="Arial" panose="020B0604020202020204" pitchFamily="34" charset="0"/>
                    <a:cs typeface="Arial" panose="020B0604020202020204" pitchFamily="34" charset="0"/>
                  </a:defRPr>
                </a:pPr>
                <a:r>
                  <a:rPr lang="en-US" sz="2000" b="0">
                    <a:solidFill>
                      <a:schemeClr val="tx1"/>
                    </a:solidFill>
                    <a:latin typeface="Arial  "/>
                    <a:cs typeface="Arial" panose="020B0604020202020204" pitchFamily="34" charset="0"/>
                  </a:rPr>
                  <a:t>Casos</a:t>
                </a:r>
              </a:p>
            </c:rich>
          </c:tx>
          <c:overlay val="0"/>
        </c:title>
        <c:numFmt formatCode="General" sourceLinked="1"/>
        <c:majorTickMark val="out"/>
        <c:minorTickMark val="none"/>
        <c:tickLblPos val="nextTo"/>
        <c:txPr>
          <a:bodyPr/>
          <a:lstStyle/>
          <a:p>
            <a:pPr>
              <a:defRPr sz="1400">
                <a:solidFill>
                  <a:schemeClr val="tx1"/>
                </a:solidFill>
                <a:latin typeface="Arial" panose="020B0604020202020204" pitchFamily="34" charset="0"/>
                <a:cs typeface="Arial" panose="020B0604020202020204" pitchFamily="34" charset="0"/>
              </a:defRPr>
            </a:pPr>
            <a:endParaRPr lang="es-ES"/>
          </a:p>
        </c:txPr>
        <c:crossAx val="-2093846456"/>
        <c:crosses val="autoZero"/>
        <c:crossBetween val="between"/>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colors3.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227_C4794E54.xml><?xml version="1.0" encoding="utf-8"?>
<p188:cmLst xmlns:a="http://schemas.openxmlformats.org/drawingml/2006/main" xmlns:r="http://schemas.openxmlformats.org/officeDocument/2006/relationships" xmlns:p188="http://schemas.microsoft.com/office/powerpoint/2018/8/main">
  <p188:cm id="{FDF23B99-9982-45B5-A5D0-73F8D78B33D1}" authorId="{491092DD-DF18-D6A0-E007-B3D189146547}" created="2026-02-27T15:03:12.232">
    <pc:sldMkLst xmlns:pc="http://schemas.microsoft.com/office/powerpoint/2013/main/command">
      <pc:docMk/>
      <pc:sldMk cId="3296284244" sldId="551"/>
    </pc:sldMkLst>
    <p188:txBody>
      <a:bodyPr/>
      <a:lstStyle/>
      <a:p>
        <a:r>
          <a:rPr lang="es-GT"/>
          <a:t>This does not make sense. We already discussed step 7 previously. This is about step 8, “Evaluate hypotheses epidemiologically”.  Eng version has the same mistake and does not relate to the next slide, which is actually about step 8, not 7.</a:t>
        </a:r>
      </a:p>
    </p188:txBody>
  </p188:cm>
</p188:cmLst>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0.225</cdr:x>
      <cdr:y>0.275</cdr:y>
    </cdr:from>
    <cdr:to>
      <cdr:x>0.3625</cdr:x>
      <cdr:y>0.44375</cdr:y>
    </cdr:to>
    <cdr:sp macro="" textlink="">
      <cdr:nvSpPr>
        <cdr:cNvPr id="3" name="TextBox 2"/>
        <cdr:cNvSpPr txBox="1"/>
      </cdr:nvSpPr>
      <cdr:spPr>
        <a:xfrm xmlns:a="http://schemas.openxmlformats.org/drawingml/2006/main">
          <a:off x="1371600" y="1117600"/>
          <a:ext cx="838200" cy="685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latin typeface="Arial  "/>
          </a:endParaRPr>
        </a:p>
      </cdr:txBody>
    </cdr:sp>
  </cdr:relSizeAnchor>
  <cdr:relSizeAnchor xmlns:cdr="http://schemas.openxmlformats.org/drawingml/2006/chartDrawing">
    <cdr:from>
      <cdr:x>0</cdr:x>
      <cdr:y>0.16696</cdr:y>
    </cdr:from>
    <cdr:to>
      <cdr:x>0.0375</cdr:x>
      <cdr:y>0.62634</cdr:y>
    </cdr:to>
    <cdr:sp macro="" textlink="">
      <cdr:nvSpPr>
        <cdr:cNvPr id="5" name="TextBox 4"/>
        <cdr:cNvSpPr txBox="1"/>
      </cdr:nvSpPr>
      <cdr:spPr>
        <a:xfrm xmlns:a="http://schemas.openxmlformats.org/drawingml/2006/main">
          <a:off x="-1524000" y="678518"/>
          <a:ext cx="228600" cy="1866920"/>
        </a:xfrm>
        <a:prstGeom xmlns:a="http://schemas.openxmlformats.org/drawingml/2006/main" prst="rect">
          <a:avLst/>
        </a:prstGeom>
      </cdr:spPr>
      <cdr:txBody>
        <a:bodyPr xmlns:a="http://schemas.openxmlformats.org/drawingml/2006/main" vertOverflow="clip" vert="vert270" wrap="square" lIns="45720" rIns="45720" rtlCol="0" anchor="ctr" anchorCtr="0"/>
        <a:lstStyle xmlns:a="http://schemas.openxmlformats.org/drawingml/2006/main"/>
        <a:p xmlns:a="http://schemas.openxmlformats.org/drawingml/2006/main">
          <a:endParaRPr lang="en-US" sz="1800" b="1" dirty="0">
            <a:latin typeface="Arial  "/>
            <a:cs typeface="Arial" panose="020B0604020202020204" pitchFamily="34" charset="0"/>
          </a:endParaRPr>
        </a:p>
      </cdr:txBody>
    </cdr:sp>
  </cdr:relSizeAnchor>
  <cdr:relSizeAnchor xmlns:cdr="http://schemas.openxmlformats.org/drawingml/2006/chartDrawing">
    <cdr:from>
      <cdr:x>0.25429</cdr:x>
      <cdr:y>0.0997</cdr:y>
    </cdr:from>
    <cdr:to>
      <cdr:x>0.45429</cdr:x>
      <cdr:y>0.24604</cdr:y>
    </cdr:to>
    <cdr:sp macro="" textlink="">
      <cdr:nvSpPr>
        <cdr:cNvPr id="4" name="TextBox 1"/>
        <cdr:cNvSpPr txBox="1"/>
      </cdr:nvSpPr>
      <cdr:spPr>
        <a:xfrm xmlns:a="http://schemas.openxmlformats.org/drawingml/2006/main">
          <a:off x="1821428" y="494040"/>
          <a:ext cx="1432560" cy="725160"/>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square" lIns="45720" rIns="45720" rtlCol="0" anchor="ctr" anchorCtr="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s-ES" sz="2000" dirty="0">
              <a:latin typeface="Arial  "/>
              <a:cs typeface="Arial" panose="020B0604020202020204" pitchFamily="34" charset="0"/>
            </a:rPr>
            <a:t>Comida servida</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03C842-FA5A-4723-BCD0-F7C98314FFF9}"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F1DAF-AC32-48B7-974A-988BFCD470FE}" type="slidenum">
              <a:rPr lang="en-US" smtClean="0"/>
              <a:t>‹#›</a:t>
            </a:fld>
            <a:endParaRPr lang="en-US"/>
          </a:p>
        </p:txBody>
      </p:sp>
    </p:spTree>
    <p:extLst>
      <p:ext uri="{BB962C8B-B14F-4D97-AF65-F5344CB8AC3E}">
        <p14:creationId xmlns:p14="http://schemas.microsoft.com/office/powerpoint/2010/main" val="372519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www.who.int/csr/resources/publications/Brucellosis.pdf" TargetMode="External"/><Relationship Id="rId2" Type="http://schemas.openxmlformats.org/officeDocument/2006/relationships/slide" Target="../slides/slide81.xml"/><Relationship Id="rId1" Type="http://schemas.openxmlformats.org/officeDocument/2006/relationships/notesMaster" Target="../notesMasters/notesMaster1.xml"/><Relationship Id="rId4" Type="http://schemas.openxmlformats.org/officeDocument/2006/relationships/hyperlink" Target="https://www.eurosurveillance.org/content/10.2807/ese.17.11.20116-en?crawler=true" TargetMode="Externa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 name="Google Shape;104;p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dirty="0">
                <a:latin typeface="Arial  "/>
                <a:sym typeface="Arial"/>
              </a:rPr>
              <a:t>Notas del instructor:</a:t>
            </a:r>
          </a:p>
          <a:p>
            <a:pPr marL="0" marR="0" lvl="0" indent="0" algn="l" rtl="0">
              <a:spcBef>
                <a:spcPts val="0"/>
              </a:spcBef>
              <a:spcAft>
                <a:spcPts val="0"/>
              </a:spcAft>
              <a:buNone/>
            </a:pPr>
            <a:endParaRPr lang="es-ES"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rtl="0">
              <a:lnSpc>
                <a:spcPct val="115000"/>
              </a:lnSpc>
              <a:spcBef>
                <a:spcPts val="600"/>
              </a:spcBef>
              <a:spcAft>
                <a:spcPts val="0"/>
              </a:spcAft>
              <a:buFont typeface="Wingdings" panose="05000000000000000000" pitchFamily="2" charset="2"/>
              <a:buNone/>
            </a:pPr>
            <a:endParaRPr lang="es-ES" sz="1200" b="1" u="none" dirty="0">
              <a:latin typeface="Arial  "/>
              <a:cs typeface="+mn-cs"/>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dirty="0">
                <a:latin typeface="Arial" panose="020B0604020202020204" pitchFamily="34" charset="0"/>
                <a:cs typeface="Arial" panose="020B0604020202020204" pitchFamily="34" charset="0"/>
              </a:rPr>
              <a:t>Decir: </a:t>
            </a:r>
            <a:r>
              <a:rPr lang="es-ES" sz="1200" dirty="0">
                <a:latin typeface="Times New Roman"/>
                <a:ea typeface="Times New Roman"/>
                <a:cs typeface="Times New Roman"/>
                <a:sym typeface="Times New Roman"/>
              </a:rPr>
              <a:t>Analizar y responder a un brote epidémico es la tercera y última lección que se centra en la investigación de brotes epidémicos.</a:t>
            </a:r>
          </a:p>
          <a:p>
            <a:pPr marL="0" lvl="0" indent="0" algn="l" rtl="0">
              <a:spcBef>
                <a:spcPts val="1560"/>
              </a:spcBef>
              <a:spcAft>
                <a:spcPts val="0"/>
              </a:spcAft>
              <a:buNone/>
            </a:pPr>
            <a:endParaRPr lang="es-ES" dirty="0">
              <a:latin typeface="Arial  "/>
              <a:sym typeface="Arial"/>
            </a:endParaRPr>
          </a:p>
        </p:txBody>
      </p:sp>
      <p:sp>
        <p:nvSpPr>
          <p:cNvPr id="105" name="Google Shape;105;p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srgbClr val="000000"/>
                </a:solidFill>
                <a:effectLst/>
                <a:uLnTx/>
                <a:uFillTx/>
                <a:latin typeface="Arial  "/>
                <a:ea typeface="Arial"/>
                <a:cs typeface="Arial"/>
                <a:sym typeface="Arial"/>
              </a:rPr>
              <a:t>1</a:t>
            </a:fld>
            <a:endParaRPr kumimoji="0" sz="1200" b="0" i="0" u="none" strike="noStrike" kern="1200" cap="none" spc="0" normalizeH="0" baseline="0" noProof="0">
              <a:ln>
                <a:noFill/>
              </a:ln>
              <a:solidFill>
                <a:srgbClr val="000000"/>
              </a:solidFill>
              <a:effectLst/>
              <a:uLnTx/>
              <a:uFillTx/>
              <a:latin typeface="Arial  "/>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7" name="Google Shape;187;p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¡Vamos a desarrollar algunas hipótesis! Pensemos en un brote de cólera en la aldea X.</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Aunque no sepa nada de la aldea X, ¿qué hipótesis se le ocurren sobre la causa del brote de</a:t>
            </a:r>
            <a:r>
              <a:rPr lang="es-ES" sz="1200" b="1" noProof="0" dirty="0">
                <a:latin typeface="Arial" panose="020B0604020202020204" pitchFamily="34" charset="0"/>
                <a:ea typeface="Times New Roman"/>
                <a:cs typeface="Arial" panose="020B0604020202020204" pitchFamily="34" charset="0"/>
                <a:sym typeface="Times New Roman"/>
              </a:rPr>
              <a:t> cólera</a:t>
            </a:r>
            <a:r>
              <a:rPr lang="es-ES" sz="1200" noProof="0" dirty="0">
                <a:latin typeface="Arial" panose="020B0604020202020204" pitchFamily="34" charset="0"/>
                <a:ea typeface="Times New Roman"/>
                <a:cs typeface="Arial" panose="020B0604020202020204" pitchFamily="34" charset="0"/>
                <a:sym typeface="Times New Roman"/>
              </a:rPr>
              <a:t>?</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brote probablemente causado por la contaminación y por la posterior exposición al suministro de agua local.</a:t>
            </a: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Pregunta: </a:t>
            </a:r>
            <a:r>
              <a:rPr lang="es-ES" sz="1200" noProof="0" dirty="0">
                <a:latin typeface="Arial" panose="020B0604020202020204" pitchFamily="34" charset="0"/>
                <a:ea typeface="Times New Roman"/>
                <a:cs typeface="Arial" panose="020B0604020202020204" pitchFamily="34" charset="0"/>
                <a:sym typeface="Times New Roman"/>
              </a:rPr>
              <a:t>¿Cómo ha llegado a esa hipótesis?</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Porque es la causa </a:t>
            </a:r>
            <a:r>
              <a:rPr lang="es-ES" sz="1200" i="1" u="sng" noProof="0" dirty="0">
                <a:latin typeface="Arial" panose="020B0604020202020204" pitchFamily="34" charset="0"/>
                <a:ea typeface="Times New Roman"/>
                <a:cs typeface="Arial" panose="020B0604020202020204" pitchFamily="34" charset="0"/>
                <a:sym typeface="Times New Roman"/>
              </a:rPr>
              <a:t>habitual </a:t>
            </a:r>
            <a:r>
              <a:rPr lang="es-ES" sz="1200" i="1" noProof="0" dirty="0">
                <a:latin typeface="Arial" panose="020B0604020202020204" pitchFamily="34" charset="0"/>
                <a:ea typeface="Times New Roman"/>
                <a:cs typeface="Arial" panose="020B0604020202020204" pitchFamily="34" charset="0"/>
                <a:sym typeface="Times New Roman"/>
              </a:rPr>
              <a:t>de los brotes de cólera en los pueblos.</a:t>
            </a: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Así pues, conocer la enfermedad es la forma más común de desarrollar una hipótesis.</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¿Cuál sería su hipótesis sobre el origen del primer caso de </a:t>
            </a:r>
            <a:r>
              <a:rPr lang="es-ES" sz="1200" b="1" noProof="0" dirty="0">
                <a:latin typeface="Arial" panose="020B0604020202020204" pitchFamily="34" charset="0"/>
                <a:ea typeface="Times New Roman"/>
                <a:cs typeface="Arial" panose="020B0604020202020204" pitchFamily="34" charset="0"/>
                <a:sym typeface="Times New Roman"/>
              </a:rPr>
              <a:t>sarampión </a:t>
            </a:r>
            <a:r>
              <a:rPr lang="es-ES" sz="1200" noProof="0" dirty="0">
                <a:latin typeface="Arial" panose="020B0604020202020204" pitchFamily="34" charset="0"/>
                <a:ea typeface="Times New Roman"/>
                <a:cs typeface="Arial" panose="020B0604020202020204" pitchFamily="34" charset="0"/>
                <a:sym typeface="Times New Roman"/>
              </a:rPr>
              <a:t>en el pueblo Y en los últimos años?</a:t>
            </a:r>
          </a:p>
          <a:p>
            <a:pPr marL="171450" marR="0" lvl="0" indent="-171450" algn="l" rtl="0">
              <a:lnSpc>
                <a:spcPct val="115000"/>
              </a:lnSpc>
              <a:spcBef>
                <a:spcPts val="6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El sarampión se transmite de persona a persona, por lo que el caso del paciente de la aldea Y debe haber estado expuesto a otra persona con sarampión, quizás un visitante o quizás el caso viajó fuera de la aldea. De nuevo, esta hipótesis se basa en el conocimiento de cómo se transmite el sarampión.</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a:t>
            </a:r>
            <a:r>
              <a:rPr lang="es-ES" sz="1200" noProof="0" dirty="0">
                <a:latin typeface="Arial" panose="020B0604020202020204" pitchFamily="34" charset="0"/>
                <a:ea typeface="Times New Roman"/>
                <a:cs typeface="Arial" panose="020B0604020202020204" pitchFamily="34" charset="0"/>
                <a:sym typeface="Times New Roman"/>
              </a:rPr>
              <a:t> ¿Cuál sería la hipótesis de un aumento de abortos en un rebaño de ganado en las afueras de la aldea Z?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Los brotes de abortos pueden tener muchas causas diferentes, algunas infecciosas y otras no infecciosas. Los abortos pueden deberse a la falta de vacunación contra una enfermedad que provoca abortos (como la brucelosis), al movimiento de ganado (de animales infectados a rebaños no infectados) o a la exposición a compuestos tóxicos (por ejemplo, plantas). </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necesitaría saber para elaborar una hipótesis sobre el aumento de los abortos?</a:t>
            </a:r>
            <a:endParaRPr lang="es-ES"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Agradezca </a:t>
            </a:r>
            <a:r>
              <a:rPr lang="es-ES" sz="1200" noProof="0" dirty="0">
                <a:latin typeface="Arial" panose="020B0604020202020204" pitchFamily="34" charset="0"/>
                <a:ea typeface="Times New Roman"/>
                <a:cs typeface="Arial" panose="020B0604020202020204" pitchFamily="34" charset="0"/>
                <a:sym typeface="Times New Roman"/>
              </a:rPr>
              <a:t>las respuestas. </a:t>
            </a:r>
            <a:r>
              <a:rPr lang="es-ES" sz="1200" b="1" i="1" noProof="0" dirty="0">
                <a:latin typeface="Arial" panose="020B0604020202020204" pitchFamily="34" charset="0"/>
                <a:ea typeface="Times New Roman"/>
                <a:cs typeface="Arial" panose="020B0604020202020204" pitchFamily="34" charset="0"/>
                <a:sym typeface="Times New Roman"/>
              </a:rPr>
              <a:t>Pregunte a </a:t>
            </a:r>
            <a:r>
              <a:rPr lang="es-ES" sz="1200" i="1" noProof="0" dirty="0">
                <a:latin typeface="Arial" panose="020B0604020202020204" pitchFamily="34" charset="0"/>
                <a:ea typeface="Times New Roman"/>
                <a:cs typeface="Arial" panose="020B0604020202020204" pitchFamily="34" charset="0"/>
                <a:sym typeface="Times New Roman"/>
              </a:rPr>
              <a:t>los participantes sobre las causas del aborto y qué preguntas harían al propietario para acotar las posibles causas. Algunas causas de aborto </a:t>
            </a:r>
            <a:r>
              <a:rPr lang="es-ES" sz="1200" noProof="0" dirty="0">
                <a:latin typeface="Arial" panose="020B0604020202020204" pitchFamily="34" charset="0"/>
                <a:ea typeface="Times New Roman"/>
                <a:cs typeface="Arial" panose="020B0604020202020204" pitchFamily="34" charset="0"/>
                <a:sym typeface="Times New Roman"/>
              </a:rPr>
              <a:t>son </a:t>
            </a:r>
            <a:r>
              <a:rPr lang="es-ES" sz="1200" i="1" noProof="0" dirty="0">
                <a:latin typeface="Arial" panose="020B0604020202020204" pitchFamily="34" charset="0"/>
                <a:ea typeface="Times New Roman"/>
                <a:cs typeface="Arial" panose="020B0604020202020204" pitchFamily="34" charset="0"/>
                <a:sym typeface="Times New Roman"/>
              </a:rPr>
              <a:t>la brucelosis, la leptospirosis, el </a:t>
            </a:r>
            <a:r>
              <a:rPr lang="es-ES" sz="1200" i="1" noProof="0" dirty="0" err="1">
                <a:latin typeface="Arial" panose="020B0604020202020204" pitchFamily="34" charset="0"/>
                <a:ea typeface="Times New Roman"/>
                <a:cs typeface="Arial" panose="020B0604020202020204" pitchFamily="34" charset="0"/>
                <a:sym typeface="Times New Roman"/>
              </a:rPr>
              <a:t>Campylobacter</a:t>
            </a:r>
            <a:r>
              <a:rPr lang="es-ES" sz="1200" i="1" noProof="0" dirty="0">
                <a:latin typeface="Arial" panose="020B0604020202020204" pitchFamily="34" charset="0"/>
                <a:ea typeface="Times New Roman"/>
                <a:cs typeface="Arial" panose="020B0604020202020204" pitchFamily="34" charset="0"/>
                <a:sym typeface="Times New Roman"/>
              </a:rPr>
              <a:t>, las plantas que acumulan nitratos, las micotoxinas, entre otras.</a:t>
            </a: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i="0" noProof="0" dirty="0">
                <a:latin typeface="Arial" panose="020B0604020202020204" pitchFamily="34" charset="0"/>
                <a:ea typeface="Times New Roman"/>
                <a:cs typeface="Arial" panose="020B0604020202020204" pitchFamily="34" charset="0"/>
                <a:sym typeface="Times New Roman"/>
              </a:rPr>
              <a:t>Durante un brote real, usted reuniría pruebas adicionales para fundamentar su generación de hipótesis. No desarrollaría una hipótesis basada únicamente en el conocimiento de la enfermedad. Pero el conocimiento de la enfermedad suele ser un punto de partida, y luego se puede reducir la hipótesis basándose en otro tipo de evidencia. </a:t>
            </a:r>
          </a:p>
          <a:p>
            <a:pPr marL="0" lvl="0" indent="0" algn="l" rtl="0">
              <a:spcBef>
                <a:spcPts val="960"/>
              </a:spcBef>
              <a:spcAft>
                <a:spcPts val="0"/>
              </a:spcAft>
              <a:buNone/>
            </a:pPr>
            <a:endParaRPr lang="es-ES" noProof="0" dirty="0">
              <a:latin typeface="Arial  "/>
            </a:endParaRPr>
          </a:p>
        </p:txBody>
      </p:sp>
      <p:sp>
        <p:nvSpPr>
          <p:cNvPr id="188" name="Google Shape;188;p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5" name="Google Shape;195;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Las hipótesis pueden desarrollarse de varias maneras. Abordaremos cada una de ellas en las siguientes diapositivas.</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174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El primero es el método que ya hemos ilustrado: conocimiento de la materia sobre la enfermedad y cómo se transmite habitualmente. Tener en cuenta lo que se sabe sobre las posibles fuentes, vehículos y modos de transmisión a la hora de elaborar una hipótesis.</a:t>
            </a:r>
            <a:endParaRPr lang="es-ES" sz="1200" noProof="0" dirty="0">
              <a:latin typeface="Arial" panose="020B0604020202020204" pitchFamily="34" charset="0"/>
              <a:cs typeface="Arial" panose="020B0604020202020204" pitchFamily="34" charset="0"/>
            </a:endParaRPr>
          </a:p>
        </p:txBody>
      </p:sp>
      <p:sp>
        <p:nvSpPr>
          <p:cNvPr id="196" name="Google Shape;196;p1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Antes de discutir hipótesis basadas en el conocimiento de la materia, repasemos </a:t>
            </a:r>
            <a:r>
              <a:rPr lang="es-ES" sz="1200" b="1" noProof="0" dirty="0">
                <a:latin typeface="Arial" panose="020B0604020202020204" pitchFamily="34" charset="0"/>
                <a:ea typeface="Times New Roman"/>
                <a:cs typeface="Arial" panose="020B0604020202020204" pitchFamily="34" charset="0"/>
                <a:sym typeface="Times New Roman"/>
              </a:rPr>
              <a:t>la cadena de transmisión </a:t>
            </a:r>
            <a:r>
              <a:rPr lang="es-ES" sz="1200" noProof="0" dirty="0">
                <a:latin typeface="Arial" panose="020B0604020202020204" pitchFamily="34" charset="0"/>
                <a:ea typeface="Times New Roman"/>
                <a:cs typeface="Arial" panose="020B0604020202020204" pitchFamily="34" charset="0"/>
                <a:sym typeface="Times New Roman"/>
              </a:rPr>
              <a:t>de las enfermedades infecciosas y parte de su terminología. A la izquierda está el </a:t>
            </a:r>
            <a:r>
              <a:rPr lang="es-ES" sz="1200" b="1" noProof="0" dirty="0">
                <a:latin typeface="Arial" panose="020B0604020202020204" pitchFamily="34" charset="0"/>
                <a:ea typeface="Times New Roman"/>
                <a:cs typeface="Arial" panose="020B0604020202020204" pitchFamily="34" charset="0"/>
                <a:sym typeface="Times New Roman"/>
              </a:rPr>
              <a:t>reservorio</a:t>
            </a:r>
            <a:r>
              <a:rPr lang="es-ES" sz="1200" noProof="0" dirty="0">
                <a:latin typeface="Arial" panose="020B0604020202020204" pitchFamily="34" charset="0"/>
                <a:ea typeface="Times New Roman"/>
                <a:cs typeface="Arial" panose="020B0604020202020204" pitchFamily="34" charset="0"/>
                <a:sym typeface="Times New Roman"/>
              </a:rPr>
              <a:t>, donde un agente infeccioso (organismo: bacteria, virus, parásito) normalmente "vive", como en los seres humanos, los animales no humanos o el medio ambiente.</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¿Puede alguien dar un ejemplo de un agente cuyo reservorio sea el ser humano?</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los seres humanos son el reservorio de muchas enfermedades infecciosas comunes. Entre ellas se encuentran el VIH, la sífilis, el virus del papiloma humano, la tuberculosis, el virus del sarampión, la influenza, el virus de la varicela-zóster (causante de la varicela y el herpes zóster) y la hepatitis.</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¿Puede alguien dar un ejemplo de un agente cuyo reservorio sea normalmente un animal, como una gallina, una vaca o un murciélago?</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Los animales constituyen un reservorio de muchas enfermedades zoonóticas y tropicales desatendidas.  Entre ellas se encuentran el virus de la rabia, Yersinia </a:t>
            </a:r>
            <a:r>
              <a:rPr lang="es-ES" sz="1200" b="0" i="1" noProof="0" dirty="0" err="1">
                <a:latin typeface="Arial" panose="020B0604020202020204" pitchFamily="34" charset="0"/>
                <a:ea typeface="Times New Roman"/>
                <a:cs typeface="Arial" panose="020B0604020202020204" pitchFamily="34" charset="0"/>
                <a:sym typeface="Times New Roman"/>
              </a:rPr>
              <a:t>pestis</a:t>
            </a:r>
            <a:r>
              <a:rPr lang="es-ES" sz="1200" b="0" i="1" noProof="0" dirty="0">
                <a:latin typeface="Arial" panose="020B0604020202020204" pitchFamily="34" charset="0"/>
                <a:ea typeface="Times New Roman"/>
                <a:cs typeface="Arial" panose="020B0604020202020204" pitchFamily="34" charset="0"/>
                <a:sym typeface="Times New Roman"/>
              </a:rPr>
              <a:t> (causa la peste), Brucella (causa la brucelosis), </a:t>
            </a:r>
            <a:r>
              <a:rPr lang="es-ES" sz="1200" b="0" i="1" noProof="0" dirty="0" err="1">
                <a:latin typeface="Arial" panose="020B0604020202020204" pitchFamily="34" charset="0"/>
                <a:ea typeface="Times New Roman"/>
                <a:cs typeface="Arial" panose="020B0604020202020204" pitchFamily="34" charset="0"/>
                <a:sym typeface="Times New Roman"/>
              </a:rPr>
              <a:t>Bacillus</a:t>
            </a:r>
            <a:r>
              <a:rPr lang="es-ES" sz="1200" b="0" i="1" noProof="0" dirty="0">
                <a:latin typeface="Arial" panose="020B0604020202020204" pitchFamily="34" charset="0"/>
                <a:ea typeface="Times New Roman"/>
                <a:cs typeface="Arial" panose="020B0604020202020204" pitchFamily="34" charset="0"/>
                <a:sym typeface="Times New Roman"/>
              </a:rPr>
              <a:t> </a:t>
            </a:r>
            <a:r>
              <a:rPr lang="es-ES" sz="1200" b="0" i="1" noProof="0" dirty="0" err="1">
                <a:latin typeface="Arial" panose="020B0604020202020204" pitchFamily="34" charset="0"/>
                <a:ea typeface="Times New Roman"/>
                <a:cs typeface="Arial" panose="020B0604020202020204" pitchFamily="34" charset="0"/>
                <a:sym typeface="Times New Roman"/>
              </a:rPr>
              <a:t>anthracis</a:t>
            </a:r>
            <a:r>
              <a:rPr lang="es-ES" sz="1200" b="0" i="1" noProof="0" dirty="0">
                <a:latin typeface="Arial" panose="020B0604020202020204" pitchFamily="34" charset="0"/>
                <a:ea typeface="Times New Roman"/>
                <a:cs typeface="Arial" panose="020B0604020202020204" pitchFamily="34" charset="0"/>
                <a:sym typeface="Times New Roman"/>
              </a:rPr>
              <a:t> (causa el ántrax), Hantavirus, </a:t>
            </a:r>
            <a:r>
              <a:rPr lang="es-ES" sz="1200" b="0" i="1" noProof="0" dirty="0" err="1">
                <a:latin typeface="Arial" panose="020B0604020202020204" pitchFamily="34" charset="0"/>
                <a:ea typeface="Times New Roman"/>
                <a:cs typeface="Arial" panose="020B0604020202020204" pitchFamily="34" charset="0"/>
                <a:sym typeface="Times New Roman"/>
              </a:rPr>
              <a:t>Leptospira</a:t>
            </a:r>
            <a:r>
              <a:rPr lang="es-ES" sz="1200" b="0" i="1" noProof="0" dirty="0">
                <a:latin typeface="Arial" panose="020B0604020202020204" pitchFamily="34" charset="0"/>
                <a:ea typeface="Times New Roman"/>
                <a:cs typeface="Arial" panose="020B0604020202020204" pitchFamily="34" charset="0"/>
                <a:sym typeface="Times New Roman"/>
              </a:rPr>
              <a:t> (causa la leptospirosis), Toxoplasma gondii (causa la toxoplasmosis), la bacteria Salmonella, el virus Ébola, el SARS y el virus del Nilo Occidental.</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b="1"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¿Puede alguien dar un ejemplo de un agente cuyo reservorio sea normalmente el medio ambiente? </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Algunos ejemplos son</a:t>
            </a:r>
            <a:r>
              <a:rPr lang="es-MX" sz="1200" b="0" i="1" noProof="0" dirty="0">
                <a:latin typeface="Arial" panose="020B0604020202020204" pitchFamily="34" charset="0"/>
                <a:ea typeface="Times New Roman"/>
                <a:cs typeface="Arial" panose="020B0604020202020204" pitchFamily="34" charset="0"/>
                <a:sym typeface="Times New Roman"/>
              </a:rPr>
              <a:t>: </a:t>
            </a:r>
            <a:r>
              <a:rPr lang="es-MX" sz="1200" b="0" i="1" noProof="0" dirty="0" err="1">
                <a:latin typeface="Arial" panose="020B0604020202020204" pitchFamily="34" charset="0"/>
                <a:ea typeface="Times New Roman"/>
                <a:cs typeface="Arial" panose="020B0604020202020204" pitchFamily="34" charset="0"/>
                <a:sym typeface="Times New Roman"/>
              </a:rPr>
              <a:t>Clostridium</a:t>
            </a:r>
            <a:r>
              <a:rPr lang="es-MX" sz="1200" b="0" i="1" noProof="0" dirty="0">
                <a:latin typeface="Arial" panose="020B0604020202020204" pitchFamily="34" charset="0"/>
                <a:ea typeface="Times New Roman"/>
                <a:cs typeface="Arial" panose="020B0604020202020204" pitchFamily="34" charset="0"/>
                <a:sym typeface="Times New Roman"/>
              </a:rPr>
              <a:t> </a:t>
            </a:r>
            <a:r>
              <a:rPr lang="es-MX" sz="1200" b="0" i="1" noProof="0" dirty="0" err="1">
                <a:latin typeface="Arial" panose="020B0604020202020204" pitchFamily="34" charset="0"/>
                <a:ea typeface="Times New Roman"/>
                <a:cs typeface="Arial" panose="020B0604020202020204" pitchFamily="34" charset="0"/>
                <a:sym typeface="Times New Roman"/>
              </a:rPr>
              <a:t>tetani</a:t>
            </a:r>
            <a:r>
              <a:rPr lang="es-MX" sz="1200" b="0" i="1" noProof="0" dirty="0">
                <a:latin typeface="Arial" panose="020B0604020202020204" pitchFamily="34" charset="0"/>
                <a:ea typeface="Times New Roman"/>
                <a:cs typeface="Arial" panose="020B0604020202020204" pitchFamily="34" charset="0"/>
                <a:sym typeface="Times New Roman"/>
              </a:rPr>
              <a:t> (causa el tétanos y se encuentra en el suelo); </a:t>
            </a:r>
            <a:r>
              <a:rPr lang="es-MX" sz="1200" b="0" i="1" noProof="0" dirty="0" err="1">
                <a:latin typeface="Arial" panose="020B0604020202020204" pitchFamily="34" charset="0"/>
                <a:ea typeface="Times New Roman"/>
                <a:cs typeface="Arial" panose="020B0604020202020204" pitchFamily="34" charset="0"/>
                <a:sym typeface="Times New Roman"/>
              </a:rPr>
              <a:t>Legionella</a:t>
            </a:r>
            <a:r>
              <a:rPr lang="es-MX" sz="1200" b="0" i="1" noProof="0" dirty="0">
                <a:latin typeface="Arial" panose="020B0604020202020204" pitchFamily="34" charset="0"/>
                <a:ea typeface="Times New Roman"/>
                <a:cs typeface="Arial" panose="020B0604020202020204" pitchFamily="34" charset="0"/>
                <a:sym typeface="Times New Roman"/>
              </a:rPr>
              <a:t> </a:t>
            </a:r>
            <a:r>
              <a:rPr lang="es-MX" sz="1200" b="0" i="1" noProof="0" dirty="0" err="1">
                <a:latin typeface="Arial" panose="020B0604020202020204" pitchFamily="34" charset="0"/>
                <a:ea typeface="Times New Roman"/>
                <a:cs typeface="Arial" panose="020B0604020202020204" pitchFamily="34" charset="0"/>
                <a:sym typeface="Times New Roman"/>
              </a:rPr>
              <a:t>pneumophila</a:t>
            </a:r>
            <a:r>
              <a:rPr lang="es-MX" sz="1200" b="0" i="1" noProof="0" dirty="0">
                <a:latin typeface="Arial" panose="020B0604020202020204" pitchFamily="34" charset="0"/>
                <a:ea typeface="Times New Roman"/>
                <a:cs typeface="Arial" panose="020B0604020202020204" pitchFamily="34" charset="0"/>
                <a:sym typeface="Times New Roman"/>
              </a:rPr>
              <a:t> (causa la legionelosis y se encuentra en el agua dulce); Vibrio </a:t>
            </a:r>
            <a:r>
              <a:rPr lang="es-MX" sz="1200" b="0" i="1" noProof="0" dirty="0" err="1">
                <a:latin typeface="Arial" panose="020B0604020202020204" pitchFamily="34" charset="0"/>
                <a:ea typeface="Times New Roman"/>
                <a:cs typeface="Arial" panose="020B0604020202020204" pitchFamily="34" charset="0"/>
                <a:sym typeface="Times New Roman"/>
              </a:rPr>
              <a:t>cholerae</a:t>
            </a:r>
            <a:r>
              <a:rPr lang="es-MX" sz="1200" b="0" i="1" noProof="0" dirty="0">
                <a:latin typeface="Arial" panose="020B0604020202020204" pitchFamily="34" charset="0"/>
                <a:ea typeface="Times New Roman"/>
                <a:cs typeface="Arial" panose="020B0604020202020204" pitchFamily="34" charset="0"/>
                <a:sym typeface="Times New Roman"/>
              </a:rPr>
              <a:t> (causa el cólera y se encuentra en el agua); Pseudomonas </a:t>
            </a:r>
            <a:r>
              <a:rPr lang="es-MX" sz="1200" b="0" i="1" noProof="0" dirty="0" err="1">
                <a:latin typeface="Arial" panose="020B0604020202020204" pitchFamily="34" charset="0"/>
                <a:ea typeface="Times New Roman"/>
                <a:cs typeface="Arial" panose="020B0604020202020204" pitchFamily="34" charset="0"/>
                <a:sym typeface="Times New Roman"/>
              </a:rPr>
              <a:t>aeruginosa</a:t>
            </a:r>
            <a:r>
              <a:rPr lang="es-MX" sz="1200" b="0" i="1" noProof="0" dirty="0">
                <a:latin typeface="Arial" panose="020B0604020202020204" pitchFamily="34" charset="0"/>
                <a:ea typeface="Times New Roman"/>
                <a:cs typeface="Arial" panose="020B0604020202020204" pitchFamily="34" charset="0"/>
                <a:sym typeface="Times New Roman"/>
              </a:rPr>
              <a:t> (se encuentra en el suelo y en el agua); Histoplasma </a:t>
            </a:r>
            <a:r>
              <a:rPr lang="es-MX" sz="1200" b="0" i="1" noProof="0" dirty="0" err="1">
                <a:latin typeface="Arial" panose="020B0604020202020204" pitchFamily="34" charset="0"/>
                <a:ea typeface="Times New Roman"/>
                <a:cs typeface="Arial" panose="020B0604020202020204" pitchFamily="34" charset="0"/>
                <a:sym typeface="Times New Roman"/>
              </a:rPr>
              <a:t>capsulatum</a:t>
            </a:r>
            <a:r>
              <a:rPr lang="es-MX" sz="1200" b="0" i="1" noProof="0" dirty="0">
                <a:latin typeface="Arial" panose="020B0604020202020204" pitchFamily="34" charset="0"/>
                <a:ea typeface="Times New Roman"/>
                <a:cs typeface="Arial" panose="020B0604020202020204" pitchFamily="34" charset="0"/>
                <a:sym typeface="Times New Roman"/>
              </a:rPr>
              <a:t> (causa la histoplasmosis y se encuentra en el suelo);</a:t>
            </a:r>
            <a:r>
              <a:rPr lang="es-ES" sz="1200" b="0" i="1" noProof="0" dirty="0">
                <a:latin typeface="Arial" panose="020B0604020202020204" pitchFamily="34" charset="0"/>
                <a:ea typeface="Times New Roman"/>
                <a:cs typeface="Arial" panose="020B0604020202020204" pitchFamily="34" charset="0"/>
                <a:sym typeface="Times New Roman"/>
              </a:rPr>
              <a:t> Listeria </a:t>
            </a:r>
            <a:r>
              <a:rPr lang="es-ES" sz="1200" b="0" i="1" noProof="0" dirty="0" err="1">
                <a:latin typeface="Arial" panose="020B0604020202020204" pitchFamily="34" charset="0"/>
                <a:ea typeface="Times New Roman"/>
                <a:cs typeface="Arial" panose="020B0604020202020204" pitchFamily="34" charset="0"/>
                <a:sym typeface="Times New Roman"/>
              </a:rPr>
              <a:t>monocytogenes</a:t>
            </a:r>
            <a:r>
              <a:rPr lang="es-ES" sz="1200" b="0" i="1" noProof="0" dirty="0">
                <a:latin typeface="Arial" panose="020B0604020202020204" pitchFamily="34" charset="0"/>
                <a:ea typeface="Times New Roman"/>
                <a:cs typeface="Arial" panose="020B0604020202020204" pitchFamily="34" charset="0"/>
                <a:sym typeface="Times New Roman"/>
              </a:rPr>
              <a:t> (causa la listeriosis). </a:t>
            </a: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600"/>
              </a:spcBef>
              <a:spcAft>
                <a:spcPts val="0"/>
              </a:spcAft>
              <a:buClrTx/>
              <a:buSzTx/>
              <a:buFont typeface="Wingdings" panose="05000000000000000000" pitchFamily="2" charset="2"/>
              <a:buNone/>
              <a:tabLst/>
              <a:defRPr/>
            </a:pPr>
            <a:endParaRPr lang="es-ES" sz="1200" noProof="0" dirty="0">
              <a:latin typeface="Arial" panose="020B0604020202020204" pitchFamily="34" charset="0"/>
              <a:ea typeface="Times New Roman"/>
              <a:cs typeface="Arial" panose="020B0604020202020204" pitchFamily="34" charset="0"/>
              <a:sym typeface="Times New Roman"/>
            </a:endParaRPr>
          </a:p>
        </p:txBody>
      </p:sp>
      <p:sp>
        <p:nvSpPr>
          <p:cNvPr id="203" name="Google Shape;203;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4034674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1" dirty="0">
                <a:latin typeface="Arial" panose="020B0604020202020204" pitchFamily="34" charset="0"/>
                <a:cs typeface="Arial" panose="020B0604020202020204" pitchFamily="34" charset="0"/>
                <a:sym typeface="Arial"/>
              </a:rPr>
              <a:t>Notas del instructor:</a:t>
            </a: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Diga: </a:t>
            </a:r>
            <a:r>
              <a:rPr lang="en-US" sz="1200" dirty="0">
                <a:latin typeface="Arial" panose="020B0604020202020204" pitchFamily="34" charset="0"/>
                <a:ea typeface="Times New Roman"/>
                <a:cs typeface="Arial" panose="020B0604020202020204" pitchFamily="34" charset="0"/>
                <a:sym typeface="Times New Roman"/>
              </a:rPr>
              <a:t>Para infectar a un nuevo ser humano o animal, el agente infeccioso debe salir del reservorio y transmitirse al nuevo ser humano o animal. La forma en que el </a:t>
            </a:r>
            <a:r>
              <a:rPr lang="en-US" sz="1200" b="1" dirty="0">
                <a:latin typeface="Arial" panose="020B0604020202020204" pitchFamily="34" charset="0"/>
                <a:ea typeface="Times New Roman"/>
                <a:cs typeface="Arial" panose="020B0604020202020204" pitchFamily="34" charset="0"/>
                <a:sym typeface="Times New Roman"/>
              </a:rPr>
              <a:t>agente </a:t>
            </a:r>
            <a:r>
              <a:rPr lang="en-US" sz="1200" dirty="0" err="1">
                <a:latin typeface="Arial" panose="020B0604020202020204" pitchFamily="34" charset="0"/>
                <a:ea typeface="Times New Roman"/>
                <a:cs typeface="Arial" panose="020B0604020202020204" pitchFamily="34" charset="0"/>
                <a:sym typeface="Times New Roman"/>
              </a:rPr>
              <a:t>pasa</a:t>
            </a:r>
            <a:r>
              <a:rPr lang="en-US" sz="1200" dirty="0">
                <a:latin typeface="Arial" panose="020B0604020202020204" pitchFamily="34" charset="0"/>
                <a:ea typeface="Times New Roman"/>
                <a:cs typeface="Arial" panose="020B0604020202020204" pitchFamily="34" charset="0"/>
                <a:sym typeface="Times New Roman"/>
              </a:rPr>
              <a:t> del reservorio al nuevo huésped se denomina modo o ruta de </a:t>
            </a:r>
            <a:r>
              <a:rPr lang="en-US" sz="1200" dirty="0" err="1">
                <a:latin typeface="Arial" panose="020B0604020202020204" pitchFamily="34" charset="0"/>
                <a:ea typeface="Times New Roman"/>
                <a:cs typeface="Arial" panose="020B0604020202020204" pitchFamily="34" charset="0"/>
                <a:sym typeface="Times New Roman"/>
              </a:rPr>
              <a:t>transmisión</a:t>
            </a:r>
            <a:r>
              <a:rPr lang="en-US" sz="1200" dirty="0">
                <a:latin typeface="Arial" panose="020B0604020202020204" pitchFamily="34" charset="0"/>
                <a:ea typeface="Times New Roman"/>
                <a:cs typeface="Arial" panose="020B0604020202020204" pitchFamily="34" charset="0"/>
                <a:sym typeface="Times New Roman"/>
              </a:rPr>
              <a:t>. Los modos de transmisión más comunes son el contacto directo, la transmisión por gotitas, la transmisión </a:t>
            </a:r>
            <a:r>
              <a:rPr lang="en-US" sz="1200" dirty="0" err="1">
                <a:latin typeface="Arial" panose="020B0604020202020204" pitchFamily="34" charset="0"/>
                <a:ea typeface="Times New Roman"/>
                <a:cs typeface="Arial" panose="020B0604020202020204" pitchFamily="34" charset="0"/>
                <a:sym typeface="Times New Roman"/>
              </a:rPr>
              <a:t>por</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vectores</a:t>
            </a:r>
            <a:r>
              <a:rPr lang="en-US" sz="1200" dirty="0">
                <a:latin typeface="Arial" panose="020B0604020202020204" pitchFamily="34" charset="0"/>
                <a:ea typeface="Times New Roman"/>
                <a:cs typeface="Arial" panose="020B0604020202020204" pitchFamily="34" charset="0"/>
                <a:sym typeface="Times New Roman"/>
              </a:rPr>
              <a:t>, la transmisión por alimentos y la transmisión por aire.</a:t>
            </a:r>
            <a:endParaRPr lang="en-US" sz="1200" b="0" dirty="0">
              <a:highlight>
                <a:srgbClr val="FFFF00"/>
              </a:highlight>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cs typeface="Arial" panose="020B0604020202020204" pitchFamily="34" charset="0"/>
                <a:sym typeface="Arial"/>
              </a:rPr>
              <a:t>Pregunte: </a:t>
            </a:r>
            <a:r>
              <a:rPr lang="en-US" sz="1200" dirty="0">
                <a:latin typeface="Arial" panose="020B0604020202020204" pitchFamily="34" charset="0"/>
                <a:ea typeface="Times New Roman"/>
                <a:cs typeface="Arial" panose="020B0604020202020204" pitchFamily="34" charset="0"/>
                <a:sym typeface="Times New Roman"/>
              </a:rPr>
              <a:t>¿Puede alguien dar un ejemplo de un agente que se propague por contacto directo, por ejemplo, piel con piel?</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u="sng"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dirty="0">
                <a:latin typeface="Arial" panose="020B0604020202020204" pitchFamily="34" charset="0"/>
                <a:ea typeface="Times New Roman"/>
                <a:cs typeface="Arial" panose="020B0604020202020204" pitchFamily="34" charset="0"/>
                <a:sym typeface="Times New Roman"/>
              </a:rPr>
              <a:t>Respuesta: </a:t>
            </a:r>
            <a:r>
              <a:rPr lang="en-US" sz="1200" b="0" i="1" dirty="0">
                <a:latin typeface="Arial" panose="020B0604020202020204" pitchFamily="34" charset="0"/>
                <a:ea typeface="Times New Roman"/>
                <a:cs typeface="Arial" panose="020B0604020202020204" pitchFamily="34" charset="0"/>
                <a:sym typeface="Times New Roman"/>
              </a:rPr>
              <a:t>Staphylococcus aureus (causa infecciones por estafilococos), virus del papiloma humano (VPH), virus del herpes simple (VHS), virus del Ébola.</a:t>
            </a:r>
            <a:endParaRPr lang="en-US" sz="1200" b="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cs typeface="Arial" panose="020B0604020202020204" pitchFamily="34" charset="0"/>
                <a:sym typeface="Arial"/>
              </a:rPr>
              <a:t>Pregunta: </a:t>
            </a:r>
            <a:r>
              <a:rPr lang="en-US" sz="1200" dirty="0">
                <a:latin typeface="Arial" panose="020B0604020202020204" pitchFamily="34" charset="0"/>
                <a:ea typeface="Times New Roman"/>
                <a:cs typeface="Arial" panose="020B0604020202020204" pitchFamily="34" charset="0"/>
                <a:sym typeface="Times New Roman"/>
              </a:rPr>
              <a:t>¿Puede alguien dar un ejemplo de un agente propagado por gotitas?</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dirty="0">
                <a:latin typeface="Arial" panose="020B0604020202020204" pitchFamily="34" charset="0"/>
                <a:ea typeface="Times New Roman"/>
                <a:cs typeface="Arial" panose="020B0604020202020204" pitchFamily="34" charset="0"/>
                <a:sym typeface="Times New Roman"/>
              </a:rPr>
              <a:t>Respuesta: </a:t>
            </a:r>
            <a:r>
              <a:rPr lang="en-US" sz="1200" b="0" i="1" dirty="0">
                <a:latin typeface="Arial" panose="020B0604020202020204" pitchFamily="34" charset="0"/>
                <a:ea typeface="Times New Roman"/>
                <a:cs typeface="Arial" panose="020B0604020202020204" pitchFamily="34" charset="0"/>
                <a:sym typeface="Times New Roman"/>
              </a:rPr>
              <a:t>Muchas enfermedades respiratorias se transmiten por gotitas. Entre ellas se encuentran el virus de la influenza, el SARS, el rinovirus (causante del resfriado común), el virus del sarampión, el virus de las paperas y la tos ferina.</a:t>
            </a:r>
            <a:endParaRPr lang="en-US" sz="1200" b="1" i="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cs typeface="Arial" panose="020B0604020202020204" pitchFamily="34" charset="0"/>
                <a:sym typeface="Arial"/>
              </a:rPr>
              <a:t>Pregunte: </a:t>
            </a:r>
            <a:r>
              <a:rPr lang="en-US" sz="1200" dirty="0">
                <a:latin typeface="Arial" panose="020B0604020202020204" pitchFamily="34" charset="0"/>
                <a:ea typeface="Times New Roman"/>
                <a:cs typeface="Arial" panose="020B0604020202020204" pitchFamily="34" charset="0"/>
                <a:sym typeface="Times New Roman"/>
              </a:rPr>
              <a:t>¿Puede alguien dar un ejemplo de un agente propagado por un vector, como un mosquito o una pulga?</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dirty="0">
                <a:latin typeface="Arial" panose="020B0604020202020204" pitchFamily="34" charset="0"/>
                <a:ea typeface="Times New Roman"/>
                <a:cs typeface="Arial" panose="020B0604020202020204" pitchFamily="34" charset="0"/>
                <a:sym typeface="Times New Roman"/>
              </a:rPr>
              <a:t>Respuesta: </a:t>
            </a:r>
            <a:r>
              <a:rPr lang="en-US" sz="1200" b="0" i="1" dirty="0">
                <a:latin typeface="Arial" panose="020B0604020202020204" pitchFamily="34" charset="0"/>
                <a:ea typeface="Times New Roman"/>
                <a:cs typeface="Arial" panose="020B0604020202020204" pitchFamily="34" charset="0"/>
                <a:sym typeface="Times New Roman"/>
              </a:rPr>
              <a:t>Plasmodium spp. (causa la malaria), Yersinia pestis (causa la peste), virus del dengue, virus del Zika, virus del Nilo Occidental, Trypanosoma cruzi (causa la enfermedad de Chagas), Leishmania spp. (causa la leishmaniasis), Borrelia burgdorferi (causa la enfermedad de Lyme), virus Chikungunya.</a:t>
            </a:r>
            <a:endParaRPr lang="en-US" sz="1200" b="1" i="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cs typeface="Arial" panose="020B0604020202020204" pitchFamily="34" charset="0"/>
                <a:sym typeface="Arial"/>
              </a:rPr>
              <a:t>Pregunte: </a:t>
            </a:r>
            <a:r>
              <a:rPr lang="en-US" sz="1200" dirty="0">
                <a:latin typeface="Arial" panose="020B0604020202020204" pitchFamily="34" charset="0"/>
                <a:ea typeface="Times New Roman"/>
                <a:cs typeface="Arial" panose="020B0604020202020204" pitchFamily="34" charset="0"/>
                <a:sym typeface="Times New Roman"/>
              </a:rPr>
              <a:t>¿Puede alguien dar un ejemplo de un agente propagado por un vehículo, como alimentos, agua o ropa de cama?</a:t>
            </a:r>
            <a:endParaRPr lang="en-US" sz="1200" b="0" u="none"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0" u="none"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dirty="0">
                <a:latin typeface="Arial" panose="020B0604020202020204" pitchFamily="34" charset="0"/>
                <a:ea typeface="Times New Roman"/>
                <a:cs typeface="Arial" panose="020B0604020202020204" pitchFamily="34" charset="0"/>
                <a:sym typeface="Times New Roman"/>
              </a:rPr>
              <a:t>Responda: </a:t>
            </a:r>
            <a:r>
              <a:rPr lang="en-US" sz="1200" b="0" i="1" dirty="0">
                <a:latin typeface="Arial" panose="020B0604020202020204" pitchFamily="34" charset="0"/>
                <a:ea typeface="Times New Roman"/>
                <a:cs typeface="Arial" panose="020B0604020202020204" pitchFamily="34" charset="0"/>
                <a:sym typeface="Times New Roman"/>
              </a:rPr>
              <a:t>Salmonella (alimentos contaminados), Vibrio cholerae (causa el cólera, agua o alimentos contaminados), E. coli (alimentos contaminados), Norovirus (alimentos, agua contaminados), virus de la hepatitis A (alimentos contaminados), Cryptosporidium (agua o alimentos contaminados), Giardia lamblia (agua o alimentos contaminados), Staphylococcus aureus (alimentos o ropa de cama, toallas contaminadas). </a:t>
            </a:r>
            <a:endParaRPr lang="en-US" sz="1200" b="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b="1"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cs typeface="Arial" panose="020B0604020202020204" pitchFamily="34" charset="0"/>
                <a:sym typeface="Arial"/>
              </a:rPr>
              <a:t>Pregunta: </a:t>
            </a:r>
            <a:r>
              <a:rPr lang="en-US" sz="1200" dirty="0">
                <a:latin typeface="Arial" panose="020B0604020202020204" pitchFamily="34" charset="0"/>
                <a:ea typeface="Times New Roman"/>
                <a:cs typeface="Arial" panose="020B0604020202020204" pitchFamily="34" charset="0"/>
                <a:sym typeface="Times New Roman"/>
              </a:rPr>
              <a:t>¿Puede alguien dar un ejemplo de un agente propagado por el aire?</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dirty="0">
                <a:latin typeface="Arial" panose="020B0604020202020204" pitchFamily="34" charset="0"/>
                <a:ea typeface="Times New Roman"/>
                <a:cs typeface="Arial" panose="020B0604020202020204" pitchFamily="34" charset="0"/>
                <a:sym typeface="Times New Roman"/>
              </a:rPr>
              <a:t>Responda: </a:t>
            </a:r>
            <a:r>
              <a:rPr lang="en-US" sz="1200" b="0" i="1" dirty="0">
                <a:latin typeface="Arial" panose="020B0604020202020204" pitchFamily="34" charset="0"/>
                <a:ea typeface="Times New Roman"/>
                <a:cs typeface="Arial" panose="020B0604020202020204" pitchFamily="34" charset="0"/>
                <a:sym typeface="Times New Roman"/>
              </a:rPr>
              <a:t>Sarampión, tuberculosis</a:t>
            </a:r>
            <a:endParaRPr lang="en-US" sz="1200" b="1"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sz="1200" dirty="0">
              <a:latin typeface="Arial" panose="020B0604020202020204" pitchFamily="34" charset="0"/>
              <a:ea typeface="Times New Roman"/>
              <a:cs typeface="Arial" panose="020B0604020202020204" pitchFamily="34" charset="0"/>
              <a:sym typeface="Times New Roman"/>
            </a:endParaRPr>
          </a:p>
        </p:txBody>
      </p:sp>
      <p:sp>
        <p:nvSpPr>
          <p:cNvPr id="203" name="Google Shape;203;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219070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15000"/>
              </a:lnSpc>
              <a:spcBef>
                <a:spcPts val="600"/>
              </a:spcBef>
              <a:spcAft>
                <a:spcPts val="0"/>
              </a:spcAft>
              <a:buClrTx/>
              <a:buSzTx/>
              <a:buFont typeface="Wingdings" panose="05000000000000000000" pitchFamily="2" charset="2"/>
              <a:buNone/>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54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Por último, el organismo debe entrar en un huésped susceptible a través de un punto de entrada apropiado (nariz, boca, piel, etc.), el cual también varía según el organismo.</a:t>
            </a:r>
            <a:endParaRPr lang="es-ES" sz="1200" noProof="0" dirty="0">
              <a:latin typeface="Arial" panose="020B0604020202020204" pitchFamily="34" charset="0"/>
              <a:cs typeface="Arial" panose="020B0604020202020204" pitchFamily="34" charset="0"/>
            </a:endParaRPr>
          </a:p>
        </p:txBody>
      </p:sp>
      <p:sp>
        <p:nvSpPr>
          <p:cNvPr id="203" name="Google Shape;203;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3356690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9" name="Google Shape;289;p1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Los conocimientos existentes sobre la enfermedad, su reservorio habitual, el modo de transmisión habitual y otras características son las fuentes más comunes de hipótesis.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Para una enfermedad sin diagnóstico confirmado, </a:t>
            </a:r>
            <a:r>
              <a:rPr lang="es-ES" sz="1200" b="0"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tipos de agentes suelen causar o pueden causar esta presentación clínica?</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Para una enfermedad conocida pero de fuente o modo de transmisión desconocidos, pregunte:</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¿Cuáles son los reservorios habituales del agente?</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¿Cómo suele transmitirse el agente?</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¿Cuáles son los vehículos más comunes para transmitir este agente a humanos o animales?</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¿Cuáles son los factores de riesgo conocidos?</a:t>
            </a:r>
            <a:endParaRPr lang="es-ES" sz="1200" b="0" noProof="0"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Diga</a:t>
            </a:r>
            <a:r>
              <a:rPr lang="es-ES" sz="1200" b="1" u="sng" noProof="0" dirty="0">
                <a:latin typeface="Arial" panose="020B0604020202020204" pitchFamily="34" charset="0"/>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Por ejemplo, ¿cuál es la mayor exposición que conduce a la gastroenteritis?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Responda: </a:t>
            </a:r>
            <a:r>
              <a:rPr lang="es-ES" sz="1200" i="1" noProof="0" dirty="0">
                <a:latin typeface="Arial" panose="020B0604020202020204" pitchFamily="34" charset="0"/>
                <a:ea typeface="Times New Roman"/>
                <a:cs typeface="Arial" panose="020B0604020202020204" pitchFamily="34" charset="0"/>
                <a:sym typeface="Times New Roman"/>
              </a:rPr>
              <a:t>Agua o alimentos contaminados.</a:t>
            </a: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Por lo tanto, una hipótesis razonable para la mayoría de los brotes de gastroenteritis es que la fuente son alimentos o agua contaminados. Así que puede empezar con esta hipótesis general y utilizar información adicional para centrar gradualmente la hipótesis en alimentos o fuentes de agua específicos. </a:t>
            </a:r>
            <a:endParaRPr lang="es-ES" sz="1200" noProof="0" dirty="0">
              <a:latin typeface="Arial" panose="020B0604020202020204" pitchFamily="34" charset="0"/>
              <a:cs typeface="Arial" panose="020B0604020202020204" pitchFamily="34" charset="0"/>
            </a:endParaRPr>
          </a:p>
        </p:txBody>
      </p:sp>
      <p:sp>
        <p:nvSpPr>
          <p:cNvPr id="290" name="Google Shape;290;p1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5" name="Google Shape;305;p1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 veces, la forma de la curva epidémica indica el tipo de exposición. Ustedes han visto esta diapositiva en la sesión anterior.</a:t>
            </a:r>
          </a:p>
          <a:p>
            <a:pPr marL="0" marR="0" lvl="0" indent="0" algn="l" rtl="0">
              <a:lnSpc>
                <a:spcPct val="115000"/>
              </a:lnSpc>
              <a:spcBef>
                <a:spcPts val="12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¿Puede alguien nombrar una situación en la que normalmente veamos una curva epidémica de fuente puntual?</a:t>
            </a: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Las respuestas que se dan a continuación son ejemplos. Las respuestas de los participantes pueden variar.</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Brote de origen alimentario (boda, banquete, etc.); en animales- exposición en día de mercado, etc. </a:t>
            </a:r>
            <a:r>
              <a:rPr lang="es-ES" sz="1200" i="0" noProof="0" dirty="0">
                <a:latin typeface="Arial" panose="020B0604020202020204" pitchFamily="34" charset="0"/>
                <a:ea typeface="Times New Roman"/>
                <a:cs typeface="Arial" panose="020B0604020202020204" pitchFamily="34" charset="0"/>
                <a:sym typeface="Times New Roman"/>
              </a:rPr>
              <a:t>Cuando vea una exposición puntual, pregúntese si </a:t>
            </a:r>
            <a:r>
              <a:rPr lang="es-ES" sz="1200" noProof="0" dirty="0">
                <a:latin typeface="Arial" panose="020B0604020202020204" pitchFamily="34" charset="0"/>
                <a:ea typeface="Times New Roman"/>
                <a:cs typeface="Arial" panose="020B0604020202020204" pitchFamily="34" charset="0"/>
                <a:sym typeface="Times New Roman"/>
              </a:rPr>
              <a:t>hubo algún acontecimiento comunitario (boda, banquete, día de mercado, etc.) antes de que empezara el brote. </a:t>
            </a: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¿Puede alguien nombrar una situación en la que normalmente veamos una curva epidémica de fuente común continua?</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Cólera por el</a:t>
            </a:r>
            <a:r>
              <a:rPr lang="es-ES" sz="1200" i="1" noProof="0" dirty="0">
                <a:latin typeface="Arial" panose="020B0604020202020204" pitchFamily="34" charset="0"/>
                <a:ea typeface="Times New Roman"/>
                <a:cs typeface="Arial" panose="020B0604020202020204" pitchFamily="34" charset="0"/>
                <a:sym typeface="Times New Roman"/>
              </a:rPr>
              <a:t> suministro de agua contaminada. Animales que beben de abrevaderos contaminados. </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¿Puede alguien nombrar una situación en la que normalmente veamos una curva epidémica intermitente?</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Conglomerados de giardiasis cuando se necesitaba ocasionalmente agua adicional de un embalse contaminado. Aumento de la incidencia de la malaria durante la estación lluviosa. </a:t>
            </a:r>
          </a:p>
          <a:p>
            <a:pPr marL="0" marR="0" lvl="0" indent="0" algn="l" rtl="0">
              <a:lnSpc>
                <a:spcPct val="115000"/>
              </a:lnSpc>
              <a:spcBef>
                <a:spcPts val="120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¿Puede alguien nombrar una situación en la que normalmente veamos un patrón epidémico propagado?</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El ejemplo clásico es el sarampión.</a:t>
            </a:r>
          </a:p>
          <a:p>
            <a:pPr marL="0" lvl="0" indent="0" algn="l" rtl="0">
              <a:spcBef>
                <a:spcPts val="1560"/>
              </a:spcBef>
              <a:spcAft>
                <a:spcPts val="0"/>
              </a:spcAft>
              <a:buNone/>
            </a:pPr>
            <a:endParaRPr lang="es-ES" noProof="0" dirty="0">
              <a:latin typeface="Arial  "/>
            </a:endParaRPr>
          </a:p>
        </p:txBody>
      </p:sp>
      <p:sp>
        <p:nvSpPr>
          <p:cNvPr id="306" name="Google Shape;306;p1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16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baseline="0" noProof="0" dirty="0">
                <a:solidFill>
                  <a:srgbClr val="FF0000"/>
                </a:solidFill>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0" baseline="0" noProof="0" dirty="0">
              <a:solidFill>
                <a:srgbClr val="FF0000"/>
              </a:solidFill>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b="0" baseline="0" noProof="0" dirty="0">
                <a:solidFill>
                  <a:srgbClr val="FF0000"/>
                </a:solidFill>
                <a:effectLst/>
                <a:latin typeface="Arial" panose="020B0604020202020204" pitchFamily="34" charset="0"/>
                <a:cs typeface="Arial" panose="020B0604020202020204" pitchFamily="34" charset="0"/>
              </a:rPr>
              <a:t>Veamos un ejemplo de cómo podemos elaborar hipótesis a partir de la localización de los casos. </a:t>
            </a:r>
            <a:r>
              <a:rPr lang="es-ES" sz="1200"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Se ha producido un brote de brucelosis entre los trabajadores de un matadero. Este mapa de puntos muestra que el matadero está dividido en zonas en las que se producen los distintos pasos del procesamiento, y los círculos rojos representan los lugares en los que se asignó el trabajo a los casos.</a:t>
            </a:r>
            <a:endParaRPr lang="es-ES" sz="1200" b="0"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endParaRPr lang="es-ES" sz="1200" b="0"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Pregunta: </a:t>
            </a:r>
            <a:r>
              <a:rPr lang="es-ES" sz="1200"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Si estos son los lugares donde trabajaban los pacientes-casos, ¿qué hipótesis sobre el lugar podría desarrollar a partir de este mapa? </a:t>
            </a:r>
          </a:p>
          <a:p>
            <a:pPr marL="171450" marR="0" indent="-171450">
              <a:spcBef>
                <a:spcPts val="1200"/>
              </a:spcBef>
              <a:spcAft>
                <a:spcPts val="600"/>
              </a:spcAft>
              <a:buFont typeface="Wingdings" panose="05000000000000000000" pitchFamily="2" charset="2"/>
              <a:buChar char="§"/>
            </a:pPr>
            <a:endParaRPr lang="es-ES" sz="1200"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Respuesta:  </a:t>
            </a:r>
            <a:r>
              <a:rPr lang="es-ES" sz="1200" i="1" baseline="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Dado que todos los casos se produjeron en el ala B, es razonable plantear la hipótesis de que la exposición se produjo en el ala B. Puede haberse producido una mayor exposición a los organismos de Brucella si allí se llevó a cabo un procedimiento específico en el sacrificio y procesamiento de la carcasa del animal, o si allí sólo se procesan determinadas especies. </a:t>
            </a:r>
          </a:p>
          <a:p>
            <a:endParaRPr lang="es-ES" noProof="0" dirty="0">
              <a:latin typeface="Arial  "/>
            </a:endParaRPr>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F56037-6788-433A-A7B1-BC071E3268D5}" type="slidenum">
              <a:rPr kumimoji="0" lang="en-US" altLang="en-US" sz="1800" b="0" i="0" u="none" strike="noStrike" kern="1200" cap="none" spc="0" normalizeH="0" baseline="0" noProof="0" smtClean="0">
                <a:ln>
                  <a:noFill/>
                </a:ln>
                <a:solidFill>
                  <a:srgbClr val="000000"/>
                </a:solidFill>
                <a:effectLst/>
                <a:uLnTx/>
                <a:uFillTx/>
                <a:latin typeface="Arial  "/>
                <a:ea typeface="+mn-ea"/>
                <a:cs typeface="+mn-cs"/>
              </a:rPr>
              <a:t>17</a:t>
            </a:fld>
            <a:endParaRPr kumimoji="0" lang="en-US" altLang="en-US"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10698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el mismo matadero, pero con los círculos rojos que representan casos humanos de brucelosis de un brote distinto.</a:t>
            </a: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¿Qué hipótesis se plantearía basándote en la distribución de lugares que se muestra en este mapa de puntos? </a:t>
            </a: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exposición causante de la enfermedad no se agrupa en un área. Las posibles hipótesis incluyen que la exposición se produzca a través del sistema de ventilación, que los trabajadores roten de puesto por toda la instalación, </a:t>
            </a:r>
            <a:r>
              <a:rPr lang="es-MX" sz="1200" i="1" baseline="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y que la exposición a los organismos de </a:t>
            </a:r>
            <a:r>
              <a:rPr lang="es-MX" sz="1200" i="1" baseline="0" noProof="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Brucella</a:t>
            </a:r>
            <a:r>
              <a:rPr lang="es-MX" sz="1200" i="1" baseline="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se haya producido durante cualquier procedimiento de</a:t>
            </a:r>
            <a:r>
              <a:rPr lang="es-ES" sz="1200" i="1" baseline="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sacrificio y procesamiento de una carcasa.</a:t>
            </a: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latin typeface="Arial  "/>
            </a:endParaRPr>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F56037-6788-433A-A7B1-BC071E3268D5}" type="slidenum">
              <a:rPr kumimoji="0" lang="en-US" altLang="en-US" sz="1800" b="0" i="0" u="none" strike="noStrike" kern="1200" cap="none" spc="0" normalizeH="0" baseline="0" noProof="0" smtClean="0">
                <a:ln>
                  <a:noFill/>
                </a:ln>
                <a:solidFill>
                  <a:srgbClr val="000000"/>
                </a:solidFill>
                <a:effectLst/>
                <a:uLnTx/>
                <a:uFillTx/>
                <a:latin typeface="Arial  "/>
                <a:ea typeface="+mn-ea"/>
                <a:cs typeface="+mn-cs"/>
              </a:rPr>
              <a:t>18</a:t>
            </a:fld>
            <a:endParaRPr kumimoji="0" lang="en-US" altLang="en-US"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905741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u="sng" noProof="0" dirty="0">
              <a:effectLst/>
              <a:latin typeface="Arial" panose="020B0604020202020204" pitchFamily="34" charset="0"/>
              <a:cs typeface="Arial" panose="020B0604020202020204" pitchFamily="34" charset="0"/>
            </a:endParaRPr>
          </a:p>
          <a:p>
            <a:pPr marL="0" marR="0">
              <a:spcBef>
                <a:spcPts val="1200"/>
              </a:spcBef>
              <a:spcAft>
                <a:spcPts val="600"/>
              </a:spcAft>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Al considerar las características a nivel de persona, formule preguntas como las siguientes:</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¿Qué grupo(s) por edad, sexo, ocupación y otros factores identificativos tiene(n) las mayores tasas de enfermedad? </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Para los animales: ¿edad, sexo, especie o raza?</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¿Los enfermos de un brote tienen ocupaciones similares o trabajan en la misma fábrica o tienen el mismo tipo de trabajo?</a:t>
            </a:r>
            <a:endParaRPr lang="es-ES" sz="1200" noProof="0" dirty="0">
              <a:latin typeface="Arial" panose="020B0604020202020204" pitchFamily="34" charset="0"/>
              <a:cs typeface="Arial" panose="020B0604020202020204" pitchFamily="34" charset="0"/>
            </a:endParaRPr>
          </a:p>
          <a:p>
            <a:endParaRPr lang="es-ES" noProof="0" dirty="0">
              <a:latin typeface="Arial  "/>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este ejemplo, la mayoría de los casos ocurren en hombres jóvenes. Por lo tanto, deberá fijarse en las exposiciones que afectan principalmente a los hombres jóvenes. Pero fíjese también en los valores atípicos. ¿Qué tienen en común las 3 mujeres con los 48 hombres? </a:t>
            </a:r>
          </a:p>
          <a:p>
            <a:endParaRPr lang="es-ES" noProof="0" dirty="0">
              <a:latin typeface="Arial  "/>
            </a:endParaRPr>
          </a:p>
        </p:txBody>
      </p:sp>
      <p:sp>
        <p:nvSpPr>
          <p:cNvPr id="4" name="Slide Number Placeholder 3"/>
          <p:cNvSpPr>
            <a:spLocks noGrp="1"/>
          </p:cNvSpPr>
          <p:nvPr>
            <p:ph type="sldNum" sz="quarter" idx="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5F56037-6788-433A-A7B1-BC071E3268D5}" type="slidenum">
              <a:rPr kumimoji="0" lang="en-US" altLang="en-US" sz="1800" b="0" i="0" u="none" strike="noStrike" kern="1200" cap="none" spc="0" normalizeH="0" baseline="0" noProof="0" smtClean="0">
                <a:ln>
                  <a:noFill/>
                </a:ln>
                <a:solidFill>
                  <a:srgbClr val="000000"/>
                </a:solidFill>
                <a:effectLst/>
                <a:uLnTx/>
                <a:uFillTx/>
                <a:latin typeface="Arial  "/>
                <a:ea typeface="+mn-ea"/>
                <a:cs typeface="+mn-cs"/>
              </a:rPr>
              <a:t>19</a:t>
            </a:fld>
            <a:endParaRPr kumimoji="0" lang="en-US" altLang="en-US"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2252293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s-ES" b="1" noProof="0" dirty="0">
                <a:latin typeface="Arial" panose="020B0604020202020204" pitchFamily="34" charset="0"/>
                <a:cs typeface="Arial" panose="020B0604020202020204" pitchFamily="34" charset="0"/>
              </a:rPr>
              <a:t>Notas del instructor:</a:t>
            </a:r>
            <a:endParaRPr lang="es-ES"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b="1"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b="0" noProof="0" dirty="0">
                <a:latin typeface="Arial" panose="020B0604020202020204" pitchFamily="34" charset="0"/>
                <a:ea typeface="Calibri"/>
                <a:cs typeface="Arial" panose="020B0604020202020204" pitchFamily="34" charset="0"/>
                <a:sym typeface="Calibri"/>
              </a:rPr>
              <a:t>A modo de recordatorio</a:t>
            </a:r>
            <a:r>
              <a:rPr lang="es-ES" noProof="0" dirty="0">
                <a:latin typeface="Arial" panose="020B0604020202020204" pitchFamily="34" charset="0"/>
                <a:cs typeface="Arial" panose="020B0604020202020204" pitchFamily="34" charset="0"/>
              </a:rPr>
              <a:t>, verá íconos en todas las presentaciones del FETP </a:t>
            </a:r>
            <a:r>
              <a:rPr lang="es-ES" noProof="0" dirty="0" err="1">
                <a:latin typeface="Arial" panose="020B0604020202020204" pitchFamily="34" charset="0"/>
                <a:cs typeface="Arial" panose="020B0604020202020204" pitchFamily="34" charset="0"/>
              </a:rPr>
              <a:t>Frontline</a:t>
            </a:r>
            <a:r>
              <a:rPr lang="es-ES" noProof="0" dirty="0">
                <a:latin typeface="Arial" panose="020B0604020202020204" pitchFamily="34" charset="0"/>
                <a:cs typeface="Arial" panose="020B0604020202020204" pitchFamily="34" charset="0"/>
              </a:rPr>
              <a:t>. Estos iconos sirven como señales para ayudarle a navegar por el contenido y saber lo que le espera.</a:t>
            </a:r>
          </a:p>
          <a:p>
            <a:endParaRPr lang="es-ES" noProof="0" dirty="0"/>
          </a:p>
        </p:txBody>
      </p:sp>
      <p:sp>
        <p:nvSpPr>
          <p:cNvPr id="4" name="Slide Number Placeholder 3"/>
          <p:cNvSpPr>
            <a:spLocks noGrp="1"/>
          </p:cNvSpPr>
          <p:nvPr>
            <p:ph type="sldNum" sz="quarter" idx="5"/>
          </p:nvPr>
        </p:nvSpPr>
        <p:spPr/>
        <p:txBody>
          <a:bodyPr/>
          <a:lstStyle/>
          <a:p>
            <a:fld id="{58DF1DAF-AC32-48B7-974A-988BFCD470FE}" type="slidenum">
              <a:rPr lang="en-US" smtClean="0"/>
              <a:t>2</a:t>
            </a:fld>
            <a:endParaRPr lang="en-US"/>
          </a:p>
        </p:txBody>
      </p:sp>
    </p:spTree>
    <p:extLst>
      <p:ext uri="{BB962C8B-B14F-4D97-AF65-F5344CB8AC3E}">
        <p14:creationId xmlns:p14="http://schemas.microsoft.com/office/powerpoint/2010/main" val="3451510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1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4" name="Google Shape;534;p1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Los valores atípicos pueden proporcionar pistas importantes sobre la posible exposición causante de la enfermedad. Examine los valores atípicos por tiempo, lugar y persona y formule las siguientes preguntas:</a:t>
            </a:r>
          </a:p>
          <a:p>
            <a:pPr marL="628650" marR="0" lvl="1" indent="-171450" algn="l" rtl="0">
              <a:lnSpc>
                <a:spcPct val="115000"/>
              </a:lnSpc>
              <a:spcBef>
                <a:spcPts val="12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Por tiempo</a:t>
            </a:r>
            <a:r>
              <a:rPr lang="es-ES" sz="1200" noProof="0" dirty="0">
                <a:latin typeface="Arial" panose="020B0604020202020204" pitchFamily="34" charset="0"/>
                <a:ea typeface="Times New Roman"/>
                <a:cs typeface="Arial" panose="020B0604020202020204" pitchFamily="34" charset="0"/>
                <a:sym typeface="Times New Roman"/>
              </a:rPr>
              <a:t>:</a:t>
            </a:r>
          </a:p>
          <a:p>
            <a:pPr marL="1085850" marR="0" lvl="2" indent="-171450" algn="l" rtl="0">
              <a:lnSpc>
                <a:spcPct val="115000"/>
              </a:lnSpc>
              <a:spcBef>
                <a:spcPts val="1200"/>
              </a:spcBef>
              <a:spcAft>
                <a:spcPts val="0"/>
              </a:spcAft>
              <a:buClr>
                <a:schemeClr val="dk1"/>
              </a:buClr>
              <a:buSzPts val="18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Fecha/hora de aparición de los síntomas ¿Precoz? ¿Tardía? ¿Qué exposición tuvo ese paciente en común con los demás, aunque quizás en un momento diferente?</a:t>
            </a:r>
          </a:p>
          <a:p>
            <a:pPr marL="628650" marR="0" lvl="1" indent="-171450" algn="l" rtl="0">
              <a:lnSpc>
                <a:spcPct val="115000"/>
              </a:lnSpc>
              <a:spcBef>
                <a:spcPts val="12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Por lugar:</a:t>
            </a:r>
          </a:p>
          <a:p>
            <a:pPr marL="1085850" marR="0" lvl="2" indent="-171450" algn="l" rtl="0">
              <a:lnSpc>
                <a:spcPct val="115000"/>
              </a:lnSpc>
              <a:spcBef>
                <a:spcPts val="1200"/>
              </a:spcBef>
              <a:spcAft>
                <a:spcPts val="0"/>
              </a:spcAft>
              <a:buClr>
                <a:schemeClr val="dk1"/>
              </a:buClr>
              <a:buSzPts val="18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¿Visitante no residente? Normalmente tiene un número limitado de exposiciones; ¿pueden aclarar las posibilidades?</a:t>
            </a:r>
          </a:p>
          <a:p>
            <a:pPr marL="628650" marR="0" lvl="1" indent="-171450" algn="l" rtl="0">
              <a:lnSpc>
                <a:spcPct val="115000"/>
              </a:lnSpc>
              <a:spcBef>
                <a:spcPts val="12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En persona</a:t>
            </a:r>
            <a:r>
              <a:rPr lang="es-ES" sz="1200" noProof="0" dirty="0">
                <a:latin typeface="Arial" panose="020B0604020202020204" pitchFamily="34" charset="0"/>
                <a:ea typeface="Times New Roman"/>
                <a:cs typeface="Arial" panose="020B0604020202020204" pitchFamily="34" charset="0"/>
                <a:sym typeface="Times New Roman"/>
              </a:rPr>
              <a:t>:</a:t>
            </a:r>
          </a:p>
          <a:p>
            <a:pPr marL="1085850" marR="0" lvl="2" indent="-171450" algn="l" rtl="0">
              <a:lnSpc>
                <a:spcPct val="115000"/>
              </a:lnSpc>
              <a:spcBef>
                <a:spcPts val="1200"/>
              </a:spcBef>
              <a:spcAft>
                <a:spcPts val="0"/>
              </a:spcAft>
              <a:buClr>
                <a:schemeClr val="dk1"/>
              </a:buClr>
              <a:buSzPts val="18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De nuevo, ¿qué exposición tenía ese paciente, o que es diferente de los demás por edad, sexo u ocupación, tiene en común con los demás pacientes?</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Un valor atípico puede tener sólo una exposición en común con la mayoría de los demás casos. </a:t>
            </a:r>
            <a:r>
              <a:rPr lang="es-ES" sz="1200" i="1" u="sng" noProof="0" dirty="0">
                <a:latin typeface="Arial" panose="020B0604020202020204" pitchFamily="34" charset="0"/>
                <a:ea typeface="Times New Roman"/>
                <a:cs typeface="Arial" panose="020B0604020202020204" pitchFamily="34" charset="0"/>
                <a:sym typeface="Times New Roman"/>
              </a:rPr>
              <a:t>Por ejemplo</a:t>
            </a:r>
            <a:r>
              <a:rPr lang="es-ES" sz="1200" i="1" noProof="0" dirty="0">
                <a:latin typeface="Arial" panose="020B0604020202020204" pitchFamily="34" charset="0"/>
                <a:ea typeface="Times New Roman"/>
                <a:cs typeface="Arial" panose="020B0604020202020204" pitchFamily="34" charset="0"/>
                <a:sym typeface="Times New Roman"/>
              </a:rPr>
              <a:t>: Considere un brote en el que todos los casos ocurrieron en hombres, excepto en una mujer. Entreviste a la mujer y averigüe qué exposición podría haber tenido en común con los hombres, en particular una que no haya tenido otras mujeres.</a:t>
            </a:r>
          </a:p>
          <a:p>
            <a:pPr marL="0" lvl="0" indent="0" algn="l" rtl="0">
              <a:spcBef>
                <a:spcPts val="1560"/>
              </a:spcBef>
              <a:spcAft>
                <a:spcPts val="0"/>
              </a:spcAft>
              <a:buNone/>
            </a:pPr>
            <a:endParaRPr lang="es-ES" noProof="0" dirty="0">
              <a:latin typeface="Arial  "/>
            </a:endParaRPr>
          </a:p>
        </p:txBody>
      </p:sp>
      <p:sp>
        <p:nvSpPr>
          <p:cNvPr id="535" name="Google Shape;535;p1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1" name="Google Shape;541;p1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Esta curva epidémica corresponde a un brote de gastroenteritis causado por la bacteria </a:t>
            </a:r>
            <a:r>
              <a:rPr lang="es-ES" sz="1200" i="1" noProof="0" dirty="0" err="1">
                <a:latin typeface="Arial" panose="020B0604020202020204" pitchFamily="34" charset="0"/>
                <a:ea typeface="Times New Roman"/>
                <a:cs typeface="Arial" panose="020B0604020202020204" pitchFamily="34" charset="0"/>
                <a:sym typeface="Times New Roman"/>
              </a:rPr>
              <a:t>Staphylococcus</a:t>
            </a:r>
            <a:r>
              <a:rPr lang="es-ES" sz="1200" i="1" noProof="0" dirty="0">
                <a:latin typeface="Arial" panose="020B0604020202020204" pitchFamily="34" charset="0"/>
                <a:ea typeface="Times New Roman"/>
                <a:cs typeface="Arial" panose="020B0604020202020204" pitchFamily="34" charset="0"/>
                <a:sym typeface="Times New Roman"/>
              </a:rPr>
              <a:t> </a:t>
            </a:r>
            <a:r>
              <a:rPr lang="es-ES" sz="1200" i="1" noProof="0" dirty="0" err="1">
                <a:latin typeface="Arial" panose="020B0604020202020204" pitchFamily="34" charset="0"/>
                <a:ea typeface="Times New Roman"/>
                <a:cs typeface="Arial" panose="020B0604020202020204" pitchFamily="34" charset="0"/>
                <a:sym typeface="Times New Roman"/>
              </a:rPr>
              <a:t>aureus</a:t>
            </a:r>
            <a:r>
              <a:rPr lang="es-ES" sz="1200" noProof="0" dirty="0">
                <a:latin typeface="Arial" panose="020B0604020202020204" pitchFamily="34" charset="0"/>
                <a:ea typeface="Times New Roman"/>
                <a:cs typeface="Arial" panose="020B0604020202020204" pitchFamily="34" charset="0"/>
                <a:sym typeface="Times New Roman"/>
              </a:rPr>
              <a:t>. El brote se produjo en un grupo de unas 80 personas que asistieron a un festival y compartieron una comida en común la noche del 18 de abril. Entre las personas que enfermaron, los vómitos aparecieron entre cuatro y siete horas después de comer. Es importante tener en cuenta el primer caso de este brote (</a:t>
            </a:r>
            <a:r>
              <a:rPr lang="es-ES" sz="1200" i="1" noProof="0" dirty="0">
                <a:latin typeface="Arial" panose="020B0604020202020204" pitchFamily="34" charset="0"/>
                <a:ea typeface="Times New Roman"/>
                <a:cs typeface="Arial" panose="020B0604020202020204" pitchFamily="34" charset="0"/>
                <a:sym typeface="Times New Roman"/>
              </a:rPr>
              <a:t>véase el recuadro de la izquierda del histograma</a:t>
            </a:r>
            <a:r>
              <a:rPr lang="es-ES" sz="1200" noProof="0" dirty="0">
                <a:latin typeface="Arial" panose="020B0604020202020204" pitchFamily="34" charset="0"/>
                <a:ea typeface="Times New Roman"/>
                <a:cs typeface="Arial" panose="020B0604020202020204" pitchFamily="34" charset="0"/>
                <a:sym typeface="Times New Roman"/>
              </a:rPr>
              <a:t>). Este primer caso se denomina atípico, porque la aparición de los síntomas de esta persona está fuera del intervalo de todos los demás casos. El caso atípico enfermó antes de que se sirviera la comida.</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El primer caso fue el de un niño de 8 años. Sería importante entrevistar a ese caso y ver si el niño comió alguno de los alimentos que se sirvieron en el festival y, en caso afirmativo, cuál o cuáles, o determinar si esa persona participó en la preparación de los alimentos para la comida. Resulta que el único alimento del festival que comió el niño fue el postre, que consumió a las 11 de la mañana, durante la preparación de la comida. [CLICK] Por supuesto, el caso “temprano” podría no estar relacionado o ser un error de codificación de la hora de inicio.</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¿Ve algún otro valor atípico?</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Conteste: </a:t>
            </a:r>
            <a:r>
              <a:rPr lang="es-ES" sz="1200" i="1" noProof="0" dirty="0">
                <a:latin typeface="Arial" panose="020B0604020202020204" pitchFamily="34" charset="0"/>
                <a:ea typeface="Times New Roman"/>
                <a:cs typeface="Arial" panose="020B0604020202020204" pitchFamily="34" charset="0"/>
                <a:sym typeface="Times New Roman"/>
              </a:rPr>
              <a:t>Caso tardío.</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¿Cuál podría ser la explicación?</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Posibles respuestas: </a:t>
            </a:r>
            <a:r>
              <a:rPr lang="es-ES" sz="1200" i="1" noProof="0" dirty="0">
                <a:latin typeface="Arial" panose="020B0604020202020204" pitchFamily="34" charset="0"/>
                <a:ea typeface="Times New Roman"/>
                <a:cs typeface="Arial" panose="020B0604020202020204" pitchFamily="34" charset="0"/>
                <a:sym typeface="Times New Roman"/>
              </a:rPr>
              <a:t>¿Comió sobras? ¿Caso secundario? ¿Mal codificado? ¿Caso no relacionado con el brote? ¿Periodo de incubación inusualmente largo?</a:t>
            </a:r>
          </a:p>
          <a:p>
            <a:pPr marL="0" lvl="0" indent="0" algn="l" rtl="0">
              <a:spcBef>
                <a:spcPts val="1560"/>
              </a:spcBef>
              <a:spcAft>
                <a:spcPts val="0"/>
              </a:spcAft>
              <a:buNone/>
            </a:pPr>
            <a:endParaRPr lang="es-ES" noProof="0" dirty="0">
              <a:latin typeface="Arial  "/>
            </a:endParaRPr>
          </a:p>
        </p:txBody>
      </p:sp>
      <p:sp>
        <p:nvSpPr>
          <p:cNvPr id="542" name="Google Shape;542;p1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1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6" name="Google Shape;556;p1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Otra forma de generar hipótesis es hablar con los pacientes y preguntarles qué piensan. Han tenido mucho tiempo para pensar en sus propias exposiciones y puede que hayan hablado con otros sobre lo que tienen en común. Permita que los pacientes-casos expresen sus propias ideas, pero no mencione otras hipótesis hasta que hayan expresado las suyas.</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Para las investigaciones sobre enfermedades animales, hable con los propietarios o cuidadores de los animales. Pueden compartir experiencias de brotes o enfermedades anteriores y estarán bien informados sobre los movimientos de los animales. </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el caso de brotes de origen alimentario, inspeccione el área de la cocina o cualquier otra zona donde se hayan almacenado y preparado alimentos. Además, hable con los manipuladores de alimentos, incluso sobre si alguno presentaba síntomas antes del brote.</a:t>
            </a:r>
          </a:p>
          <a:p>
            <a:pPr marL="0" lvl="0" indent="0" algn="l" rtl="0">
              <a:spcBef>
                <a:spcPts val="960"/>
              </a:spcBef>
              <a:spcAft>
                <a:spcPts val="0"/>
              </a:spcAft>
              <a:buNone/>
            </a:pPr>
            <a:endParaRPr lang="es-ES" noProof="0" dirty="0">
              <a:latin typeface="Arial  "/>
            </a:endParaRPr>
          </a:p>
        </p:txBody>
      </p:sp>
      <p:sp>
        <p:nvSpPr>
          <p:cNvPr id="557" name="Google Shape;557;p1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2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3" name="Google Shape;563;p2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Los funcionarios sanitarios locales también pueden ayudar a formular hipótesis. Pregúnteles qué piensan sobre las posibles causas del brote. Pregúnteles si hubo festivales, </a:t>
            </a:r>
            <a:r>
              <a:rPr lang="es-MX" sz="1200" noProof="0" dirty="0">
                <a:latin typeface="Arial" panose="020B0604020202020204" pitchFamily="34" charset="0"/>
                <a:ea typeface="Times New Roman"/>
                <a:cs typeface="Arial" panose="020B0604020202020204" pitchFamily="34" charset="0"/>
                <a:sym typeface="Times New Roman"/>
              </a:rPr>
              <a:t>mercados y otros acontecimientos recientes, y cómo</a:t>
            </a:r>
            <a:r>
              <a:rPr lang="es-ES" sz="1200" noProof="0" dirty="0">
                <a:latin typeface="Arial" panose="020B0604020202020204" pitchFamily="34" charset="0"/>
                <a:ea typeface="Times New Roman"/>
                <a:cs typeface="Arial" panose="020B0604020202020204" pitchFamily="34" charset="0"/>
                <a:sym typeface="Times New Roman"/>
              </a:rPr>
              <a:t> interactúa la gente de la comunidad. Es posible que puedan proporcionar información sobre nuevos productos que hayan llegado a la zona o sobre nuevos proveedores de productos, carne u otros consumibles.</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174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En el caso de los brotes de enfermedades zoonóticas, conocer las especies afectadas, la localización de los casos y los movimientos de los animales puede ayudar a generar hipótesis. También es importante tener en cuenta los factores estacionales y si los fenómenos climáticos inusuales pueden provocar brotes de determinadas enfermedades.</a:t>
            </a:r>
            <a:endParaRPr lang="es-ES" sz="1200" noProof="0" dirty="0">
              <a:latin typeface="Arial" panose="020B0604020202020204" pitchFamily="34" charset="0"/>
              <a:cs typeface="Arial" panose="020B0604020202020204" pitchFamily="34" charset="0"/>
            </a:endParaRPr>
          </a:p>
        </p:txBody>
      </p:sp>
      <p:sp>
        <p:nvSpPr>
          <p:cNvPr id="564" name="Google Shape;564;p2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2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84" name="Google Shape;584;p2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A modo de resumen, las formas habituales de elaborar hipótesis sobre un brote son:</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Conocimiento de la materia: ¿qué sabe sobre las fuentes, los vehículos y los modos de transmisión habituales?</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Revisión de la epidemiología descriptiva: ¿Qué podría explicar la mayoría de los casos?</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Valores atípicos: ¿Qué exposiciones únicas tuvieron?</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Hable con los pacientes: ¿qué opinan?</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Hable con los propietarios y cuidadores de animales: ¿qué opinan?</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Hable con las autoridades sanitarias locales: ¿qué opinan?</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960"/>
              </a:spcBef>
              <a:spcAft>
                <a:spcPts val="0"/>
              </a:spcAft>
              <a:buNone/>
            </a:pPr>
            <a:endParaRPr lang="es-ES" noProof="0" dirty="0">
              <a:latin typeface="Arial  "/>
            </a:endParaRPr>
          </a:p>
        </p:txBody>
      </p:sp>
      <p:sp>
        <p:nvSpPr>
          <p:cNvPr id="585" name="Google Shape;585;p2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2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9" name="Google Shape;599;p2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b="1" noProof="0" dirty="0">
                <a:latin typeface="Arial  "/>
              </a:rPr>
              <a:t>Notas del instructor:</a:t>
            </a:r>
            <a:endParaRPr lang="es-ES" noProof="0" dirty="0">
              <a:latin typeface="Arial  "/>
            </a:endParaRPr>
          </a:p>
          <a:p>
            <a:pPr marL="0" lvl="0" indent="0" algn="l" rtl="0">
              <a:spcBef>
                <a:spcPts val="360"/>
              </a:spcBef>
              <a:spcAft>
                <a:spcPts val="0"/>
              </a:spcAft>
              <a:buNone/>
            </a:pPr>
            <a:endParaRPr lang="es-ES" b="1" noProof="0" dirty="0">
              <a:latin typeface="Arial  "/>
            </a:endParaRPr>
          </a:p>
          <a:p>
            <a:pPr marL="171450" lvl="0" indent="-171450" algn="l" rtl="0">
              <a:spcBef>
                <a:spcPts val="360"/>
              </a:spcBef>
              <a:spcAft>
                <a:spcPts val="0"/>
              </a:spcAft>
              <a:buFont typeface="Wingdings" panose="05000000000000000000" pitchFamily="2" charset="2"/>
              <a:buChar char="§"/>
            </a:pPr>
            <a:r>
              <a:rPr lang="es-ES" b="0" i="0" noProof="0" dirty="0">
                <a:latin typeface="Arial  "/>
              </a:rPr>
              <a:t>Pida a un voluntario que lea la diapositiva.</a:t>
            </a:r>
            <a:endParaRPr lang="es-ES" i="0" noProof="0" dirty="0">
              <a:latin typeface="Arial  "/>
            </a:endParaRPr>
          </a:p>
        </p:txBody>
      </p:sp>
      <p:sp>
        <p:nvSpPr>
          <p:cNvPr id="600" name="Google Shape;600;p2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2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7" name="Google Shape;607;p2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0" i="0" noProof="0" dirty="0">
                <a:latin typeface="Arial  "/>
              </a:rPr>
              <a:t>Pida a un voluntario que lea la diapositiva.</a:t>
            </a:r>
            <a:endParaRPr lang="es-ES" sz="1200" b="1" noProof="0" dirty="0">
              <a:latin typeface="Arial" panose="020B0604020202020204" pitchFamily="34" charset="0"/>
              <a:ea typeface="Times New Roman"/>
              <a:cs typeface="Arial" panose="020B0604020202020204" pitchFamily="34" charset="0"/>
              <a:sym typeface="Times New Roman"/>
            </a:endParaRPr>
          </a:p>
        </p:txBody>
      </p:sp>
      <p:sp>
        <p:nvSpPr>
          <p:cNvPr id="608" name="Google Shape;608;p2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5" name="Google Shape;615;p2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noProof="0" dirty="0">
                <a:latin typeface="Arial" panose="020B0604020202020204" pitchFamily="34" charset="0"/>
                <a:cs typeface="Arial" panose="020B0604020202020204" pitchFamily="34" charset="0"/>
                <a:sym typeface="Arial"/>
              </a:rPr>
              <a:t>Notas del instructor:</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b="0" i="0" noProof="0" dirty="0">
                <a:latin typeface="Arial  "/>
              </a:rPr>
              <a:t>Pida a un voluntario que lea la pregunta.</a:t>
            </a: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endParaRPr lang="es-ES" sz="1200" b="0" i="0" noProof="0" dirty="0">
              <a:latin typeface="Arial  "/>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i="0" u="sng" noProof="0" dirty="0">
                <a:latin typeface="Arial  "/>
                <a:ea typeface="Times New Roman"/>
                <a:cs typeface="Arial" panose="020B0604020202020204" pitchFamily="34" charset="0"/>
                <a:sym typeface="Times New Roman"/>
              </a:rPr>
              <a:t>Acuse recibo de la</a:t>
            </a:r>
            <a:r>
              <a:rPr lang="es-ES" sz="1200" b="0" i="0" noProof="0" dirty="0">
                <a:latin typeface="Arial  "/>
                <a:ea typeface="Times New Roman"/>
                <a:cs typeface="Arial" panose="020B0604020202020204" pitchFamily="34" charset="0"/>
                <a:sym typeface="Times New Roman"/>
              </a:rPr>
              <a:t>(s) respuesta(s).</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36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Después de algunas respuestas, pase a la siguiente diapositiva para responder.</a:t>
            </a:r>
            <a:endParaRPr lang="es-ES" sz="1200" b="1" noProof="0" dirty="0">
              <a:latin typeface="Arial" panose="020B0604020202020204" pitchFamily="34" charset="0"/>
              <a:ea typeface="Times New Roman"/>
              <a:cs typeface="Arial" panose="020B0604020202020204" pitchFamily="34" charset="0"/>
              <a:sym typeface="Times New Roman"/>
            </a:endParaRPr>
          </a:p>
        </p:txBody>
      </p:sp>
      <p:sp>
        <p:nvSpPr>
          <p:cNvPr id="616" name="Google Shape;616;p2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2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3" name="Google Shape;623;p2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noProof="0" dirty="0">
                <a:latin typeface="Arial" panose="020B0604020202020204" pitchFamily="34" charset="0"/>
                <a:cs typeface="Arial" panose="020B0604020202020204" pitchFamily="34" charset="0"/>
                <a:sym typeface="Arial"/>
              </a:rPr>
              <a:t>Notas del instructor:</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lang="es-ES" dirty="0">
              <a:latin typeface="Arial  "/>
            </a:endParaRPr>
          </a:p>
          <a:p>
            <a:pPr marL="171450" lvl="0" indent="-171450" algn="l" rtl="0">
              <a:spcBef>
                <a:spcPts val="1560"/>
              </a:spcBef>
              <a:spcAft>
                <a:spcPts val="0"/>
              </a:spcAft>
              <a:buFont typeface="Wingdings" panose="05000000000000000000" pitchFamily="2" charset="2"/>
              <a:buChar char="§"/>
            </a:pPr>
            <a:r>
              <a:rPr lang="es-ES" dirty="0">
                <a:latin typeface="Arial  "/>
              </a:rPr>
              <a:t>Pida a un alumno que se ofrezca voluntario para leer la pregunta.</a:t>
            </a:r>
          </a:p>
          <a:p>
            <a:pPr marL="171450" lvl="0" indent="-171450" algn="l" rtl="0">
              <a:spcBef>
                <a:spcPts val="1560"/>
              </a:spcBef>
              <a:spcAft>
                <a:spcPts val="0"/>
              </a:spcAft>
              <a:buFont typeface="Wingdings" panose="05000000000000000000" pitchFamily="2" charset="2"/>
              <a:buChar char="§"/>
            </a:pPr>
            <a:endParaRPr lang="es-ES" dirty="0">
              <a:latin typeface="Arial  "/>
            </a:endParaRPr>
          </a:p>
          <a:p>
            <a:pPr marL="171450" lvl="0" indent="-171450" algn="l" rtl="0">
              <a:spcBef>
                <a:spcPts val="1560"/>
              </a:spcBef>
              <a:spcAft>
                <a:spcPts val="0"/>
              </a:spcAft>
              <a:buFont typeface="Wingdings" panose="05000000000000000000" pitchFamily="2" charset="2"/>
              <a:buChar char="§"/>
            </a:pPr>
            <a:r>
              <a:rPr lang="es-ES" dirty="0">
                <a:latin typeface="Arial  "/>
              </a:rPr>
              <a:t>Responda a las preguntas.</a:t>
            </a:r>
            <a:endParaRPr dirty="0">
              <a:latin typeface="Arial  "/>
            </a:endParaRPr>
          </a:p>
        </p:txBody>
      </p:sp>
      <p:sp>
        <p:nvSpPr>
          <p:cNvPr id="624" name="Google Shape;624;p2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2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7" name="Google Shape;607;p2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0" i="0" noProof="0" dirty="0">
                <a:latin typeface="Arial  "/>
              </a:rPr>
              <a:t>Pida a un voluntario que lea la diapositiva.</a:t>
            </a:r>
            <a:endParaRPr lang="es-ES" sz="1200" b="1" noProof="0" dirty="0">
              <a:latin typeface="Arial" panose="020B0604020202020204" pitchFamily="34" charset="0"/>
              <a:ea typeface="Times New Roman"/>
              <a:cs typeface="Arial" panose="020B0604020202020204" pitchFamily="34" charset="0"/>
              <a:sym typeface="Times New Roman"/>
            </a:endParaRPr>
          </a:p>
        </p:txBody>
      </p:sp>
      <p:sp>
        <p:nvSpPr>
          <p:cNvPr id="608" name="Google Shape;608;p2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29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3272916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 name="Google Shape;114;p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Pida </a:t>
            </a:r>
            <a:r>
              <a:rPr lang="es-ES" sz="1200" b="0" u="none" noProof="0" dirty="0">
                <a:latin typeface="Arial" panose="020B0604020202020204" pitchFamily="34" charset="0"/>
                <a:cs typeface="Arial" panose="020B0604020202020204" pitchFamily="34" charset="0"/>
              </a:rPr>
              <a:t>a un voluntario que lea en voz alta los objetivos de esta sesión.</a:t>
            </a:r>
            <a:endParaRPr lang="es-ES" sz="1200" noProof="0" dirty="0">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La fase analítica y de respuesta </a:t>
            </a:r>
            <a:r>
              <a:rPr lang="es-MX" sz="1200" noProof="0" dirty="0">
                <a:latin typeface="Arial" panose="020B0604020202020204" pitchFamily="34" charset="0"/>
                <a:ea typeface="Times New Roman"/>
                <a:cs typeface="Arial" panose="020B0604020202020204" pitchFamily="34" charset="0"/>
                <a:sym typeface="Times New Roman"/>
              </a:rPr>
              <a:t>de la investigación de un brote implica el desarrollo y la evaluación de hipótesis sobre la posible causa de la enfermedad y, a continuación, el desarrollo de estrategias para controlarlo</a:t>
            </a:r>
            <a:r>
              <a:rPr lang="es-ES" sz="1200" noProof="0" dirty="0">
                <a:latin typeface="Arial" panose="020B0604020202020204" pitchFamily="34" charset="0"/>
                <a:ea typeface="Times New Roman"/>
                <a:cs typeface="Arial" panose="020B0604020202020204" pitchFamily="34" charset="0"/>
                <a:sym typeface="Times New Roman"/>
              </a:rPr>
              <a:t>. </a:t>
            </a:r>
            <a:r>
              <a:rPr lang="es-ES" sz="1200" b="0" noProof="0" dirty="0">
                <a:solidFill>
                  <a:srgbClr val="000000"/>
                </a:solidFill>
                <a:latin typeface="Arial" panose="020B0604020202020204" pitchFamily="34" charset="0"/>
                <a:ea typeface="Times New Roman"/>
                <a:cs typeface="Arial" panose="020B0604020202020204" pitchFamily="34" charset="0"/>
                <a:sym typeface="Times New Roman"/>
              </a:rPr>
              <a:t>En el caso de las investigaciones sobre enfermedades zoonóticas y </a:t>
            </a:r>
            <a:r>
              <a:rPr lang="es-MX" sz="1200" b="0" noProof="0" dirty="0">
                <a:solidFill>
                  <a:srgbClr val="000000"/>
                </a:solidFill>
                <a:latin typeface="Arial" panose="020B0604020202020204" pitchFamily="34" charset="0"/>
                <a:ea typeface="Times New Roman"/>
                <a:cs typeface="Arial" panose="020B0604020202020204" pitchFamily="34" charset="0"/>
                <a:sym typeface="Times New Roman"/>
              </a:rPr>
              <a:t>aquellas con un componente medioambiental, la respuesta puede implicar la colaboración con los distintos sectores para ofrecer</a:t>
            </a:r>
            <a:r>
              <a:rPr lang="es-ES" sz="1200" b="0" noProof="0" dirty="0">
                <a:solidFill>
                  <a:srgbClr val="000000"/>
                </a:solidFill>
                <a:latin typeface="Arial" panose="020B0604020202020204" pitchFamily="34" charset="0"/>
                <a:ea typeface="Times New Roman"/>
                <a:cs typeface="Arial" panose="020B0604020202020204" pitchFamily="34" charset="0"/>
                <a:sym typeface="Times New Roman"/>
              </a:rPr>
              <a:t> una respuesta coordinada y unificada. Las estrategias de respuesta pueden desarrollarse en función de las responsabilidades y capacidades de cada sector.</a:t>
            </a:r>
            <a:endParaRPr lang="es-ES" sz="1200" b="1" noProof="0" dirty="0">
              <a:solidFill>
                <a:srgbClr val="00953A"/>
              </a:solidFill>
              <a:latin typeface="Arial" panose="020B0604020202020204" pitchFamily="34" charset="0"/>
              <a:cs typeface="Arial" panose="020B0604020202020204" pitchFamily="34" charset="0"/>
              <a:sym typeface="Arial"/>
            </a:endParaRPr>
          </a:p>
          <a:p>
            <a:pPr marL="0" lvl="0" indent="0" algn="l" rtl="0">
              <a:spcBef>
                <a:spcPts val="1160"/>
              </a:spcBef>
              <a:spcAft>
                <a:spcPts val="0"/>
              </a:spcAft>
              <a:buNone/>
            </a:pPr>
            <a:endParaRPr lang="es-ES" noProof="0" dirty="0">
              <a:latin typeface="Arial  "/>
            </a:endParaRPr>
          </a:p>
        </p:txBody>
      </p:sp>
      <p:sp>
        <p:nvSpPr>
          <p:cNvPr id="115" name="Google Shape;115;p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2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1" name="Google Shape;631;p2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rPr>
              <a:t>Notas del instructor:</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sz="1200" b="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b="0" i="0" noProof="0" dirty="0">
                <a:latin typeface="Arial  "/>
              </a:rPr>
              <a:t>Pida a un voluntario que lea la pregunta.</a:t>
            </a: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endParaRPr lang="es-ES" sz="1200" b="0" i="0" noProof="0" dirty="0">
              <a:latin typeface="Arial  "/>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i="0" u="sng" noProof="0" dirty="0">
                <a:latin typeface="Arial  "/>
                <a:ea typeface="Times New Roman"/>
                <a:cs typeface="Arial" panose="020B0604020202020204" pitchFamily="34" charset="0"/>
                <a:sym typeface="Times New Roman"/>
              </a:rPr>
              <a:t>Acuse recibo </a:t>
            </a:r>
            <a:r>
              <a:rPr lang="es-ES" sz="1200" b="0" i="0" u="none" noProof="0" dirty="0">
                <a:latin typeface="Arial  "/>
                <a:ea typeface="Times New Roman"/>
                <a:cs typeface="Arial" panose="020B0604020202020204" pitchFamily="34" charset="0"/>
                <a:sym typeface="Times New Roman"/>
              </a:rPr>
              <a:t>de la</a:t>
            </a:r>
            <a:r>
              <a:rPr lang="es-ES" sz="1200" b="0" i="0" noProof="0" dirty="0">
                <a:latin typeface="Arial  "/>
                <a:ea typeface="Times New Roman"/>
                <a:cs typeface="Arial" panose="020B0604020202020204" pitchFamily="34" charset="0"/>
                <a:sym typeface="Times New Roman"/>
              </a:rPr>
              <a:t>(s) respuesta(s).</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36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Después de algunas respuestas, pase a la siguiente diapositiva para responder.</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b="1" noProof="0" dirty="0">
              <a:latin typeface="Arial  "/>
            </a:endParaRPr>
          </a:p>
        </p:txBody>
      </p:sp>
      <p:sp>
        <p:nvSpPr>
          <p:cNvPr id="632" name="Google Shape;632;p2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3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1" name="Google Shape;641;p3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ea typeface="Times New Roman"/>
                <a:cs typeface="Arial" panose="020B0604020202020204" pitchFamily="34" charset="0"/>
                <a:sym typeface="Times New Roman"/>
              </a:rPr>
              <a:t>Notas del instructor:</a:t>
            </a: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171450" indent="-171450">
              <a:lnSpc>
                <a:spcPct val="115000"/>
              </a:lnSpc>
              <a:spcBef>
                <a:spcPts val="1200"/>
              </a:spcBef>
              <a:buFont typeface="Wingdings" panose="05000000000000000000" pitchFamily="2" charset="2"/>
              <a:buChar char="§"/>
            </a:pPr>
            <a:r>
              <a:rPr lang="es-ES" sz="1200" b="1" u="sng" noProof="0" dirty="0">
                <a:solidFill>
                  <a:srgbClr val="4F5858"/>
                </a:solidFill>
                <a:latin typeface="Arial" panose="020B0604020202020204" pitchFamily="34" charset="0"/>
                <a:ea typeface="Times New Roman"/>
                <a:cs typeface="Arial" panose="020B0604020202020204" pitchFamily="34" charset="0"/>
                <a:sym typeface="Times New Roman"/>
              </a:rPr>
              <a:t>Respuesta: </a:t>
            </a:r>
            <a:r>
              <a:rPr lang="es-ES" noProof="0" dirty="0">
                <a:solidFill>
                  <a:srgbClr val="4F5858"/>
                </a:solidFill>
                <a:latin typeface="Arial" panose="020B0604020202020204" pitchFamily="34" charset="0"/>
                <a:cs typeface="Arial" panose="020B0604020202020204" pitchFamily="34" charset="0"/>
                <a:sym typeface="Times New Roman"/>
              </a:rPr>
              <a:t>La curva epidémica sugiere una fuente puntual o una fuente continua de exposición. </a:t>
            </a:r>
          </a:p>
          <a:p>
            <a:pPr marL="171450" indent="-171450">
              <a:lnSpc>
                <a:spcPct val="115000"/>
              </a:lnSpc>
              <a:spcBef>
                <a:spcPts val="1200"/>
              </a:spcBef>
              <a:buFont typeface="Wingdings" panose="05000000000000000000" pitchFamily="2" charset="2"/>
              <a:buChar char="§"/>
            </a:pPr>
            <a:endParaRPr lang="es-ES" b="1" u="sng" noProof="0" dirty="0">
              <a:solidFill>
                <a:srgbClr val="4F5858"/>
              </a:solidFill>
              <a:latin typeface="Arial" panose="020B0604020202020204" pitchFamily="34" charset="0"/>
              <a:cs typeface="Arial" panose="020B0604020202020204" pitchFamily="34" charset="0"/>
              <a:sym typeface="Times New Roman"/>
            </a:endParaRPr>
          </a:p>
          <a:p>
            <a:pPr marL="171450" indent="-171450">
              <a:lnSpc>
                <a:spcPct val="115000"/>
              </a:lnSpc>
              <a:spcBef>
                <a:spcPts val="1200"/>
              </a:spcBef>
              <a:buFont typeface="Wingdings" panose="05000000000000000000" pitchFamily="2" charset="2"/>
              <a:buChar char="§"/>
            </a:pPr>
            <a:r>
              <a:rPr lang="es-ES" b="1" u="sng" noProof="0" dirty="0">
                <a:solidFill>
                  <a:srgbClr val="4F5858"/>
                </a:solidFill>
                <a:latin typeface="Arial" panose="020B0604020202020204" pitchFamily="34" charset="0"/>
                <a:cs typeface="Arial" panose="020B0604020202020204" pitchFamily="34" charset="0"/>
                <a:sym typeface="Times New Roman"/>
              </a:rPr>
              <a:t>Diga: </a:t>
            </a:r>
            <a:r>
              <a:rPr lang="es-ES" noProof="0" dirty="0">
                <a:solidFill>
                  <a:srgbClr val="4F5858"/>
                </a:solidFill>
                <a:latin typeface="Arial" panose="020B0604020202020204" pitchFamily="34" charset="0"/>
                <a:cs typeface="Arial" panose="020B0604020202020204" pitchFamily="34" charset="0"/>
                <a:sym typeface="Times New Roman"/>
              </a:rPr>
              <a:t>Dado que las fechas de inicio de la enfermedad se produjeron en un lapso de 5 días, si se trató de una exposición de fuente puntual, tendría que ser un patógeno con un período de incubación que abarque al menos 5 días. Otra posibilidad es que se trate de un agente patógeno con un periodo de incubación más corto y que la exposición se haya producido durante los dos días que estuvieron en el parque (exposición de fuente continua). </a:t>
            </a:r>
            <a:endParaRPr lang="es-ES" noProof="0" dirty="0">
              <a:solidFill>
                <a:srgbClr val="4F5858"/>
              </a:solidFill>
              <a:latin typeface="Arial" panose="020B0604020202020204" pitchFamily="34" charset="0"/>
              <a:ea typeface="Calibri"/>
              <a:cs typeface="Arial" panose="020B0604020202020204" pitchFamily="34" charset="0"/>
            </a:endParaRPr>
          </a:p>
          <a:p>
            <a:pPr marL="171450" marR="0" lvl="0" indent="-171450" algn="l">
              <a:lnSpc>
                <a:spcPct val="114999"/>
              </a:lnSpc>
              <a:spcBef>
                <a:spcPts val="1200"/>
              </a:spcBef>
              <a:spcAft>
                <a:spcPts val="0"/>
              </a:spcAft>
              <a:buFont typeface="Wingdings" panose="05000000000000000000" pitchFamily="2" charset="2"/>
              <a:buChar char="§"/>
            </a:pPr>
            <a:endParaRPr lang="es-ES" b="1" noProof="0" dirty="0">
              <a:solidFill>
                <a:srgbClr val="4F5858"/>
              </a:solidFill>
              <a:latin typeface="Arial"/>
              <a:cs typeface="Arial"/>
            </a:endParaRPr>
          </a:p>
        </p:txBody>
      </p:sp>
      <p:sp>
        <p:nvSpPr>
          <p:cNvPr id="642" name="Google Shape;642;p3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3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9" name="Google Shape;649;p3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n-US" sz="1200" b="1" dirty="0">
                <a:latin typeface="Arial" panose="020B0604020202020204" pitchFamily="34" charset="0"/>
                <a:cs typeface="Arial" panose="020B0604020202020204" pitchFamily="34" charset="0"/>
                <a:sym typeface="Arial"/>
              </a:rPr>
              <a:t>Notas del instructor:</a:t>
            </a:r>
            <a:endParaRPr sz="120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n-US" sz="120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0"/>
              </a:spcBef>
              <a:spcAft>
                <a:spcPts val="0"/>
              </a:spcAft>
              <a:buFont typeface="Wingdings" panose="05000000000000000000" pitchFamily="2" charset="2"/>
              <a:buChar char="§"/>
            </a:pPr>
            <a:r>
              <a:rPr lang="en-US" b="0" i="0" dirty="0">
                <a:latin typeface="Arial" panose="020B0604020202020204" pitchFamily="34" charset="0"/>
                <a:cs typeface="Arial" panose="020B0604020202020204" pitchFamily="34" charset="0"/>
              </a:rPr>
              <a:t>Pida a un voluntario que lea la diapositiva.</a:t>
            </a:r>
            <a:endParaRPr lang="en-US" sz="1200" b="1"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dirty="0">
              <a:latin typeface="Arial  "/>
            </a:endParaRPr>
          </a:p>
        </p:txBody>
      </p:sp>
      <p:sp>
        <p:nvSpPr>
          <p:cNvPr id="650" name="Google Shape;650;p3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5" name="Google Shape;615;p2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noProof="0" dirty="0">
                <a:latin typeface="Arial" panose="020B0604020202020204" pitchFamily="34" charset="0"/>
                <a:cs typeface="Arial" panose="020B0604020202020204" pitchFamily="34" charset="0"/>
                <a:sym typeface="Arial"/>
              </a:rPr>
              <a:t>Notas del instructor:</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b="0" i="0" noProof="0" dirty="0">
                <a:latin typeface="Arial" panose="020B0604020202020204" pitchFamily="34" charset="0"/>
                <a:cs typeface="Arial" panose="020B0604020202020204" pitchFamily="34" charset="0"/>
              </a:rPr>
              <a:t>Pida a un voluntario que lea la pregunta.</a:t>
            </a: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Times New Roman"/>
              </a:rPr>
              <a:t>Acuse recibo </a:t>
            </a:r>
            <a:r>
              <a:rPr lang="es-ES" sz="1200" b="0" i="0" u="none" noProof="0" dirty="0">
                <a:latin typeface="Arial" panose="020B0604020202020204" pitchFamily="34" charset="0"/>
                <a:ea typeface="Times New Roman"/>
                <a:cs typeface="Arial" panose="020B0604020202020204" pitchFamily="34" charset="0"/>
                <a:sym typeface="Times New Roman"/>
              </a:rPr>
              <a:t>de la</a:t>
            </a:r>
            <a:r>
              <a:rPr lang="es-ES" sz="1200" b="0" i="0" noProof="0" dirty="0">
                <a:latin typeface="Arial" panose="020B0604020202020204" pitchFamily="34" charset="0"/>
                <a:ea typeface="Times New Roman"/>
                <a:cs typeface="Arial" panose="020B0604020202020204" pitchFamily="34" charset="0"/>
                <a:sym typeface="Times New Roman"/>
              </a:rPr>
              <a:t>(s) respuesta(s).</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36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Después de algunas respuestas, pase a la siguiente diapositiva para responder.</a:t>
            </a:r>
            <a:endParaRPr lang="es-ES" sz="1200" b="1" noProof="0" dirty="0">
              <a:latin typeface="Arial" panose="020B0604020202020204" pitchFamily="34" charset="0"/>
              <a:ea typeface="Times New Roman"/>
              <a:cs typeface="Arial" panose="020B0604020202020204" pitchFamily="34" charset="0"/>
              <a:sym typeface="Times New Roman"/>
            </a:endParaRPr>
          </a:p>
        </p:txBody>
      </p:sp>
      <p:sp>
        <p:nvSpPr>
          <p:cNvPr id="616" name="Google Shape;616;p2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40529170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3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7" name="Google Shape;657;p3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solidFill>
                  <a:srgbClr val="FF0000"/>
                </a:solidFill>
                <a:latin typeface="Arial" panose="020B0604020202020204" pitchFamily="34" charset="0"/>
                <a:ea typeface="Times New Roman"/>
                <a:cs typeface="Arial" panose="020B0604020202020204" pitchFamily="34" charset="0"/>
                <a:sym typeface="Times New Roman"/>
              </a:rPr>
              <a:t>Respuesta: </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Las posibles fuentes o agentes incluyen:</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Enfermedades transmitidas por vectores (</a:t>
            </a:r>
            <a:r>
              <a:rPr lang="es-ES" sz="1200" i="1" noProof="0" dirty="0">
                <a:solidFill>
                  <a:srgbClr val="FF0000"/>
                </a:solidFill>
                <a:latin typeface="Arial" panose="020B0604020202020204" pitchFamily="34" charset="0"/>
                <a:ea typeface="Times New Roman"/>
                <a:cs typeface="Arial" panose="020B0604020202020204" pitchFamily="34" charset="0"/>
                <a:sym typeface="Times New Roman"/>
              </a:rPr>
              <a:t>paludismo, dengue, Rickettsia, fiebre del Valle del Rift, etc</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 </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Enfermedades transmitidas por los alimentos (</a:t>
            </a:r>
            <a:r>
              <a:rPr lang="es-ES" sz="1200" i="1" noProof="0" dirty="0">
                <a:solidFill>
                  <a:srgbClr val="FF0000"/>
                </a:solidFill>
                <a:latin typeface="Arial" panose="020B0604020202020204" pitchFamily="34" charset="0"/>
                <a:ea typeface="Times New Roman"/>
                <a:cs typeface="Arial" panose="020B0604020202020204" pitchFamily="34" charset="0"/>
                <a:sym typeface="Times New Roman"/>
              </a:rPr>
              <a:t>salmonelosis, E. </a:t>
            </a:r>
            <a:r>
              <a:rPr lang="es-ES" sz="1200" i="1" noProof="0" dirty="0" err="1">
                <a:solidFill>
                  <a:srgbClr val="FF0000"/>
                </a:solidFill>
                <a:latin typeface="Arial" panose="020B0604020202020204" pitchFamily="34" charset="0"/>
                <a:ea typeface="Times New Roman"/>
                <a:cs typeface="Arial" panose="020B0604020202020204" pitchFamily="34" charset="0"/>
                <a:sym typeface="Times New Roman"/>
              </a:rPr>
              <a:t>coli</a:t>
            </a:r>
            <a:r>
              <a:rPr lang="es-ES" sz="1200" i="1" noProof="0" dirty="0">
                <a:solidFill>
                  <a:srgbClr val="FF0000"/>
                </a:solidFill>
                <a:latin typeface="Arial" panose="020B0604020202020204" pitchFamily="34" charset="0"/>
                <a:ea typeface="Times New Roman"/>
                <a:cs typeface="Arial" panose="020B0604020202020204" pitchFamily="34" charset="0"/>
                <a:sym typeface="Times New Roman"/>
              </a:rPr>
              <a:t>, </a:t>
            </a:r>
            <a:r>
              <a:rPr lang="es-ES" sz="1200" i="1" noProof="0" dirty="0" err="1">
                <a:solidFill>
                  <a:srgbClr val="FF0000"/>
                </a:solidFill>
                <a:latin typeface="Arial" panose="020B0604020202020204" pitchFamily="34" charset="0"/>
                <a:ea typeface="Times New Roman"/>
                <a:cs typeface="Arial" panose="020B0604020202020204" pitchFamily="34" charset="0"/>
                <a:sym typeface="Times New Roman"/>
              </a:rPr>
              <a:t>Campylobacter</a:t>
            </a:r>
            <a:r>
              <a:rPr lang="es-ES" sz="1200" i="1" noProof="0" dirty="0">
                <a:solidFill>
                  <a:srgbClr val="FF0000"/>
                </a:solidFill>
                <a:latin typeface="Arial" panose="020B0604020202020204" pitchFamily="34" charset="0"/>
                <a:ea typeface="Times New Roman"/>
                <a:cs typeface="Arial" panose="020B0604020202020204" pitchFamily="34" charset="0"/>
                <a:sym typeface="Times New Roman"/>
              </a:rPr>
              <a:t>, etc</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 </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Enfermedades transmitidas por el agua (</a:t>
            </a:r>
            <a:r>
              <a:rPr lang="es-ES" sz="1200" i="1" noProof="0" dirty="0">
                <a:solidFill>
                  <a:srgbClr val="FF0000"/>
                </a:solidFill>
                <a:latin typeface="Arial" panose="020B0604020202020204" pitchFamily="34" charset="0"/>
                <a:ea typeface="Times New Roman"/>
                <a:cs typeface="Arial" panose="020B0604020202020204" pitchFamily="34" charset="0"/>
                <a:sym typeface="Times New Roman"/>
              </a:rPr>
              <a:t>leptospirosis, giardiasis, etc</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a:t>
            </a:r>
            <a:endParaRPr lang="es-ES" sz="120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¿Otros?</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171450" lvl="0" indent="-171450" algn="l" rtl="0">
              <a:spcBef>
                <a:spcPts val="360"/>
              </a:spcBef>
              <a:spcAft>
                <a:spcPts val="0"/>
              </a:spcAft>
              <a:buFont typeface="Wingdings" panose="05000000000000000000" pitchFamily="2" charset="2"/>
              <a:buChar char="§"/>
            </a:pPr>
            <a:r>
              <a:rPr lang="es-ES" b="1" u="sng" noProof="0" dirty="0">
                <a:latin typeface="Arial  "/>
              </a:rPr>
              <a:t>Permita </a:t>
            </a:r>
            <a:r>
              <a:rPr lang="es-ES" noProof="0" dirty="0">
                <a:latin typeface="Arial  "/>
              </a:rPr>
              <a:t>que los participantes compartan otras posibles hipótesis antes de pasar a la siguiente diapositiva.</a:t>
            </a:r>
          </a:p>
        </p:txBody>
      </p:sp>
      <p:sp>
        <p:nvSpPr>
          <p:cNvPr id="658" name="Google Shape;658;p3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 name="Google Shape;148;p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El paso 7 consiste en desarrollar hipótesis sobre por qué y cómo se produjo el brote.</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entendemos por hipótesis, al menos en el contexto de la investigación de un brote?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a:t>
            </a:r>
            <a:r>
              <a:rPr lang="es-ES" sz="1200" b="0" u="none" noProof="0" dirty="0">
                <a:latin typeface="Arial" panose="020B0604020202020204" pitchFamily="34" charset="0"/>
                <a:ea typeface="Times New Roman"/>
                <a:cs typeface="Arial" panose="020B0604020202020204" pitchFamily="34" charset="0"/>
                <a:sym typeface="Times New Roman"/>
              </a:rPr>
              <a:t>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Conteste: </a:t>
            </a:r>
            <a:r>
              <a:rPr lang="es-ES" sz="1200" i="1" noProof="0" dirty="0">
                <a:latin typeface="Arial" panose="020B0604020202020204" pitchFamily="34" charset="0"/>
                <a:ea typeface="Times New Roman"/>
                <a:cs typeface="Arial" panose="020B0604020202020204" pitchFamily="34" charset="0"/>
                <a:sym typeface="Times New Roman"/>
              </a:rPr>
              <a:t>En la siguiente diapositiva. </a:t>
            </a:r>
            <a:r>
              <a:rPr lang="es-ES" sz="1200" b="1" noProof="0" dirty="0">
                <a:latin typeface="Arial" panose="020B0604020202020204" pitchFamily="34" charset="0"/>
                <a:ea typeface="Times New Roman"/>
                <a:cs typeface="Arial" panose="020B0604020202020204" pitchFamily="34" charset="0"/>
                <a:sym typeface="Times New Roman"/>
              </a:rPr>
              <a:t>&lt;CLICK&gt; </a:t>
            </a:r>
          </a:p>
          <a:p>
            <a:pPr marL="0" marR="0" lvl="0" indent="0" algn="l" rtl="0">
              <a:lnSpc>
                <a:spcPct val="115000"/>
              </a:lnSpc>
              <a:spcBef>
                <a:spcPts val="12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
            </a:endParaRPr>
          </a:p>
        </p:txBody>
      </p:sp>
      <p:sp>
        <p:nvSpPr>
          <p:cNvPr id="149" name="Google Shape;149;p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4089114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3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2" name="Google Shape;672;p3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algunas situaciones en un brote, cuando se combinan las pruebas de laboratorio, clínicas, ambientales y epidemiológicas, estas son lo suficientemente sólidas como para determinar la asociación sin necesidad de realizar más pruebas. </a:t>
            </a:r>
            <a:r>
              <a:rPr lang="es-ES" sz="1200" i="1" noProof="0" dirty="0">
                <a:latin typeface="Arial" panose="020B0604020202020204" pitchFamily="34" charset="0"/>
                <a:ea typeface="Times New Roman"/>
                <a:cs typeface="Arial" panose="020B0604020202020204" pitchFamily="34" charset="0"/>
                <a:sym typeface="Times New Roman"/>
              </a:rPr>
              <a:t>Por ejemplo, podría </a:t>
            </a:r>
            <a:r>
              <a:rPr lang="es-ES" sz="1200" b="1" i="1" noProof="0" dirty="0">
                <a:latin typeface="Arial" panose="020B0604020202020204" pitchFamily="34" charset="0"/>
                <a:ea typeface="Times New Roman"/>
                <a:cs typeface="Arial" panose="020B0604020202020204" pitchFamily="34" charset="0"/>
                <a:sym typeface="Times New Roman"/>
              </a:rPr>
              <a:t>no ser </a:t>
            </a:r>
            <a:r>
              <a:rPr lang="es-ES" sz="1200" i="1" noProof="0" dirty="0">
                <a:latin typeface="Arial" panose="020B0604020202020204" pitchFamily="34" charset="0"/>
                <a:ea typeface="Times New Roman"/>
                <a:cs typeface="Arial" panose="020B0604020202020204" pitchFamily="34" charset="0"/>
                <a:sym typeface="Times New Roman"/>
              </a:rPr>
              <a:t>necesario realizar un estudio epidemiológico si se diera la siguiente situación: el propietario de una explotación lechera de cabras compró 5 hembras jóvenes. Fueron vacunadas contra el </a:t>
            </a:r>
            <a:r>
              <a:rPr lang="es-ES" sz="1200" i="1" noProof="0" dirty="0" err="1">
                <a:latin typeface="Arial" panose="020B0604020202020204" pitchFamily="34" charset="0"/>
                <a:ea typeface="Times New Roman"/>
                <a:cs typeface="Arial" panose="020B0604020202020204" pitchFamily="34" charset="0"/>
                <a:sym typeface="Times New Roman"/>
              </a:rPr>
              <a:t>clostridium</a:t>
            </a:r>
            <a:r>
              <a:rPr lang="es-ES" sz="1200" i="1" noProof="0" dirty="0">
                <a:latin typeface="Arial" panose="020B0604020202020204" pitchFamily="34" charset="0"/>
                <a:ea typeface="Times New Roman"/>
                <a:cs typeface="Arial" panose="020B0604020202020204" pitchFamily="34" charset="0"/>
                <a:sym typeface="Times New Roman"/>
              </a:rPr>
              <a:t> y el tétanos y tratadas contra las lombrices intestinales. Se introdujeron en el rebaño sin cuarentena. Dos semanas más tarde, los cabritos del rebaño desarrollaron diarrea. El examen fecal reveló un elevado número de coccidios. </a:t>
            </a:r>
            <a:endParaRPr lang="es-ES" sz="1200" i="1"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Supongamos que en otro brote se tiene una hipótesis sobre una exposición que causa gastroenteritis en una cohorte de personas que asisten al mismo banquete.</a:t>
            </a:r>
          </a:p>
          <a:p>
            <a:pPr marL="685800" marR="0" lvl="1" indent="-228600" algn="l" rtl="0">
              <a:lnSpc>
                <a:spcPct val="115000"/>
              </a:lnSpc>
              <a:spcBef>
                <a:spcPts val="1200"/>
              </a:spcBef>
              <a:spcAft>
                <a:spcPts val="0"/>
              </a:spcAft>
              <a:buFont typeface="+mj-lt"/>
              <a:buAutoNum type="arabicPeriod"/>
            </a:pPr>
            <a:r>
              <a:rPr lang="es-ES" sz="1200" noProof="0" dirty="0">
                <a:latin typeface="Arial" panose="020B0604020202020204" pitchFamily="34" charset="0"/>
                <a:ea typeface="Times New Roman"/>
                <a:cs typeface="Arial" panose="020B0604020202020204" pitchFamily="34" charset="0"/>
                <a:sym typeface="Times New Roman"/>
              </a:rPr>
              <a:t>¿Es alta la tasa de ataque entre las personas con la exposición hipotética?</a:t>
            </a:r>
          </a:p>
          <a:p>
            <a:pPr marL="685800" marR="0" lvl="1" indent="-228600" algn="l" rtl="0">
              <a:lnSpc>
                <a:spcPct val="115000"/>
              </a:lnSpc>
              <a:spcBef>
                <a:spcPts val="1200"/>
              </a:spcBef>
              <a:spcAft>
                <a:spcPts val="0"/>
              </a:spcAft>
              <a:buFont typeface="+mj-lt"/>
              <a:buAutoNum type="arabicPeriod"/>
            </a:pPr>
            <a:r>
              <a:rPr lang="es-ES" sz="1200" noProof="0" dirty="0">
                <a:latin typeface="Arial" panose="020B0604020202020204" pitchFamily="34" charset="0"/>
                <a:ea typeface="Times New Roman"/>
                <a:cs typeface="Arial" panose="020B0604020202020204" pitchFamily="34" charset="0"/>
                <a:sym typeface="Times New Roman"/>
              </a:rPr>
              <a:t>¿Es baja la tasa de ataque entre las personas no expuestas?</a:t>
            </a:r>
          </a:p>
          <a:p>
            <a:pPr marL="685800" marR="0" lvl="1" indent="-228600" algn="l" rtl="0">
              <a:lnSpc>
                <a:spcPct val="115000"/>
              </a:lnSpc>
              <a:spcBef>
                <a:spcPts val="1200"/>
              </a:spcBef>
              <a:spcAft>
                <a:spcPts val="0"/>
              </a:spcAft>
              <a:buFont typeface="+mj-lt"/>
              <a:buAutoNum type="arabicPeriod"/>
            </a:pPr>
            <a:r>
              <a:rPr lang="es-ES" sz="1200" noProof="0" dirty="0">
                <a:latin typeface="Arial" panose="020B0604020202020204" pitchFamily="34" charset="0"/>
                <a:ea typeface="Times New Roman"/>
                <a:cs typeface="Arial" panose="020B0604020202020204" pitchFamily="34" charset="0"/>
                <a:sym typeface="Times New Roman"/>
              </a:rPr>
              <a:t>¿Se </a:t>
            </a:r>
            <a:r>
              <a:rPr lang="es-ES" sz="1200" b="0" i="0" noProof="0" dirty="0">
                <a:latin typeface="Arial" panose="020B0604020202020204" pitchFamily="34" charset="0"/>
                <a:ea typeface="Times New Roman"/>
                <a:cs typeface="Arial" panose="020B0604020202020204" pitchFamily="34" charset="0"/>
                <a:sym typeface="Times New Roman"/>
              </a:rPr>
              <a:t>expusieron </a:t>
            </a:r>
            <a:r>
              <a:rPr lang="es-ES" sz="1200" noProof="0" dirty="0">
                <a:latin typeface="Arial" panose="020B0604020202020204" pitchFamily="34" charset="0"/>
                <a:ea typeface="Times New Roman"/>
                <a:cs typeface="Arial" panose="020B0604020202020204" pitchFamily="34" charset="0"/>
                <a:sym typeface="Times New Roman"/>
              </a:rPr>
              <a:t>la mayoría de los casos a la </a:t>
            </a:r>
            <a:r>
              <a:rPr lang="es-ES" sz="1200" b="0" i="0" noProof="0" dirty="0">
                <a:latin typeface="Arial" panose="020B0604020202020204" pitchFamily="34" charset="0"/>
                <a:ea typeface="Times New Roman"/>
                <a:cs typeface="Arial" panose="020B0604020202020204" pitchFamily="34" charset="0"/>
                <a:sym typeface="Times New Roman"/>
              </a:rPr>
              <a:t>exposición hipotetizada? </a:t>
            </a:r>
            <a:r>
              <a:rPr lang="es-ES" sz="1200" b="0" i="0" noProof="0" dirty="0">
                <a:latin typeface="Arial" panose="020B0604020202020204" pitchFamily="34" charset="0"/>
                <a:ea typeface="+mn-ea"/>
                <a:cs typeface="Arial" panose="020B0604020202020204" pitchFamily="34" charset="0"/>
                <a:sym typeface="Times New Roman"/>
              </a:rPr>
              <a:t>(</a:t>
            </a:r>
            <a:r>
              <a:rPr lang="es-ES" sz="1200" b="0" i="0" noProof="0" dirty="0">
                <a:latin typeface="Arial" panose="020B0604020202020204" pitchFamily="34" charset="0"/>
                <a:ea typeface="Times New Roman"/>
                <a:cs typeface="Arial" panose="020B0604020202020204" pitchFamily="34" charset="0"/>
                <a:sym typeface="Times New Roman"/>
              </a:rPr>
              <a:t>Si la mayoría de los casos no estuvieron expuestos, es probable que la hipótesis sea incorrecta).</a:t>
            </a:r>
            <a:endParaRPr lang="es-ES" sz="1200" b="0" i="0" noProof="0" dirty="0">
              <a:latin typeface="Arial" panose="020B0604020202020204" pitchFamily="34" charset="0"/>
              <a:cs typeface="Arial" panose="020B0604020202020204" pitchFamily="34" charset="0"/>
            </a:endParaRPr>
          </a:p>
        </p:txBody>
      </p:sp>
      <p:sp>
        <p:nvSpPr>
          <p:cNvPr id="673" name="Google Shape;673;p3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p3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9" name="Google Shape;679;p3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La epidemiología analítica se utiliza para comprobar si una exposición está asociada a un mayor riesgo de enfermedad. Suele hacerse si la epidemiología descriptiva por sí sola no basta para resolver el brote, o si quedan algunas preguntas pendientes. </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Los tipos más comunes de estudios analíticos utilizados en las investigaciones de brotes son los estudios retrospectivos de cohortes y los estudios de casos y controles. En general, están fuera del alcance de FETP-Frontline, pero conviene conocerlos. Los repasaremos brevemente. </a:t>
            </a:r>
          </a:p>
        </p:txBody>
      </p:sp>
      <p:sp>
        <p:nvSpPr>
          <p:cNvPr id="680" name="Google Shape;680;p3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3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6" name="Google Shape;686;p3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el contexto de un brote, un estudio de cohorte es una buena opción si el brote se produce entre un grupo bien definido de personas, como las de una escuela, una boda, un lugar de trabajo o incluso los participantes en este curso. </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Para un brote en una población animal, un grupo bien definido sería un rebaño o una manada, o todos los animales de una granja o rancho.</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Un investigador </a:t>
            </a:r>
            <a:r>
              <a:rPr lang="es-ES" sz="1200" noProof="0" dirty="0">
                <a:latin typeface="Arial" panose="020B0604020202020204" pitchFamily="34" charset="0"/>
                <a:ea typeface="Times New Roman"/>
                <a:cs typeface="Arial" panose="020B0604020202020204" pitchFamily="34" charset="0"/>
                <a:sym typeface="Times New Roman"/>
              </a:rPr>
              <a:t>necesita completar los siguientes pasos para llevar a cabo un estudio de cohorte:</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Obtener una lista completa de todos los miembros del grupo.</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Diseñar una herramienta de recolección de datos, como un cuestionario.</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Recopilar información sobre las exposiciones de todas las personas del grupo o sobre ellas.</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Entonces</a:t>
            </a:r>
            <a:r>
              <a:rPr lang="es-MX" sz="1200" noProof="0" dirty="0">
                <a:latin typeface="Arial" panose="020B0604020202020204" pitchFamily="34" charset="0"/>
                <a:ea typeface="Times New Roman"/>
                <a:cs typeface="Arial" panose="020B0604020202020204" pitchFamily="34" charset="0"/>
                <a:sym typeface="Times New Roman"/>
              </a:rPr>
              <a:t>, se pueden calcular y comparar las tasas de ataque de la enfermedad entre las personas que estuvieron expuestas a un factor y</a:t>
            </a:r>
            <a:r>
              <a:rPr lang="es-ES" sz="1200" noProof="0" dirty="0">
                <a:latin typeface="Arial" panose="020B0604020202020204" pitchFamily="34" charset="0"/>
                <a:ea typeface="Times New Roman"/>
                <a:cs typeface="Arial" panose="020B0604020202020204" pitchFamily="34" charset="0"/>
                <a:sym typeface="Times New Roman"/>
              </a:rPr>
              <a:t> las que no lo estuvieron. </a:t>
            </a:r>
            <a:r>
              <a:rPr lang="es-ES" sz="1200" b="0" i="1" noProof="0" dirty="0">
                <a:latin typeface="Arial" panose="020B0604020202020204" pitchFamily="34" charset="0"/>
                <a:ea typeface="Times New Roman"/>
                <a:cs typeface="Arial" panose="020B0604020202020204" pitchFamily="34" charset="0"/>
                <a:sym typeface="Times New Roman"/>
              </a:rPr>
              <a:t>Por ejemplo: </a:t>
            </a:r>
            <a:r>
              <a:rPr lang="es-ES" sz="1200" i="1" noProof="0" dirty="0">
                <a:latin typeface="Arial" panose="020B0604020202020204" pitchFamily="34" charset="0"/>
                <a:ea typeface="Times New Roman"/>
                <a:cs typeface="Arial" panose="020B0604020202020204" pitchFamily="34" charset="0"/>
                <a:sym typeface="Times New Roman"/>
              </a:rPr>
              <a:t>¿Cuál fue la tasa de ataque entre </a:t>
            </a:r>
            <a:r>
              <a:rPr lang="es-MX" sz="1200" i="1" noProof="0" dirty="0">
                <a:latin typeface="Arial" panose="020B0604020202020204" pitchFamily="34" charset="0"/>
                <a:ea typeface="Times New Roman"/>
                <a:cs typeface="Arial" panose="020B0604020202020204" pitchFamily="34" charset="0"/>
                <a:sym typeface="Times New Roman"/>
              </a:rPr>
              <a:t>quienes bebieron agua de la bomba A? ¿Cuál fue la tasa de ataque entre quienes</a:t>
            </a:r>
            <a:r>
              <a:rPr lang="es-ES" sz="1200" i="1" noProof="0" dirty="0">
                <a:latin typeface="Arial" panose="020B0604020202020204" pitchFamily="34" charset="0"/>
                <a:ea typeface="Times New Roman"/>
                <a:cs typeface="Arial" panose="020B0604020202020204" pitchFamily="34" charset="0"/>
                <a:sym typeface="Times New Roman"/>
              </a:rPr>
              <a:t> no bebieron agua de la bomba A?</a:t>
            </a:r>
            <a:endParaRPr lang="es-ES" sz="1200" b="0" i="1"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b="0" i="1" u="none"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i="0" noProof="0" dirty="0">
                <a:latin typeface="Arial" panose="020B0604020202020204" pitchFamily="34" charset="0"/>
                <a:ea typeface="Times New Roman"/>
                <a:cs typeface="Arial" panose="020B0604020202020204" pitchFamily="34" charset="0"/>
                <a:sym typeface="Times New Roman"/>
              </a:rPr>
              <a:t>Por último, los participantes pueden comparar las tasas de ataque dividiendo una por la otra. Esta razón se llama “</a:t>
            </a:r>
            <a:r>
              <a:rPr lang="es-ES" sz="1200" b="1" i="0" noProof="0" dirty="0">
                <a:latin typeface="Arial" panose="020B0604020202020204" pitchFamily="34" charset="0"/>
                <a:ea typeface="Times New Roman"/>
                <a:cs typeface="Arial" panose="020B0604020202020204" pitchFamily="34" charset="0"/>
                <a:sym typeface="Times New Roman"/>
              </a:rPr>
              <a:t>razón de riesgo</a:t>
            </a:r>
            <a:r>
              <a:rPr lang="es-ES" sz="1200" i="0" noProof="0" dirty="0">
                <a:latin typeface="Arial" panose="020B0604020202020204" pitchFamily="34" charset="0"/>
                <a:ea typeface="Times New Roman"/>
                <a:cs typeface="Arial" panose="020B0604020202020204" pitchFamily="34" charset="0"/>
                <a:sym typeface="Times New Roman"/>
              </a:rPr>
              <a:t>".</a:t>
            </a:r>
          </a:p>
          <a:p>
            <a:pPr marL="0" marR="0" lvl="0" indent="0" algn="l" rtl="0">
              <a:lnSpc>
                <a:spcPct val="115000"/>
              </a:lnSpc>
              <a:spcBef>
                <a:spcPts val="600"/>
              </a:spcBef>
              <a:spcAft>
                <a:spcPts val="0"/>
              </a:spcAft>
              <a:buFont typeface="Wingdings" panose="05000000000000000000" pitchFamily="2" charset="2"/>
              <a:buNone/>
            </a:pPr>
            <a:endParaRPr lang="es-ES" b="1" u="sng" noProof="0" dirty="0">
              <a:latin typeface="Arial" panose="020B0604020202020204" pitchFamily="34" charset="0"/>
              <a:cs typeface="Arial" panose="020B0604020202020204" pitchFamily="34" charset="0"/>
            </a:endParaRPr>
          </a:p>
        </p:txBody>
      </p:sp>
      <p:sp>
        <p:nvSpPr>
          <p:cNvPr id="687" name="Google Shape;687;p3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3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3" name="Google Shape;693;p3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Utilicemos como ejemplo un brote de gastroenteritis que se produjo entre las personas que asistieron a un banquete. Asistieron al banquete 120 personas, muchas de las cuales enfermaron dos días después. El personal del Ministerio de Sanidad consiguió una lista de asistentes y pudo entrevistar a 116 de los 120 asistentes, o casi todos. 54 se ajustaban a la definición de caso elaborada para la gastroenteritis, incluidos 26 con cultivo confirmado. En el banquete se sirvieron varios alimentos diferentes. De los 81 asistentes que dijeron haber comido carne de res, 50 cumplían la definición de caso. De los 35 que no comieron carne de res, 4 cumplían la definición de caso.</a:t>
            </a: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Consideremos la carne de res como la posible exposición causante de la enfermedad transmitida por los alimentos</a:t>
            </a:r>
            <a:r>
              <a:rPr lang="es-ES" sz="1200" b="1" i="1" noProof="0" dirty="0">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Observe esta tabla.</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celda superior izquierda, celda a, corresponde al número de personas que comieron carne de res y enfermaron.</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celda b corresponde al número de personas que comieron carne de res y no enfermaron. </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celda c corresponde al número de personas que no comieron carne de res, pero enfermaron de todos modos.</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celda d corresponde al número de personas que no comieron carne de res y no enfermaron.</a:t>
            </a: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número debe ir en la celda a? </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50</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número debe ir en la celda b? </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31</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número debe ir en la celda c? </a:t>
            </a:r>
          </a:p>
          <a:p>
            <a:pPr marL="171450" marR="0" lvl="0" indent="-171450" algn="l" rtl="0">
              <a:lnSpc>
                <a:spcPct val="115000"/>
              </a:lnSpc>
              <a:spcBef>
                <a:spcPts val="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4</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número debe ir en la celda d?  </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31</a:t>
            </a:r>
          </a:p>
          <a:p>
            <a:pPr marL="0" marR="0" lvl="0" indent="0" algn="l" rtl="0">
              <a:lnSpc>
                <a:spcPct val="115000"/>
              </a:lnSpc>
              <a:spcBef>
                <a:spcPts val="0"/>
              </a:spcBef>
              <a:spcAft>
                <a:spcPts val="0"/>
              </a:spcAft>
              <a:buNone/>
            </a:pPr>
            <a:r>
              <a:rPr lang="es-ES" sz="1200" b="0"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Deje </a:t>
            </a:r>
            <a:r>
              <a:rPr lang="es-ES" b="0" u="none" noProof="0" dirty="0">
                <a:latin typeface="Arial" panose="020B0604020202020204" pitchFamily="34" charset="0"/>
                <a:cs typeface="Arial" panose="020B0604020202020204" pitchFamily="34" charset="0"/>
              </a:rPr>
              <a:t>un momento para que los participantes </a:t>
            </a:r>
            <a:r>
              <a:rPr lang="es-ES" sz="1200" b="0" noProof="0" dirty="0">
                <a:latin typeface="Arial" panose="020B0604020202020204" pitchFamily="34" charset="0"/>
                <a:ea typeface="Times New Roman"/>
                <a:cs typeface="Arial" panose="020B0604020202020204" pitchFamily="34" charset="0"/>
                <a:sym typeface="Times New Roman"/>
              </a:rPr>
              <a:t>calculen </a:t>
            </a:r>
            <a:r>
              <a:rPr lang="es-ES" sz="1200" b="1" noProof="0" dirty="0">
                <a:latin typeface="Arial" panose="020B0604020202020204" pitchFamily="34" charset="0"/>
                <a:ea typeface="Times New Roman"/>
                <a:cs typeface="Arial" panose="020B0604020202020204" pitchFamily="34" charset="0"/>
                <a:sym typeface="Times New Roman"/>
              </a:rPr>
              <a:t>los totales </a:t>
            </a:r>
            <a:r>
              <a:rPr lang="es-ES" sz="1200" b="0" noProof="0" dirty="0">
                <a:latin typeface="Arial" panose="020B0604020202020204" pitchFamily="34" charset="0"/>
                <a:ea typeface="Times New Roman"/>
                <a:cs typeface="Arial" panose="020B0604020202020204" pitchFamily="34" charset="0"/>
                <a:sym typeface="Times New Roman"/>
              </a:rPr>
              <a:t>y los </a:t>
            </a:r>
            <a:r>
              <a:rPr lang="es-ES" sz="1200" b="1" noProof="0" dirty="0">
                <a:latin typeface="Arial" panose="020B0604020202020204" pitchFamily="34" charset="0"/>
                <a:ea typeface="Times New Roman"/>
                <a:cs typeface="Arial" panose="020B0604020202020204" pitchFamily="34" charset="0"/>
                <a:sym typeface="Times New Roman"/>
              </a:rPr>
              <a:t>tasas de ataque.</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s-ES" sz="1200" i="1"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Después de unos minutos, revise los resultados (véase la siguiente diapositiva)</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noProof="0" dirty="0">
              <a:latin typeface="Arial  "/>
            </a:endParaRPr>
          </a:p>
        </p:txBody>
      </p:sp>
      <p:sp>
        <p:nvSpPr>
          <p:cNvPr id="694" name="Google Shape;694;p3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39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p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Los seis primeros pasos de la investigación de un brote epidémico implican:</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Prepararse para el trabajo de campo</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Confirmar el brote</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Verificar el diagnóstico</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Construir una definición de caso</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Buscar casos sistemáticamente y registrar la información</a:t>
            </a:r>
          </a:p>
          <a:p>
            <a:pPr marL="628650" marR="0" lvl="1" indent="-171450" algn="l" rtl="0">
              <a:lnSpc>
                <a:spcPct val="115000"/>
              </a:lnSpc>
              <a:spcBef>
                <a:spcPts val="600"/>
              </a:spcBef>
              <a:spcAft>
                <a:spcPts val="0"/>
              </a:spcAft>
              <a:buFont typeface="Courier New" panose="02070309020205020404" pitchFamily="49" charset="0"/>
              <a:buChar char="o"/>
            </a:pPr>
            <a:r>
              <a:rPr lang="es-ES" altLang="en-US" dirty="0">
                <a:ea typeface="ＭＳ Ｐゴシック" charset="-128"/>
              </a:rPr>
              <a:t>Realizar epidemiología descriptiva</a:t>
            </a:r>
          </a:p>
          <a:p>
            <a:pPr marL="457200" marR="0" lvl="1" indent="0" algn="l" rtl="0">
              <a:lnSpc>
                <a:spcPct val="115000"/>
              </a:lnSpc>
              <a:spcBef>
                <a:spcPts val="600"/>
              </a:spcBef>
              <a:spcAft>
                <a:spcPts val="0"/>
              </a:spcAft>
              <a:buFont typeface="Courier New" panose="02070309020205020404" pitchFamily="49" charset="0"/>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Se ha respondido a las preguntas sobre el qué, el quién, el cuándo y el dónde. Aunque parezca y a veces sea una realidad que estas actividades llevan mucho tiempo, deben realizarse rápidamente, especialmente cuando se produce una enfermedad grave o la muerte.</a:t>
            </a:r>
          </a:p>
          <a:p>
            <a:pPr marL="0" lvl="0" indent="0" algn="l" rtl="0">
              <a:spcBef>
                <a:spcPts val="1560"/>
              </a:spcBef>
              <a:spcAft>
                <a:spcPts val="0"/>
              </a:spcAft>
              <a:buNone/>
            </a:pPr>
            <a:endParaRPr lang="es-ES" noProof="0" dirty="0">
              <a:latin typeface="Arial  "/>
            </a:endParaRPr>
          </a:p>
        </p:txBody>
      </p:sp>
      <p:sp>
        <p:nvSpPr>
          <p:cNvPr id="122" name="Google Shape;122;p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3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1" name="Google Shape;701;p3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GT"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Estos son los resultados. Hasta ahora, esto es sólo lo que hemos hecho con la epidemiología descriptiva </a:t>
            </a:r>
            <a:r>
              <a:rPr lang="es-GT" sz="1200" b="1" noProof="0" dirty="0">
                <a:latin typeface="Arial" panose="020B0604020202020204" pitchFamily="34" charset="0"/>
                <a:ea typeface="Times New Roman"/>
                <a:cs typeface="Arial" panose="020B0604020202020204" pitchFamily="34" charset="0"/>
                <a:sym typeface="Times New Roman"/>
              </a:rPr>
              <a:t>&lt;CLICK&gt;</a:t>
            </a:r>
            <a:r>
              <a:rPr lang="es-GT" sz="1200" noProof="0" dirty="0">
                <a:latin typeface="Arial" panose="020B0604020202020204" pitchFamily="34" charset="0"/>
                <a:ea typeface="Times New Roman"/>
                <a:cs typeface="Arial" panose="020B0604020202020204" pitchFamily="34" charset="0"/>
                <a:sym typeface="Times New Roman"/>
              </a:rPr>
              <a:t>.</a:t>
            </a:r>
            <a:endParaRPr lang="es-GT"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u="none"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Ahora vamos a calcular la </a:t>
            </a:r>
            <a:r>
              <a:rPr lang="es-GT" sz="1200" b="1" noProof="0" dirty="0">
                <a:latin typeface="Arial" panose="020B0604020202020204" pitchFamily="34" charset="0"/>
                <a:ea typeface="Times New Roman"/>
                <a:cs typeface="Arial" panose="020B0604020202020204" pitchFamily="34" charset="0"/>
                <a:sym typeface="Times New Roman"/>
              </a:rPr>
              <a:t>razón de las tasas de ataque</a:t>
            </a:r>
            <a:r>
              <a:rPr lang="es-GT" sz="1200" noProof="0" dirty="0">
                <a:latin typeface="Arial" panose="020B0604020202020204" pitchFamily="34" charset="0"/>
                <a:ea typeface="Times New Roman"/>
                <a:cs typeface="Arial" panose="020B0604020202020204" pitchFamily="34" charset="0"/>
                <a:sym typeface="Times New Roman"/>
              </a:rPr>
              <a:t>, denominada </a:t>
            </a:r>
            <a:r>
              <a:rPr lang="es-GT" sz="1200" b="1" noProof="0" dirty="0">
                <a:latin typeface="Arial" panose="020B0604020202020204" pitchFamily="34" charset="0"/>
                <a:ea typeface="Times New Roman"/>
                <a:cs typeface="Arial" panose="020B0604020202020204" pitchFamily="34" charset="0"/>
                <a:sym typeface="Times New Roman"/>
              </a:rPr>
              <a:t>razón de riesgo </a:t>
            </a:r>
            <a:r>
              <a:rPr lang="es-GT" sz="1200" noProof="0" dirty="0">
                <a:latin typeface="Arial" panose="020B0604020202020204" pitchFamily="34" charset="0"/>
                <a:ea typeface="Times New Roman"/>
                <a:cs typeface="Arial" panose="020B0604020202020204" pitchFamily="34" charset="0"/>
                <a:sym typeface="Times New Roman"/>
              </a:rPr>
              <a:t>o </a:t>
            </a:r>
            <a:r>
              <a:rPr lang="es-GT" sz="1200" b="1" noProof="0" dirty="0">
                <a:latin typeface="Arial" panose="020B0604020202020204" pitchFamily="34" charset="0"/>
                <a:ea typeface="Times New Roman"/>
                <a:cs typeface="Arial" panose="020B0604020202020204" pitchFamily="34" charset="0"/>
                <a:sym typeface="Times New Roman"/>
              </a:rPr>
              <a:t>riesgo relativo</a:t>
            </a:r>
            <a:r>
              <a:rPr lang="es-GT" sz="1200" noProof="0" dirty="0">
                <a:latin typeface="Arial" panose="020B0604020202020204" pitchFamily="34" charset="0"/>
                <a:ea typeface="Times New Roman"/>
                <a:cs typeface="Arial" panose="020B0604020202020204" pitchFamily="34" charset="0"/>
                <a:sym typeface="Times New Roman"/>
              </a:rPr>
              <a:t>.</a:t>
            </a:r>
            <a:endParaRPr lang="es-GT"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Arial"/>
              </a:rPr>
              <a:t>Pregunte: </a:t>
            </a:r>
            <a:r>
              <a:rPr lang="es-GT" sz="1200" b="0" noProof="0" dirty="0">
                <a:latin typeface="Arial" panose="020B0604020202020204" pitchFamily="34" charset="0"/>
                <a:ea typeface="Times New Roman"/>
                <a:cs typeface="Arial" panose="020B0604020202020204" pitchFamily="34" charset="0"/>
                <a:sym typeface="Times New Roman"/>
              </a:rPr>
              <a:t>¿Cómo calculamos la </a:t>
            </a:r>
            <a:r>
              <a:rPr lang="es-GT" sz="1200" b="1" noProof="0" dirty="0">
                <a:latin typeface="Arial" panose="020B0604020202020204" pitchFamily="34" charset="0"/>
                <a:ea typeface="Times New Roman"/>
                <a:cs typeface="Arial" panose="020B0604020202020204" pitchFamily="34" charset="0"/>
                <a:sym typeface="Times New Roman"/>
              </a:rPr>
              <a:t>razón de las tasas de ataque</a:t>
            </a:r>
            <a:r>
              <a:rPr lang="es-GT" sz="1200" b="0" noProof="0" dirty="0">
                <a:latin typeface="Arial" panose="020B0604020202020204" pitchFamily="34" charset="0"/>
                <a:ea typeface="Times New Roman"/>
                <a:cs typeface="Arial" panose="020B0604020202020204" pitchFamily="34" charset="0"/>
                <a:sym typeface="Times New Roman"/>
              </a:rPr>
              <a:t>? (</a:t>
            </a:r>
            <a:r>
              <a:rPr lang="es-GT" sz="1200" b="0" i="1" noProof="0" dirty="0">
                <a:latin typeface="Arial" panose="020B0604020202020204" pitchFamily="34" charset="0"/>
                <a:ea typeface="Times New Roman"/>
                <a:cs typeface="Arial" panose="020B0604020202020204" pitchFamily="34" charset="0"/>
                <a:sym typeface="Times New Roman"/>
              </a:rPr>
              <a:t>¿Qué número dividimos entre cuál otro?</a:t>
            </a:r>
            <a:r>
              <a:rPr lang="es-GT" sz="1200" b="0" noProof="0" dirty="0">
                <a:latin typeface="Arial" panose="020B0604020202020204" pitchFamily="34" charset="0"/>
                <a:ea typeface="Times New Roman"/>
                <a:cs typeface="Arial" panose="020B0604020202020204" pitchFamily="34" charset="0"/>
                <a:sym typeface="Times New Roman"/>
              </a:rPr>
              <a:t>)</a:t>
            </a:r>
          </a:p>
          <a:p>
            <a:pPr marL="171450" marR="0" lvl="0" indent="-171450" algn="l" rtl="0">
              <a:lnSpc>
                <a:spcPct val="115000"/>
              </a:lnSpc>
              <a:spcBef>
                <a:spcPts val="600"/>
              </a:spcBef>
              <a:spcAft>
                <a:spcPts val="0"/>
              </a:spcAft>
              <a:buFont typeface="Wingdings" panose="05000000000000000000" pitchFamily="2" charset="2"/>
              <a:buChar char="§"/>
            </a:pPr>
            <a:endParaRPr lang="es-GT"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Acuse recibo de la</a:t>
            </a:r>
            <a:r>
              <a:rPr lang="es-GT" sz="1200" b="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cs typeface="Arial" panose="020B0604020202020204" pitchFamily="34" charset="0"/>
                <a:sym typeface="Arial"/>
              </a:rPr>
              <a:t>&lt;CLICK&gt;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Divida 62 entre 11</a:t>
            </a:r>
            <a:endParaRPr lang="es-GT"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Arial"/>
              </a:rPr>
              <a:t>Pregunta:</a:t>
            </a:r>
            <a:r>
              <a:rPr lang="es-GT" sz="1200" b="0" noProof="0" dirty="0">
                <a:latin typeface="Arial" panose="020B0604020202020204" pitchFamily="34" charset="0"/>
                <a:ea typeface="Times New Roman"/>
                <a:cs typeface="Arial" panose="020B0604020202020204" pitchFamily="34" charset="0"/>
                <a:sym typeface="Times New Roman"/>
              </a:rPr>
              <a:t> Haga ese cálculo. ¿Qué razón de riesgo obtienen?</a:t>
            </a:r>
          </a:p>
          <a:p>
            <a:pPr marL="171450" marR="0" lvl="0" indent="-171450" algn="l" rtl="0">
              <a:lnSpc>
                <a:spcPct val="115000"/>
              </a:lnSpc>
              <a:spcBef>
                <a:spcPts val="600"/>
              </a:spcBef>
              <a:spcAft>
                <a:spcPts val="0"/>
              </a:spcAft>
              <a:buFont typeface="Wingdings" panose="05000000000000000000" pitchFamily="2" charset="2"/>
              <a:buChar char="§"/>
            </a:pPr>
            <a:endParaRPr lang="es-GT"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Deje </a:t>
            </a:r>
            <a:r>
              <a:rPr lang="es-GT" sz="1200" b="0" noProof="0" dirty="0">
                <a:latin typeface="Arial" panose="020B0604020202020204" pitchFamily="34" charset="0"/>
                <a:cs typeface="Arial" panose="020B0604020202020204" pitchFamily="34" charset="0"/>
                <a:sym typeface="Times New Roman"/>
              </a:rPr>
              <a:t>un momento para que los participantes calculen la razón de riesgo antes de revelar la respuesta. </a:t>
            </a:r>
            <a:r>
              <a:rPr lang="es-GT" sz="1200" b="1" noProof="0" dirty="0">
                <a:latin typeface="Arial" panose="020B0604020202020204" pitchFamily="34" charset="0"/>
                <a:cs typeface="Arial" panose="020B0604020202020204" pitchFamily="34" charset="0"/>
                <a:sym typeface="Arial"/>
              </a:rPr>
              <a:t>&lt;CLICK&gt;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 5.6</a:t>
            </a:r>
            <a:endParaRPr lang="es-GT"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Arial"/>
              </a:rPr>
              <a:t>Pregunte: </a:t>
            </a:r>
            <a:r>
              <a:rPr lang="es-GT" sz="1200" b="0" noProof="0" dirty="0">
                <a:latin typeface="Arial" panose="020B0604020202020204" pitchFamily="34" charset="0"/>
                <a:ea typeface="Times New Roman"/>
                <a:cs typeface="Arial" panose="020B0604020202020204" pitchFamily="34" charset="0"/>
                <a:sym typeface="Times New Roman"/>
              </a:rPr>
              <a:t>¿Qué significa una razón de riesgo de 5.6?</a:t>
            </a:r>
          </a:p>
          <a:p>
            <a:pPr marL="171450" marR="0" lvl="0" indent="-171450" algn="l" rtl="0">
              <a:lnSpc>
                <a:spcPct val="115000"/>
              </a:lnSpc>
              <a:spcBef>
                <a:spcPts val="600"/>
              </a:spcBef>
              <a:spcAft>
                <a:spcPts val="0"/>
              </a:spcAft>
              <a:buFont typeface="Wingdings" panose="05000000000000000000" pitchFamily="2" charset="2"/>
              <a:buChar char="§"/>
            </a:pPr>
            <a:endParaRPr lang="en-US" sz="1200" b="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n-US" sz="1200" b="1" u="sng" dirty="0">
                <a:latin typeface="Arial" panose="020B0604020202020204" pitchFamily="34" charset="0"/>
                <a:cs typeface="Arial" panose="020B0604020202020204" pitchFamily="34" charset="0"/>
                <a:sym typeface="Times New Roman"/>
              </a:rPr>
              <a:t>Acuse recibo de la</a:t>
            </a:r>
            <a:r>
              <a:rPr lang="en-US" sz="1200" b="0" dirty="0">
                <a:latin typeface="Arial" panose="020B0604020202020204" pitchFamily="34" charset="0"/>
                <a:cs typeface="Arial" panose="020B0604020202020204" pitchFamily="34" charset="0"/>
                <a:sym typeface="Times New Roman"/>
              </a:rPr>
              <a:t>(s) respuesta(s). </a:t>
            </a:r>
            <a:r>
              <a:rPr lang="en-US" sz="1200" b="1" dirty="0">
                <a:latin typeface="Arial" panose="020B0604020202020204" pitchFamily="34" charset="0"/>
                <a:cs typeface="Arial" panose="020B0604020202020204" pitchFamily="34" charset="0"/>
                <a:sym typeface="Times New Roman"/>
              </a:rPr>
              <a:t>&lt;CLICK&gt; </a:t>
            </a:r>
            <a:r>
              <a:rPr lang="en-US" sz="1200" b="1" i="0" dirty="0">
                <a:latin typeface="Arial" panose="020B0604020202020204" pitchFamily="34" charset="0"/>
                <a:ea typeface="Times New Roman"/>
                <a:cs typeface="Arial" panose="020B0604020202020204" pitchFamily="34" charset="0"/>
                <a:sym typeface="Times New Roman"/>
              </a:rPr>
              <a:t>Respuesta </a:t>
            </a:r>
            <a:r>
              <a:rPr lang="en-US" sz="1200" i="1" dirty="0">
                <a:latin typeface="Arial" panose="020B0604020202020204" pitchFamily="34" charset="0"/>
                <a:ea typeface="Times New Roman"/>
                <a:cs typeface="Arial" panose="020B0604020202020204" pitchFamily="34" charset="0"/>
                <a:sym typeface="Times New Roman"/>
              </a:rPr>
              <a:t>en la siguiente diapositiva.</a:t>
            </a:r>
            <a:endParaRPr sz="120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dirty="0">
              <a:latin typeface="Arial  "/>
            </a:endParaRPr>
          </a:p>
        </p:txBody>
      </p:sp>
      <p:sp>
        <p:nvSpPr>
          <p:cNvPr id="702" name="Google Shape;702;p3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3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1" name="Google Shape;711;p3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¿Cómo se explican los resultados de forma que sean fáciles de entender?</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Deje </a:t>
            </a:r>
            <a:r>
              <a:rPr lang="es-ES" sz="1200" noProof="0" dirty="0">
                <a:latin typeface="Arial" panose="020B0604020202020204" pitchFamily="34" charset="0"/>
                <a:ea typeface="Times New Roman"/>
                <a:cs typeface="Arial" panose="020B0604020202020204" pitchFamily="34" charset="0"/>
                <a:sym typeface="Times New Roman"/>
              </a:rPr>
              <a:t>un momento para que los participantes piensen en cómo deben explicarse los resultados.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Esta es una plantilla para expresar en palabras la razón de riesgo.</a:t>
            </a: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0"/>
              </a:spcBef>
              <a:spcAft>
                <a:spcPts val="0"/>
              </a:spcAft>
              <a:buFont typeface="Wingdings" panose="05000000000000000000" pitchFamily="2" charset="2"/>
              <a:buChar char="§"/>
            </a:pPr>
            <a:r>
              <a:rPr lang="es-ES" sz="1200" i="0" noProof="0" dirty="0">
                <a:latin typeface="Arial" panose="020B0604020202020204" pitchFamily="34" charset="0"/>
                <a:ea typeface="Times New Roman"/>
                <a:cs typeface="Arial" panose="020B0604020202020204" pitchFamily="34" charset="0"/>
                <a:sym typeface="Times New Roman"/>
              </a:rPr>
              <a:t>Pida a un voluntario que lea la plantilla.</a:t>
            </a:r>
          </a:p>
          <a:p>
            <a:pPr marL="171450" marR="0" lvl="0" indent="-171450" algn="l" rtl="0">
              <a:lnSpc>
                <a:spcPct val="115000"/>
              </a:lnSpc>
              <a:spcBef>
                <a:spcPts val="0"/>
              </a:spcBef>
              <a:spcAft>
                <a:spcPts val="0"/>
              </a:spcAft>
              <a:buFont typeface="Wingdings" panose="05000000000000000000" pitchFamily="2" charset="2"/>
              <a:buChar char="§"/>
            </a:pPr>
            <a:endParaRPr lang="es-ES" sz="1200" b="1"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¡Ahora, coloquen los datos del banquete en la plantilla!</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Times New Roman"/>
              </a:rPr>
              <a:t>Permita </a:t>
            </a:r>
            <a:r>
              <a:rPr lang="es-ES" sz="1200" b="0" i="0" noProof="0" dirty="0">
                <a:latin typeface="Arial" panose="020B0604020202020204" pitchFamily="34" charset="0"/>
                <a:ea typeface="Times New Roman"/>
                <a:cs typeface="Arial" panose="020B0604020202020204" pitchFamily="34" charset="0"/>
                <a:sym typeface="Times New Roman"/>
              </a:rPr>
              <a:t>que contesten 1-2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noProof="0" dirty="0">
                <a:latin typeface="Arial" panose="020B0604020202020204" pitchFamily="34" charset="0"/>
                <a:cs typeface="Arial" panose="020B0604020202020204" pitchFamily="34" charset="0"/>
                <a:sym typeface="Arial"/>
              </a:rPr>
              <a:t>Respuesta</a:t>
            </a:r>
            <a:r>
              <a:rPr lang="es-ES" sz="1200" noProof="0" dirty="0">
                <a:latin typeface="Arial" panose="020B0604020202020204" pitchFamily="34" charset="0"/>
                <a:ea typeface="Times New Roman"/>
                <a:cs typeface="Arial" panose="020B0604020202020204" pitchFamily="34" charset="0"/>
                <a:sym typeface="Times New Roman"/>
              </a:rPr>
              <a:t>: </a:t>
            </a:r>
            <a:r>
              <a:rPr lang="es-ES" sz="1200" i="1" noProof="0" dirty="0">
                <a:latin typeface="Arial" panose="020B0604020202020204" pitchFamily="34" charset="0"/>
                <a:ea typeface="Times New Roman"/>
                <a:cs typeface="Arial" panose="020B0604020202020204" pitchFamily="34" charset="0"/>
                <a:sym typeface="Times New Roman"/>
              </a:rPr>
              <a:t>{Las personas que comieron carne de res} tuvieron {5,6} veces más probabilidades de {enfermar de gastroenteritis} que {las personas que no comieron carne de res}.</a:t>
            </a:r>
          </a:p>
        </p:txBody>
      </p:sp>
      <p:sp>
        <p:nvSpPr>
          <p:cNvPr id="712" name="Google Shape;712;p3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4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4" name="Google Shape;734;p4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80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b="0" u="none" noProof="0" dirty="0">
                <a:latin typeface="Arial" panose="020B0604020202020204" pitchFamily="34" charset="0"/>
                <a:cs typeface="Arial" panose="020B0604020202020204" pitchFamily="34" charset="0"/>
              </a:rPr>
              <a:t>Un </a:t>
            </a:r>
            <a:r>
              <a:rPr lang="es-ES" sz="1200" noProof="0" dirty="0">
                <a:latin typeface="Arial" panose="020B0604020202020204" pitchFamily="34" charset="0"/>
                <a:ea typeface="Times New Roman"/>
                <a:cs typeface="Arial" panose="020B0604020202020204" pitchFamily="34" charset="0"/>
                <a:sym typeface="Times New Roman"/>
              </a:rPr>
              <a:t>RR superior a 1 significa que el grupo expuesto tiene un mayor riesgo de enfermedad en comparación con el grupo no expuesto (</a:t>
            </a:r>
            <a:r>
              <a:rPr lang="es-ES" sz="1200" i="1" noProof="0" dirty="0">
                <a:latin typeface="Arial" panose="020B0604020202020204" pitchFamily="34" charset="0"/>
                <a:ea typeface="Times New Roman"/>
                <a:cs typeface="Arial" panose="020B0604020202020204" pitchFamily="34" charset="0"/>
                <a:sym typeface="Times New Roman"/>
              </a:rPr>
              <a:t>el grupo expuesto tenía más probabilidades de enfermar que el grupo no expuesto</a:t>
            </a:r>
            <a:r>
              <a:rPr lang="es-ES" sz="1200" noProof="0" dirty="0">
                <a:latin typeface="Arial" panose="020B0604020202020204" pitchFamily="34" charset="0"/>
                <a:ea typeface="Times New Roman"/>
                <a:cs typeface="Arial" panose="020B0604020202020204" pitchFamily="34" charset="0"/>
                <a:sym typeface="Times New Roman"/>
              </a:rPr>
              <a:t>). Esto se interpreta como que la exposición está asociada a una mayor probabilidad o riesgo de enfermedad.</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Cuanto mayor sea el RR, </a:t>
            </a:r>
            <a:r>
              <a:rPr lang="es-ES" sz="1200" b="1" noProof="0" dirty="0">
                <a:latin typeface="Arial" panose="020B0604020202020204" pitchFamily="34" charset="0"/>
                <a:ea typeface="Times New Roman"/>
                <a:cs typeface="Arial" panose="020B0604020202020204" pitchFamily="34" charset="0"/>
                <a:sym typeface="Times New Roman"/>
              </a:rPr>
              <a:t>mayor será la </a:t>
            </a:r>
            <a:r>
              <a:rPr lang="es-ES" sz="1200" noProof="0" dirty="0">
                <a:latin typeface="Arial" panose="020B0604020202020204" pitchFamily="34" charset="0"/>
                <a:ea typeface="Times New Roman"/>
                <a:cs typeface="Arial" panose="020B0604020202020204" pitchFamily="34" charset="0"/>
                <a:sym typeface="Times New Roman"/>
              </a:rPr>
              <a:t>asociación entre la exposición y la enfermedad. Un RR igual a 1 significa que los grupos expuestos y no expuestos tienen el mismo riesgo de enfermedad. En otras palabras, la exposición no parece estar relacionada con la enfermedad y no constituye un factor de riesgo. Un RR inferior a 1 indica que el grupo expuesto tiene un riesgo menor de enfermar que el grupo no expuesto. En otras palabras, la exposición se asocia con una menor probabilidad o riesgo de enfermar. La exposición puede proteger contra la enfermedad.</a:t>
            </a:r>
          </a:p>
        </p:txBody>
      </p:sp>
      <p:sp>
        <p:nvSpPr>
          <p:cNvPr id="735" name="Google Shape;735;p4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5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9" name="Google Shape;889;p5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Aunque los epidemiólogos suelen tener confianza en sus hallazgos epidemiológicos, la concurrencia de pruebas de laboratorio y medioambientales proporciona pruebas adicionales para ayudar a persuadir a las autoridades de que tomen medidas.</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Si las pruebas epidemiológicas y de laboratorio apuntan en direcciones diferentes, es necesario realizar esfuerzos adicionales para entender por qué. </a:t>
            </a:r>
          </a:p>
          <a:p>
            <a:pPr marL="0" lvl="0" indent="0" algn="l" rtl="0">
              <a:spcBef>
                <a:spcPts val="1560"/>
              </a:spcBef>
              <a:spcAft>
                <a:spcPts val="0"/>
              </a:spcAft>
              <a:buNone/>
            </a:pPr>
            <a:endParaRPr lang="es-ES" noProof="0" dirty="0">
              <a:latin typeface="Arial  "/>
            </a:endParaRPr>
          </a:p>
        </p:txBody>
      </p:sp>
      <p:sp>
        <p:nvSpPr>
          <p:cNvPr id="890" name="Google Shape;890;p5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n-US" sz="1200" b="1" i="0" dirty="0">
                <a:solidFill>
                  <a:srgbClr val="000000"/>
                </a:solidFill>
                <a:effectLst/>
                <a:latin typeface="Arial (Body)"/>
                <a:ea typeface="Calibri" panose="020F0502020204030204" pitchFamily="34" charset="0"/>
                <a:cs typeface="Calibri" panose="020F0502020204030204" pitchFamily="34" charset="0"/>
              </a:rPr>
              <a:t>Notas del instructor:</a:t>
            </a:r>
          </a:p>
          <a:p>
            <a:pPr marL="0" marR="0">
              <a:lnSpc>
                <a:spcPct val="115000"/>
              </a:lnSpc>
              <a:spcBef>
                <a:spcPts val="1200"/>
              </a:spcBef>
              <a:spcAft>
                <a:spcPts val="600"/>
              </a:spcAft>
            </a:pPr>
            <a:endParaRPr lang="en-US" sz="1200" b="1"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r>
              <a:rPr lang="en-US" sz="1200" b="1" u="sng" dirty="0">
                <a:latin typeface="Arial (Body)"/>
              </a:rPr>
              <a:t>Pida </a:t>
            </a:r>
            <a:r>
              <a:rPr lang="en-US" sz="1200" b="0" dirty="0">
                <a:latin typeface="Arial (Body)"/>
              </a:rPr>
              <a:t>a los participantes que consulten en su "Cuaderno de ejercicios del participante" el ejercicio titulado: </a:t>
            </a:r>
            <a:r>
              <a:rPr lang="en-US" sz="1200" b="1" dirty="0">
                <a:effectLst/>
                <a:latin typeface="Arial (Body)"/>
                <a:ea typeface="Arial" panose="020B0604020202020204" pitchFamily="34" charset="0"/>
                <a:cs typeface="Times New Roman" panose="02020603050405020304" pitchFamily="18" charset="0"/>
              </a:rPr>
              <a:t>Análisis de datos. </a:t>
            </a: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endParaRPr lang="en-US" sz="1200" b="1" dirty="0">
              <a:effectLst/>
              <a:latin typeface="Arial (Body)"/>
              <a:ea typeface="Arial" panose="020B0604020202020204" pitchFamily="34"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44</a:t>
            </a:fld>
            <a:endParaRPr lang="en-US"/>
          </a:p>
        </p:txBody>
      </p:sp>
    </p:spTree>
    <p:extLst>
      <p:ext uri="{BB962C8B-B14F-4D97-AF65-F5344CB8AC3E}">
        <p14:creationId xmlns:p14="http://schemas.microsoft.com/office/powerpoint/2010/main" val="29480248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p4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7" name="Google Shape;767;p4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defTabSz="914400" rtl="0" eaLnBrk="1" fontAlgn="auto" latinLnBrk="0" hangingPunct="1">
              <a:lnSpc>
                <a:spcPct val="100000"/>
              </a:lnSpc>
              <a:spcBef>
                <a:spcPts val="800"/>
              </a:spcBef>
              <a:spcAft>
                <a:spcPts val="0"/>
              </a:spcAft>
              <a:buClrTx/>
              <a:buSzTx/>
              <a:buFont typeface="Wingdings" panose="05000000000000000000" pitchFamily="2" charset="2"/>
              <a:buChar char="§"/>
              <a:tabLst/>
              <a:defRPr/>
            </a:pPr>
            <a:r>
              <a:rPr lang="es-ES" sz="1200" b="0" i="0" noProof="0" dirty="0">
                <a:latin typeface="Arial" panose="020B0604020202020204" pitchFamily="34" charset="0"/>
                <a:ea typeface="Times New Roman"/>
                <a:cs typeface="Arial" panose="020B0604020202020204" pitchFamily="34" charset="0"/>
                <a:sym typeface="Times New Roman"/>
              </a:rPr>
              <a:t>Pida a un voluntario que lea la diapositiva.</a:t>
            </a:r>
          </a:p>
          <a:p>
            <a:pPr marL="0" lvl="0" indent="0" algn="l" rtl="0">
              <a:spcBef>
                <a:spcPts val="1560"/>
              </a:spcBef>
              <a:spcAft>
                <a:spcPts val="0"/>
              </a:spcAft>
              <a:buNone/>
            </a:pPr>
            <a:endParaRPr lang="es-ES" noProof="0" dirty="0">
              <a:latin typeface="Arial  "/>
            </a:endParaRPr>
          </a:p>
        </p:txBody>
      </p:sp>
      <p:sp>
        <p:nvSpPr>
          <p:cNvPr id="768" name="Google Shape;768;p4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4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5" name="Google Shape;775;p4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800"/>
              </a:spcBef>
              <a:spcAft>
                <a:spcPts val="0"/>
              </a:spcAft>
              <a:buClrTx/>
              <a:buSzTx/>
              <a:buFont typeface="Wingdings" panose="05000000000000000000" pitchFamily="2" charset="2"/>
              <a:buChar char="v"/>
              <a:tabLst/>
              <a:defRP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800"/>
              </a:spcBef>
              <a:spcAft>
                <a:spcPts val="0"/>
              </a:spcAft>
              <a:buClrTx/>
              <a:buSzTx/>
              <a:buFont typeface="Wingdings" panose="05000000000000000000" pitchFamily="2" charset="2"/>
              <a:buChar char="§"/>
              <a:tabLst/>
              <a:defRPr/>
            </a:pPr>
            <a:r>
              <a:rPr lang="es-ES" sz="1200" b="0" i="0" noProof="0" dirty="0">
                <a:latin typeface="Arial" panose="020B0604020202020204" pitchFamily="34" charset="0"/>
                <a:ea typeface="Times New Roman"/>
                <a:cs typeface="Arial" panose="020B0604020202020204" pitchFamily="34" charset="0"/>
                <a:sym typeface="Times New Roman"/>
              </a:rPr>
              <a:t>Pida a un voluntario que lea la diapositiva.</a:t>
            </a:r>
          </a:p>
          <a:p>
            <a:pPr marL="0" lvl="0" indent="0" algn="l" rtl="0">
              <a:spcBef>
                <a:spcPts val="1560"/>
              </a:spcBef>
              <a:spcAft>
                <a:spcPts val="0"/>
              </a:spcAft>
              <a:buNone/>
            </a:pPr>
            <a:endParaRPr lang="es-ES" noProof="0" dirty="0">
              <a:latin typeface="Arial  "/>
            </a:endParaRPr>
          </a:p>
        </p:txBody>
      </p:sp>
      <p:sp>
        <p:nvSpPr>
          <p:cNvPr id="776" name="Google Shape;776;p4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p4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3" name="Google Shape;783;p4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0" i="0" noProof="0" dirty="0">
                <a:latin typeface="Arial" panose="020B0604020202020204" pitchFamily="34" charset="0"/>
                <a:ea typeface="Times New Roman"/>
                <a:cs typeface="Arial" panose="020B0604020202020204" pitchFamily="34" charset="0"/>
                <a:sym typeface="Times New Roman"/>
              </a:rPr>
              <a:t>Pida a un voluntario que </a:t>
            </a:r>
            <a:r>
              <a:rPr lang="es-ES" sz="1200" i="0" noProof="0" dirty="0">
                <a:latin typeface="Arial" panose="020B0604020202020204" pitchFamily="34" charset="0"/>
                <a:ea typeface="Times New Roman"/>
                <a:cs typeface="Arial" panose="020B0604020202020204" pitchFamily="34" charset="0"/>
                <a:sym typeface="Times New Roman"/>
              </a:rPr>
              <a:t>lea el escenario y la Pregunta 1. </a:t>
            </a:r>
          </a:p>
        </p:txBody>
      </p:sp>
      <p:sp>
        <p:nvSpPr>
          <p:cNvPr id="784" name="Google Shape;784;p4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4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1" name="Google Shape;791;p4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Permanezca en esta diapositiva mientras los participantes trabajan en la respuesta. </a:t>
            </a:r>
          </a:p>
          <a:p>
            <a:pPr marL="171450" marR="0" lvl="0" indent="-171450" algn="l" rtl="0">
              <a:lnSpc>
                <a:spcPct val="115000"/>
              </a:lnSpc>
              <a:spcBef>
                <a:spcPts val="800"/>
              </a:spcBef>
              <a:spcAft>
                <a:spcPts val="0"/>
              </a:spcAft>
              <a:buFont typeface="Wingdings" panose="05000000000000000000" pitchFamily="2" charset="2"/>
              <a:buChar char="v"/>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Pida </a:t>
            </a:r>
            <a:r>
              <a:rPr lang="es-ES" sz="1200" i="0" noProof="0" dirty="0">
                <a:latin typeface="Arial" panose="020B0604020202020204" pitchFamily="34" charset="0"/>
                <a:ea typeface="Times New Roman"/>
                <a:cs typeface="Arial" panose="020B0604020202020204" pitchFamily="34" charset="0"/>
                <a:sym typeface="Times New Roman"/>
              </a:rPr>
              <a:t>a los participantes sus respuestas antes de pasar a la siguiente diapositiva con respuestas.</a:t>
            </a:r>
          </a:p>
        </p:txBody>
      </p:sp>
      <p:sp>
        <p:nvSpPr>
          <p:cNvPr id="792" name="Google Shape;792;p4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5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1" name="Google Shape;801;p5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1">
                <a:solidFill>
                  <a:srgbClr val="00953A"/>
                </a:solidFill>
                <a:latin typeface="Arial" panose="020B0604020202020204" pitchFamily="34" charset="0"/>
                <a:cs typeface="Arial" panose="020B0604020202020204" pitchFamily="34" charset="0"/>
                <a:sym typeface="Arial"/>
              </a:rPr>
              <a:t>Notas del instructor:</a:t>
            </a:r>
            <a:endParaRPr sz="1200" b="1">
              <a:solidFill>
                <a:srgbClr val="00953A"/>
              </a:solidFill>
              <a:latin typeface="Arial" panose="020B0604020202020204" pitchFamily="34" charset="0"/>
              <a:cs typeface="Arial" panose="020B0604020202020204" pitchFamily="34" charset="0"/>
              <a:sym typeface="Arial"/>
            </a:endParaRPr>
          </a:p>
          <a:p>
            <a:pPr marL="0" marR="0" lvl="0" indent="0" algn="l" rtl="0">
              <a:lnSpc>
                <a:spcPct val="115000"/>
              </a:lnSpc>
              <a:spcBef>
                <a:spcPts val="800"/>
              </a:spcBef>
              <a:spcAft>
                <a:spcPts val="0"/>
              </a:spcAft>
              <a:buNone/>
            </a:pPr>
            <a:endParaRPr lang="en-US" sz="1200" i="1">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n-US" sz="1200" b="1" i="0" u="sng">
                <a:latin typeface="Arial" panose="020B0604020202020204" pitchFamily="34" charset="0"/>
                <a:ea typeface="Times New Roman"/>
                <a:cs typeface="Arial" panose="020B0604020202020204" pitchFamily="34" charset="0"/>
                <a:sym typeface="Times New Roman"/>
              </a:rPr>
              <a:t>Repase </a:t>
            </a:r>
            <a:r>
              <a:rPr lang="en-US" sz="1200" i="0">
                <a:latin typeface="Arial" panose="020B0604020202020204" pitchFamily="34" charset="0"/>
                <a:ea typeface="Times New Roman"/>
                <a:cs typeface="Arial" panose="020B0604020202020204" pitchFamily="34" charset="0"/>
                <a:sym typeface="Times New Roman"/>
              </a:rPr>
              <a:t>las respuestas con los participantes. </a:t>
            </a:r>
            <a:endParaRPr sz="1200" i="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a:latin typeface="Arial  "/>
            </a:endParaRPr>
          </a:p>
        </p:txBody>
      </p:sp>
      <p:sp>
        <p:nvSpPr>
          <p:cNvPr id="802" name="Google Shape;802;p5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49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6" name="Google Shape;136;p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Los siete pasos restantes implican analizar y responder al brote.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Dé a </a:t>
            </a:r>
            <a:r>
              <a:rPr lang="es-ES" sz="1200" noProof="0" dirty="0">
                <a:latin typeface="Arial" panose="020B0604020202020204" pitchFamily="34" charset="0"/>
                <a:ea typeface="Times New Roman"/>
                <a:cs typeface="Arial" panose="020B0604020202020204" pitchFamily="34" charset="0"/>
                <a:sym typeface="Times New Roman"/>
              </a:rPr>
              <a:t>los participantes la oportunidad de revisar la diapositiva.</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si hay alguna duda sobre los pasos 7-13 antes de pasar a la siguiente diapositiva.</a:t>
            </a:r>
          </a:p>
          <a:p>
            <a:pPr marL="0" lvl="0" indent="0" algn="l" rtl="0">
              <a:spcBef>
                <a:spcPts val="1560"/>
              </a:spcBef>
              <a:spcAft>
                <a:spcPts val="0"/>
              </a:spcAft>
              <a:buNone/>
            </a:pPr>
            <a:endParaRPr lang="es-ES" noProof="0" dirty="0">
              <a:latin typeface="Arial  "/>
            </a:endParaRPr>
          </a:p>
        </p:txBody>
      </p:sp>
      <p:sp>
        <p:nvSpPr>
          <p:cNvPr id="137" name="Google Shape;137;p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4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1" name="Google Shape;791;p4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Permanezca en esta diapositiva mientras los participantes trabajan en la respuesta. </a:t>
            </a:r>
          </a:p>
          <a:p>
            <a:pPr marL="171450" marR="0" lvl="0" indent="-171450" algn="l" rtl="0">
              <a:lnSpc>
                <a:spcPct val="115000"/>
              </a:lnSpc>
              <a:spcBef>
                <a:spcPts val="800"/>
              </a:spcBef>
              <a:spcAft>
                <a:spcPts val="0"/>
              </a:spcAft>
              <a:buFont typeface="Wingdings" panose="05000000000000000000" pitchFamily="2" charset="2"/>
              <a:buChar char="v"/>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Pida </a:t>
            </a:r>
            <a:r>
              <a:rPr lang="es-ES" sz="1200" i="0" noProof="0" dirty="0">
                <a:latin typeface="Arial" panose="020B0604020202020204" pitchFamily="34" charset="0"/>
                <a:ea typeface="Times New Roman"/>
                <a:cs typeface="Arial" panose="020B0604020202020204" pitchFamily="34" charset="0"/>
                <a:sym typeface="Times New Roman"/>
              </a:rPr>
              <a:t>a los participantes sus respuestas antes de pasar a la siguiente diapositiva con respuestas.</a:t>
            </a:r>
          </a:p>
        </p:txBody>
      </p:sp>
      <p:sp>
        <p:nvSpPr>
          <p:cNvPr id="792" name="Google Shape;792;p4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0761021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5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1" name="Google Shape;801;p5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1">
                <a:solidFill>
                  <a:srgbClr val="00953A"/>
                </a:solidFill>
                <a:latin typeface="Arial" panose="020B0604020202020204" pitchFamily="34" charset="0"/>
                <a:cs typeface="Arial" panose="020B0604020202020204" pitchFamily="34" charset="0"/>
                <a:sym typeface="Arial"/>
              </a:rPr>
              <a:t>Notas del instructor:</a:t>
            </a:r>
            <a:endParaRPr sz="1200" b="1">
              <a:solidFill>
                <a:srgbClr val="00953A"/>
              </a:solidFill>
              <a:latin typeface="Arial" panose="020B0604020202020204" pitchFamily="34" charset="0"/>
              <a:cs typeface="Arial" panose="020B0604020202020204" pitchFamily="34" charset="0"/>
              <a:sym typeface="Arial"/>
            </a:endParaRPr>
          </a:p>
          <a:p>
            <a:pPr marL="0" marR="0" lvl="0" indent="0" algn="l" rtl="0">
              <a:lnSpc>
                <a:spcPct val="115000"/>
              </a:lnSpc>
              <a:spcBef>
                <a:spcPts val="800"/>
              </a:spcBef>
              <a:spcAft>
                <a:spcPts val="0"/>
              </a:spcAft>
              <a:buNone/>
            </a:pPr>
            <a:endParaRPr lang="en-US" sz="1200" i="1">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n-US" sz="1200" b="1" i="0" u="sng">
                <a:latin typeface="Arial" panose="020B0604020202020204" pitchFamily="34" charset="0"/>
                <a:ea typeface="Times New Roman"/>
                <a:cs typeface="Arial" panose="020B0604020202020204" pitchFamily="34" charset="0"/>
                <a:sym typeface="Times New Roman"/>
              </a:rPr>
              <a:t>Repase </a:t>
            </a:r>
            <a:r>
              <a:rPr lang="en-US" sz="1200" i="0">
                <a:latin typeface="Arial" panose="020B0604020202020204" pitchFamily="34" charset="0"/>
                <a:ea typeface="Times New Roman"/>
                <a:cs typeface="Arial" panose="020B0604020202020204" pitchFamily="34" charset="0"/>
                <a:sym typeface="Times New Roman"/>
              </a:rPr>
              <a:t>las respuestas con los participantes. </a:t>
            </a:r>
            <a:endParaRPr sz="1200" i="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a:latin typeface="Arial  "/>
            </a:endParaRPr>
          </a:p>
        </p:txBody>
      </p:sp>
      <p:sp>
        <p:nvSpPr>
          <p:cNvPr id="802" name="Google Shape;802;p5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8921526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4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1" name="Google Shape;791;p4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Permanezca en esta diapositiva mientras los participantes trabajan en la respuesta. </a:t>
            </a:r>
          </a:p>
          <a:p>
            <a:pPr marL="171450" marR="0" lvl="0" indent="-171450" algn="l" rtl="0">
              <a:lnSpc>
                <a:spcPct val="115000"/>
              </a:lnSpc>
              <a:spcBef>
                <a:spcPts val="800"/>
              </a:spcBef>
              <a:spcAft>
                <a:spcPts val="0"/>
              </a:spcAft>
              <a:buFont typeface="Wingdings" panose="05000000000000000000" pitchFamily="2" charset="2"/>
              <a:buChar char="v"/>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Pida </a:t>
            </a:r>
            <a:r>
              <a:rPr lang="es-ES" sz="1200" i="0" noProof="0" dirty="0">
                <a:latin typeface="Arial" panose="020B0604020202020204" pitchFamily="34" charset="0"/>
                <a:ea typeface="Times New Roman"/>
                <a:cs typeface="Arial" panose="020B0604020202020204" pitchFamily="34" charset="0"/>
                <a:sym typeface="Times New Roman"/>
              </a:rPr>
              <a:t>a los participantes sus respuestas antes de pasar a la siguiente diapositiva con respuestas.</a:t>
            </a:r>
          </a:p>
        </p:txBody>
      </p:sp>
      <p:sp>
        <p:nvSpPr>
          <p:cNvPr id="792" name="Google Shape;792;p4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0935308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5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1" name="Google Shape;801;p5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800"/>
              </a:spcBef>
              <a:spcAft>
                <a:spcPts val="0"/>
              </a:spcAft>
              <a:buNone/>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Repase </a:t>
            </a:r>
            <a:r>
              <a:rPr lang="es-ES" sz="1200" i="0" noProof="0" dirty="0">
                <a:latin typeface="Arial" panose="020B0604020202020204" pitchFamily="34" charset="0"/>
                <a:ea typeface="Times New Roman"/>
                <a:cs typeface="Arial" panose="020B0604020202020204" pitchFamily="34" charset="0"/>
                <a:sym typeface="Times New Roman"/>
              </a:rPr>
              <a:t>las respuestas con los participantes. </a:t>
            </a:r>
          </a:p>
          <a:p>
            <a:pPr marL="0" lvl="0" indent="0" algn="l" rtl="0">
              <a:spcBef>
                <a:spcPts val="1560"/>
              </a:spcBef>
              <a:spcAft>
                <a:spcPts val="0"/>
              </a:spcAft>
              <a:buNone/>
            </a:pPr>
            <a:endParaRPr lang="es-ES" noProof="0" dirty="0">
              <a:latin typeface="Arial  "/>
            </a:endParaRPr>
          </a:p>
        </p:txBody>
      </p:sp>
      <p:sp>
        <p:nvSpPr>
          <p:cNvPr id="802" name="Google Shape;802;p5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42314952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p5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1" name="Google Shape;851;p5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Conceda </a:t>
            </a:r>
            <a:r>
              <a:rPr lang="es-ES" sz="1200" i="0" noProof="0" dirty="0">
                <a:latin typeface="Arial" panose="020B0604020202020204" pitchFamily="34" charset="0"/>
                <a:ea typeface="Times New Roman"/>
                <a:cs typeface="Arial" panose="020B0604020202020204" pitchFamily="34" charset="0"/>
                <a:sym typeface="Times New Roman"/>
              </a:rPr>
              <a:t>a los participantes 5 minutos para que escriban una interpretación de estos resultados. </a:t>
            </a:r>
          </a:p>
          <a:p>
            <a:pPr marL="171450" marR="0" lvl="0" indent="-171450" algn="l" rtl="0">
              <a:lnSpc>
                <a:spcPct val="115000"/>
              </a:lnSpc>
              <a:spcBef>
                <a:spcPts val="8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noProof="0" dirty="0">
                <a:latin typeface="Arial" panose="020B0604020202020204" pitchFamily="34" charset="0"/>
                <a:ea typeface="Times New Roman"/>
                <a:cs typeface="Arial" panose="020B0604020202020204" pitchFamily="34" charset="0"/>
                <a:sym typeface="Times New Roman"/>
              </a:rPr>
              <a:t>&lt;CLICK&gt; </a:t>
            </a:r>
            <a:r>
              <a:rPr lang="es-ES" sz="1200" i="0" noProof="0" dirty="0">
                <a:latin typeface="Arial" panose="020B0604020202020204" pitchFamily="34" charset="0"/>
                <a:ea typeface="Times New Roman"/>
                <a:cs typeface="Arial" panose="020B0604020202020204" pitchFamily="34" charset="0"/>
                <a:sym typeface="Times New Roman"/>
              </a:rPr>
              <a:t>a la siguiente diapositiva con respuestas.</a:t>
            </a:r>
          </a:p>
          <a:p>
            <a:pPr marL="0" marR="0" lvl="0" indent="0" algn="l" rtl="0">
              <a:lnSpc>
                <a:spcPct val="115000"/>
              </a:lnSpc>
              <a:spcBef>
                <a:spcPts val="1200"/>
              </a:spcBef>
              <a:spcAft>
                <a:spcPts val="0"/>
              </a:spcAft>
              <a:buNone/>
            </a:pPr>
            <a:endParaRPr lang="es-ES" noProof="0" dirty="0">
              <a:latin typeface="Arial  "/>
            </a:endParaRPr>
          </a:p>
        </p:txBody>
      </p:sp>
      <p:sp>
        <p:nvSpPr>
          <p:cNvPr id="852" name="Google Shape;852;p5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p5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1" name="Google Shape;861;p5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s-ES" sz="1200" u="sng" noProof="0" dirty="0">
              <a:solidFill>
                <a:srgbClr val="FF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solidFill>
                  <a:srgbClr val="FF0000"/>
                </a:solidFill>
                <a:latin typeface="Arial" panose="020B0604020202020204" pitchFamily="34" charset="0"/>
                <a:ea typeface="Times New Roman"/>
                <a:cs typeface="Arial" panose="020B0604020202020204" pitchFamily="34" charset="0"/>
                <a:sym typeface="Times New Roman"/>
              </a:rPr>
              <a:t>Pida </a:t>
            </a:r>
            <a:r>
              <a:rPr lang="es-ES" sz="1200" b="0" u="none" noProof="0" dirty="0">
                <a:solidFill>
                  <a:srgbClr val="FF0000"/>
                </a:solidFill>
                <a:latin typeface="Arial" panose="020B0604020202020204" pitchFamily="34" charset="0"/>
                <a:ea typeface="Times New Roman"/>
                <a:cs typeface="Arial" panose="020B0604020202020204" pitchFamily="34" charset="0"/>
                <a:sym typeface="Times New Roman"/>
              </a:rPr>
              <a:t>a un voluntario que lea la diapositiva.</a:t>
            </a:r>
            <a:endParaRPr lang="es-ES" sz="1200" b="0" u="none"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914400" marR="0" lvl="2" indent="0" algn="l" rtl="0">
              <a:lnSpc>
                <a:spcPct val="115000"/>
              </a:lnSpc>
              <a:spcBef>
                <a:spcPts val="0"/>
              </a:spcBef>
              <a:spcAft>
                <a:spcPts val="0"/>
              </a:spcAft>
              <a:buFont typeface="Wingdings" panose="05000000000000000000" pitchFamily="2" charset="2"/>
              <a:buNone/>
            </a:pPr>
            <a:endParaRPr lang="es-ES" i="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
            </a:pPr>
            <a:r>
              <a:rPr lang="es-ES" b="1" u="sng" noProof="0" dirty="0">
                <a:latin typeface="Arial  "/>
              </a:rPr>
              <a:t>Pregunta </a:t>
            </a:r>
            <a:r>
              <a:rPr lang="es-ES" noProof="0" dirty="0">
                <a:latin typeface="Arial  "/>
              </a:rPr>
              <a:t>si hay alguna duda.</a:t>
            </a:r>
          </a:p>
          <a:p>
            <a:pPr marL="171450" lvl="0" indent="-171450" algn="l" rtl="0">
              <a:spcBef>
                <a:spcPts val="360"/>
              </a:spcBef>
              <a:spcAft>
                <a:spcPts val="0"/>
              </a:spcAft>
              <a:buFont typeface="Wingdings" panose="05000000000000000000" pitchFamily="2" charset="2"/>
              <a:buChar char="§"/>
            </a:pPr>
            <a:endParaRPr lang="es-ES" noProof="0" dirty="0">
              <a:latin typeface="Arial  "/>
            </a:endParaRPr>
          </a:p>
          <a:p>
            <a:pPr marL="171450" lvl="0" indent="-171450" algn="l" rtl="0">
              <a:spcBef>
                <a:spcPts val="360"/>
              </a:spcBef>
              <a:spcAft>
                <a:spcPts val="0"/>
              </a:spcAft>
              <a:buFont typeface="Wingdings" panose="05000000000000000000" pitchFamily="2" charset="2"/>
              <a:buChar char="§"/>
            </a:pPr>
            <a:r>
              <a:rPr lang="es-ES" noProof="0" dirty="0">
                <a:latin typeface="Arial  "/>
              </a:rPr>
              <a:t>Si </a:t>
            </a:r>
            <a:r>
              <a:rPr lang="es-ES" i="1" noProof="0" dirty="0">
                <a:latin typeface="Arial  "/>
              </a:rPr>
              <a:t>es necesario, </a:t>
            </a:r>
            <a:r>
              <a:rPr lang="es-ES" b="1" u="sng" noProof="0" dirty="0">
                <a:latin typeface="Arial  "/>
              </a:rPr>
              <a:t>responda </a:t>
            </a:r>
            <a:r>
              <a:rPr lang="es-ES" noProof="0" dirty="0">
                <a:latin typeface="Arial  "/>
              </a:rPr>
              <a:t>a las preguntas.</a:t>
            </a:r>
          </a:p>
        </p:txBody>
      </p:sp>
      <p:sp>
        <p:nvSpPr>
          <p:cNvPr id="862" name="Google Shape;862;p5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5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1" name="Google Shape;871;p5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800"/>
              </a:spcBef>
              <a:spcAft>
                <a:spcPts val="0"/>
              </a:spcAft>
              <a:buNone/>
            </a:pPr>
            <a:endParaRPr lang="es-ES" sz="1200" b="1" noProof="0" dirty="0">
              <a:solidFill>
                <a:srgbClr val="00953A"/>
              </a:solidFill>
              <a:latin typeface="Arial" panose="020B0604020202020204" pitchFamily="34" charset="0"/>
              <a:cs typeface="Arial" panose="020B0604020202020204" pitchFamily="34" charset="0"/>
              <a:sym typeface="Arial"/>
            </a:endParaRPr>
          </a:p>
          <a:p>
            <a:pPr marL="171450" marR="0" lvl="0" indent="-171450" algn="l" rtl="0">
              <a:lnSpc>
                <a:spcPct val="115000"/>
              </a:lnSpc>
              <a:spcBef>
                <a:spcPts val="800"/>
              </a:spcBef>
              <a:spcAft>
                <a:spcPts val="0"/>
              </a:spcAft>
              <a:buFont typeface="Wingdings" panose="05000000000000000000" pitchFamily="2" charset="2"/>
              <a:buChar char="§"/>
            </a:pPr>
            <a:r>
              <a:rPr lang="es-ES" sz="1200" i="0" noProof="0" dirty="0">
                <a:latin typeface="Arial" panose="020B0604020202020204" pitchFamily="34" charset="0"/>
                <a:ea typeface="Times New Roman"/>
                <a:cs typeface="Arial" panose="020B0604020202020204" pitchFamily="34" charset="0"/>
                <a:sym typeface="Times New Roman"/>
              </a:rPr>
              <a:t>Pida a un voluntario que lea la diapositiva. </a:t>
            </a:r>
          </a:p>
          <a:p>
            <a:pPr marL="171450" marR="0" lvl="0" indent="-171450" algn="l" rtl="0">
              <a:lnSpc>
                <a:spcPct val="115000"/>
              </a:lnSpc>
              <a:spcBef>
                <a:spcPts val="8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Solicite </a:t>
            </a:r>
            <a:r>
              <a:rPr lang="es-ES" sz="1200" i="0" noProof="0" dirty="0">
                <a:latin typeface="Arial" panose="020B0604020202020204" pitchFamily="34" charset="0"/>
                <a:ea typeface="Times New Roman"/>
                <a:cs typeface="Arial" panose="020B0604020202020204" pitchFamily="34" charset="0"/>
                <a:sym typeface="Times New Roman"/>
              </a:rPr>
              <a:t>algunas respuestas a la pregunta 3.</a:t>
            </a:r>
          </a:p>
          <a:p>
            <a:pPr marL="0" marR="0" lvl="0" indent="0" algn="l" defTabSz="914400" rtl="0" eaLnBrk="1" fontAlgn="auto" latinLnBrk="0" hangingPunct="1">
              <a:lnSpc>
                <a:spcPct val="100000"/>
              </a:lnSpc>
              <a:spcBef>
                <a:spcPts val="1560"/>
              </a:spcBef>
              <a:spcAft>
                <a:spcPts val="0"/>
              </a:spcAft>
              <a:buClrTx/>
              <a:buSzTx/>
              <a:buFontTx/>
              <a:buNone/>
              <a:tabLst/>
              <a:defRPr/>
            </a:pPr>
            <a:endParaRPr lang="es-ES"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1560"/>
              </a:spcBef>
              <a:spcAft>
                <a:spcPts val="0"/>
              </a:spcAft>
              <a:buClrTx/>
              <a:buSzTx/>
              <a:buFont typeface="Wingdings" panose="05000000000000000000" pitchFamily="2" charset="2"/>
              <a:buChar char="§"/>
              <a:tabLst/>
              <a:defRPr/>
            </a:pPr>
            <a:r>
              <a:rPr lang="es-ES" sz="1200" b="1" i="0" noProof="0" dirty="0">
                <a:latin typeface="Arial" panose="020B0604020202020204" pitchFamily="34" charset="0"/>
                <a:ea typeface="Times New Roman"/>
                <a:cs typeface="Arial" panose="020B0604020202020204" pitchFamily="34" charset="0"/>
                <a:sym typeface="Times New Roman"/>
              </a:rPr>
              <a:t>&lt;CLICK&gt; </a:t>
            </a:r>
            <a:r>
              <a:rPr lang="es-ES" sz="1200" i="0" noProof="0" dirty="0">
                <a:latin typeface="Arial" panose="020B0604020202020204" pitchFamily="34" charset="0"/>
                <a:ea typeface="Times New Roman"/>
                <a:cs typeface="Arial" panose="020B0604020202020204" pitchFamily="34" charset="0"/>
                <a:sym typeface="Times New Roman"/>
              </a:rPr>
              <a:t>a la siguiente diapositiva con respuestas.</a:t>
            </a:r>
          </a:p>
          <a:p>
            <a:pPr marL="0" lvl="0" indent="0" algn="l" rtl="0">
              <a:spcBef>
                <a:spcPts val="1560"/>
              </a:spcBef>
              <a:spcAft>
                <a:spcPts val="0"/>
              </a:spcAft>
              <a:buNone/>
            </a:pPr>
            <a:endParaRPr lang="es-ES" noProof="0" dirty="0">
              <a:latin typeface="Arial  "/>
            </a:endParaRPr>
          </a:p>
        </p:txBody>
      </p:sp>
      <p:sp>
        <p:nvSpPr>
          <p:cNvPr id="872" name="Google Shape;872;p5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5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0" name="Google Shape;880;p5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dirty="0">
                <a:solidFill>
                  <a:srgbClr val="00953A"/>
                </a:solidFill>
                <a:latin typeface="Arial" panose="020B0604020202020204" pitchFamily="34" charset="0"/>
                <a:cs typeface="Arial" panose="020B0604020202020204" pitchFamily="34" charset="0"/>
                <a:sym typeface="Arial"/>
              </a:rPr>
              <a:t>Notas del instructor:</a:t>
            </a:r>
            <a:endParaRPr lang="en-US" sz="120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n-US" sz="1200" u="sng" dirty="0">
              <a:solidFill>
                <a:srgbClr val="FF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n-US" sz="1200" b="1" u="sng" dirty="0">
                <a:solidFill>
                  <a:srgbClr val="FF0000"/>
                </a:solidFill>
                <a:latin typeface="Arial" panose="020B0604020202020204" pitchFamily="34" charset="0"/>
                <a:ea typeface="Times New Roman"/>
                <a:cs typeface="Arial" panose="020B0604020202020204" pitchFamily="34" charset="0"/>
                <a:sym typeface="Times New Roman"/>
              </a:rPr>
              <a:t>Lea </a:t>
            </a:r>
            <a:r>
              <a:rPr lang="en-US" sz="1200" b="0" u="none" dirty="0">
                <a:solidFill>
                  <a:srgbClr val="FF0000"/>
                </a:solidFill>
                <a:latin typeface="Arial" panose="020B0604020202020204" pitchFamily="34" charset="0"/>
                <a:ea typeface="Times New Roman"/>
                <a:cs typeface="Arial" panose="020B0604020202020204" pitchFamily="34" charset="0"/>
                <a:sym typeface="Times New Roman"/>
              </a:rPr>
              <a:t>la diapositiva</a:t>
            </a:r>
            <a:r>
              <a:rPr lang="en-US" sz="1200" b="1" u="none" dirty="0">
                <a:solidFill>
                  <a:srgbClr val="FF0000"/>
                </a:solidFill>
                <a:latin typeface="Arial" panose="020B0604020202020204" pitchFamily="34" charset="0"/>
                <a:ea typeface="Times New Roman"/>
                <a:cs typeface="Arial" panose="020B0604020202020204" pitchFamily="34" charset="0"/>
                <a:sym typeface="Times New Roman"/>
              </a:rPr>
              <a:t>. </a:t>
            </a:r>
            <a:endParaRPr lang="en-US" sz="1200" dirty="0">
              <a:solidFill>
                <a:srgbClr val="FF0000"/>
              </a:solidFill>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0"/>
              </a:spcBef>
              <a:spcAft>
                <a:spcPts val="0"/>
              </a:spcAft>
              <a:buFont typeface="Courier New" panose="02070309020205020404" pitchFamily="49" charset="0"/>
              <a:buChar char="o"/>
            </a:pPr>
            <a:endParaRPr lang="en-US" sz="1200" dirty="0">
              <a:solidFill>
                <a:srgbClr val="FF0000"/>
              </a:solidFill>
              <a:latin typeface="Arial" panose="020B0604020202020204" pitchFamily="34" charset="0"/>
              <a:ea typeface="Times New Roman"/>
              <a:cs typeface="Arial" panose="020B0604020202020204" pitchFamily="34" charset="0"/>
              <a:sym typeface="Times New Roman"/>
            </a:endParaRPr>
          </a:p>
          <a:p>
            <a:pPr marL="171450" lvl="0" indent="-171450" algn="l" rtl="0">
              <a:spcBef>
                <a:spcPts val="360"/>
              </a:spcBef>
              <a:spcAft>
                <a:spcPts val="0"/>
              </a:spcAft>
              <a:buFont typeface="Wingdings" panose="05000000000000000000" pitchFamily="2" charset="2"/>
              <a:buChar char="§"/>
            </a:pPr>
            <a:r>
              <a:rPr lang="en-US" b="1" u="sng" dirty="0" err="1">
                <a:latin typeface="Arial  "/>
              </a:rPr>
              <a:t>Pregunte</a:t>
            </a:r>
            <a:r>
              <a:rPr lang="en-US" b="1" u="sng" dirty="0">
                <a:latin typeface="Arial  "/>
              </a:rPr>
              <a:t> </a:t>
            </a:r>
            <a:r>
              <a:rPr lang="en-US" dirty="0">
                <a:latin typeface="Arial  "/>
              </a:rPr>
              <a:t>si hay alguna duda.</a:t>
            </a:r>
          </a:p>
          <a:p>
            <a:pPr marL="171450" lvl="0" indent="-171450" algn="l" rtl="0">
              <a:spcBef>
                <a:spcPts val="360"/>
              </a:spcBef>
              <a:spcAft>
                <a:spcPts val="0"/>
              </a:spcAft>
              <a:buFont typeface="Wingdings" panose="05000000000000000000" pitchFamily="2" charset="2"/>
              <a:buChar char="§"/>
            </a:pPr>
            <a:endParaRPr lang="en-US" dirty="0">
              <a:latin typeface="Arial  "/>
            </a:endParaRPr>
          </a:p>
          <a:p>
            <a:pPr marL="171450" lvl="0" indent="-171450" algn="l" rtl="0">
              <a:spcBef>
                <a:spcPts val="360"/>
              </a:spcBef>
              <a:spcAft>
                <a:spcPts val="0"/>
              </a:spcAft>
              <a:buFont typeface="Wingdings" panose="05000000000000000000" pitchFamily="2" charset="2"/>
              <a:buChar char="§"/>
            </a:pPr>
            <a:r>
              <a:rPr lang="en-US" dirty="0">
                <a:latin typeface="Arial  "/>
              </a:rPr>
              <a:t>Si </a:t>
            </a:r>
            <a:r>
              <a:rPr lang="en-US" i="1" dirty="0">
                <a:latin typeface="Arial  "/>
              </a:rPr>
              <a:t>es necesario, </a:t>
            </a:r>
            <a:r>
              <a:rPr lang="en-US" b="1" u="sng" dirty="0">
                <a:latin typeface="Arial  "/>
              </a:rPr>
              <a:t>responda </a:t>
            </a:r>
            <a:r>
              <a:rPr lang="en-US" dirty="0">
                <a:latin typeface="Arial  "/>
              </a:rPr>
              <a:t>a las preguntas.</a:t>
            </a:r>
          </a:p>
          <a:p>
            <a:pPr marL="628650" marR="0" lvl="1" indent="-171450" algn="l" rtl="0">
              <a:lnSpc>
                <a:spcPct val="115000"/>
              </a:lnSpc>
              <a:spcBef>
                <a:spcPts val="0"/>
              </a:spcBef>
              <a:spcAft>
                <a:spcPts val="0"/>
              </a:spcAft>
              <a:buFont typeface="Courier New" panose="02070309020205020404" pitchFamily="49" charset="0"/>
              <a:buChar char="o"/>
            </a:pPr>
            <a:endParaRPr lang="en-US" sz="1200" dirty="0">
              <a:solidFill>
                <a:srgbClr val="FF0000"/>
              </a:solidFill>
              <a:latin typeface="Arial" panose="020B0604020202020204" pitchFamily="34" charset="0"/>
              <a:ea typeface="Times New Roman"/>
              <a:cs typeface="Arial" panose="020B0604020202020204" pitchFamily="34" charset="0"/>
              <a:sym typeface="Times New Roman"/>
            </a:endParaRPr>
          </a:p>
        </p:txBody>
      </p:sp>
      <p:sp>
        <p:nvSpPr>
          <p:cNvPr id="881" name="Google Shape;881;p5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p6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96" name="Google Shape;896;p6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Ahora que se han completado las dos primeras fases (</a:t>
            </a:r>
            <a:r>
              <a:rPr lang="es-ES" sz="1200" i="1" noProof="0" dirty="0">
                <a:latin typeface="Arial" panose="020B0604020202020204" pitchFamily="34" charset="0"/>
                <a:ea typeface="Times New Roman"/>
                <a:cs typeface="Arial" panose="020B0604020202020204" pitchFamily="34" charset="0"/>
                <a:sym typeface="Times New Roman"/>
              </a:rPr>
              <a:t>Descriptiva y Analítica</a:t>
            </a:r>
            <a:r>
              <a:rPr lang="es-ES" sz="1200" noProof="0" dirty="0">
                <a:latin typeface="Arial" panose="020B0604020202020204" pitchFamily="34" charset="0"/>
                <a:ea typeface="Times New Roman"/>
                <a:cs typeface="Arial" panose="020B0604020202020204" pitchFamily="34" charset="0"/>
                <a:sym typeface="Times New Roman"/>
              </a:rPr>
              <a:t>) y los investigadores han determinado la causa del brote, la siguiente fase es la </a:t>
            </a:r>
            <a:r>
              <a:rPr lang="es-ES" sz="1200" b="1" noProof="0" dirty="0">
                <a:latin typeface="Arial" panose="020B0604020202020204" pitchFamily="34" charset="0"/>
                <a:ea typeface="Times New Roman"/>
                <a:cs typeface="Arial" panose="020B0604020202020204" pitchFamily="34" charset="0"/>
                <a:sym typeface="Times New Roman"/>
              </a:rPr>
              <a:t>Respuesta</a:t>
            </a:r>
            <a:r>
              <a:rPr lang="es-ES" sz="1200" noProof="0" dirty="0">
                <a:latin typeface="Arial" panose="020B0604020202020204" pitchFamily="34" charset="0"/>
                <a:ea typeface="Times New Roman"/>
                <a:cs typeface="Arial" panose="020B0604020202020204" pitchFamily="34" charset="0"/>
                <a:sym typeface="Times New Roman"/>
              </a:rPr>
              <a:t>.</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Una vez que un epidemiólogo tiene una idea sobre la posible causa del brote, el objetivo debe ser aplicar medidas eficaces de prevención y control y evaluar su impacto.  Esto figura como uno de los últimos pasos, pero las medidas de control pueden y deben aplicarse en cuanto se disponga de información suficiente para hacerlo.</a:t>
            </a:r>
          </a:p>
        </p:txBody>
      </p:sp>
      <p:sp>
        <p:nvSpPr>
          <p:cNvPr id="897" name="Google Shape;897;p6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5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9" name="Google Shape;889;p5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b="0" u="none" noProof="0" dirty="0">
                <a:latin typeface="Arial" panose="020B0604020202020204" pitchFamily="34" charset="0"/>
                <a:ea typeface="Times New Roman"/>
                <a:cs typeface="Arial" panose="020B0604020202020204" pitchFamily="34" charset="0"/>
                <a:sym typeface="Times New Roman"/>
              </a:rPr>
              <a:t>: Una parte fundamental de la investigación de un brote es la aplicación de medidas de prevención y control. Esta es la culminación y la razón de realizar los pasos anteriores. </a:t>
            </a:r>
            <a:endParaRPr lang="es-ES" noProof="0" dirty="0">
              <a:latin typeface="Arial  "/>
            </a:endParaRPr>
          </a:p>
        </p:txBody>
      </p:sp>
      <p:sp>
        <p:nvSpPr>
          <p:cNvPr id="890" name="Google Shape;890;p5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59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3381235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 name="Google Shape;148;p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El paso 7 consiste en desarrollar hipótesis sobre por qué y cómo se produjo el brote.</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entendemos por hipótesis, al menos en el contexto de la investigación de un brote?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En la siguiente diapositiva. </a:t>
            </a:r>
            <a:r>
              <a:rPr lang="es-ES" sz="1200" b="1" noProof="0" dirty="0">
                <a:latin typeface="Arial" panose="020B0604020202020204" pitchFamily="34" charset="0"/>
                <a:ea typeface="Times New Roman"/>
                <a:cs typeface="Arial" panose="020B0604020202020204" pitchFamily="34" charset="0"/>
                <a:sym typeface="Times New Roman"/>
              </a:rPr>
              <a:t>&lt;CLICK&gt; </a:t>
            </a:r>
          </a:p>
          <a:p>
            <a:pPr marL="0" marR="0" lvl="0" indent="0" algn="l" rtl="0">
              <a:lnSpc>
                <a:spcPct val="115000"/>
              </a:lnSpc>
              <a:spcBef>
                <a:spcPts val="12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
            </a:endParaRPr>
          </a:p>
        </p:txBody>
      </p:sp>
      <p:sp>
        <p:nvSpPr>
          <p:cNvPr id="149" name="Google Shape;149;p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p6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5" name="Google Shape;915;p6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objetivo de la mayoría de las investigaciones sobre brotes es controlar y prevenir la transmisión de enfermedades. La aplicación de medidas de prevención y control ayuda a evitar una mayor exposición y futuros brotes al eliminar o tratar la fuente. Las medidas de prevención y control deben iniciarse lo antes posible. Las acciones deben coordinarse con las autoridades locales y con la población afectada.</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Si el brote es zoonótico, puede ser necesario aplicar medidas de control y prevención en los sectores de salud humana, ambiental y animal. El personal de los distintos ministerios debe coordinar las actividades de control y velar por que todos los sectores transmitan mensajes coherentes a la población.</a:t>
            </a:r>
          </a:p>
          <a:p>
            <a:pPr marL="0" lvl="0" indent="0" algn="l" rtl="0">
              <a:spcBef>
                <a:spcPts val="1560"/>
              </a:spcBef>
              <a:spcAft>
                <a:spcPts val="0"/>
              </a:spcAft>
              <a:buNone/>
            </a:pPr>
            <a:endParaRPr lang="es-ES" noProof="0" dirty="0">
              <a:latin typeface="Arial  "/>
            </a:endParaRPr>
          </a:p>
        </p:txBody>
      </p:sp>
      <p:sp>
        <p:nvSpPr>
          <p:cNvPr id="916" name="Google Shape;916;p6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Esta diapositiva es similar a otra que han visto antes. La razón por la que la presentamos es que muestra dónde podríamos intervenir para prevenir la transmisión. En general, las estrategias de control se centran en una o varias de las tres partes de la cadena:</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Controlar el reservorio.</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Interrumpir la transmisión.</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Protege al hospedero.</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A menudo, las medidas de control y prevención emplean múltiples estrategias. Describiremos cada una de ellas.</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p:txBody>
      </p:sp>
      <p:sp>
        <p:nvSpPr>
          <p:cNvPr id="203" name="Google Shape;203;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8297122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8"/>
        <p:cNvGrpSpPr/>
        <p:nvPr/>
      </p:nvGrpSpPr>
      <p:grpSpPr>
        <a:xfrm>
          <a:off x="0" y="0"/>
          <a:ext cx="0" cy="0"/>
          <a:chOff x="0" y="0"/>
          <a:chExt cx="0" cy="0"/>
        </a:xfrm>
      </p:grpSpPr>
      <p:sp>
        <p:nvSpPr>
          <p:cNvPr id="1009" name="Google Shape;1009;p6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0" name="Google Shape;1010;p6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Algunas estrategias de control se dirigen al reservorio donde se encuentra el agente. La estrategia específica diferirá en función del tipo de reservorio: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Si el reservorio son los seres humanos, hay que tratar a los pacientes infectados, aislar a los pacientes sintomáticos y a los portadores asintomáticos, y poner en cuarentena (y proporcionar profilaxis) a las personas expuestas para eliminar la infección.</a:t>
            </a:r>
          </a:p>
          <a:p>
            <a:pPr marL="800100" marR="0" lvl="1" indent="-342900" algn="l" defTabSz="914400" rtl="0" eaLnBrk="1" fontAlgn="auto" latinLnBrk="0" hangingPunct="1">
              <a:lnSpc>
                <a:spcPct val="115000"/>
              </a:lnSpc>
              <a:spcBef>
                <a:spcPts val="0"/>
              </a:spcBef>
              <a:spcAft>
                <a:spcPts val="0"/>
              </a:spcAft>
              <a:buClr>
                <a:schemeClr val="dk1"/>
              </a:buClr>
              <a:buSzPts val="1200"/>
              <a:buFont typeface="Courier New"/>
              <a:buChar char="o"/>
              <a:tabLst/>
              <a:defRPr/>
            </a:pPr>
            <a:r>
              <a:rPr lang="es-ES" sz="1200" b="1" i="1" noProof="0" dirty="0">
                <a:latin typeface="Arial" panose="020B0604020202020204" pitchFamily="34" charset="0"/>
                <a:ea typeface="Times New Roman"/>
                <a:cs typeface="Arial" panose="020B0604020202020204" pitchFamily="34" charset="0"/>
                <a:sym typeface="Times New Roman"/>
              </a:rPr>
              <a:t>Ejemplos: </a:t>
            </a:r>
            <a:r>
              <a:rPr lang="es-ES" sz="1200" noProof="0" dirty="0">
                <a:latin typeface="Arial" panose="020B0604020202020204" pitchFamily="34" charset="0"/>
                <a:ea typeface="Times New Roman"/>
                <a:cs typeface="Arial" panose="020B0604020202020204" pitchFamily="34" charset="0"/>
                <a:sym typeface="Times New Roman"/>
              </a:rPr>
              <a:t>enfermedad de transmisión sexual (ETS), tuberculosis (TB), ébola.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457200" marR="0" lvl="1" indent="0" algn="l" rtl="0">
              <a:lnSpc>
                <a:spcPct val="115000"/>
              </a:lnSpc>
              <a:spcBef>
                <a:spcPts val="0"/>
              </a:spcBef>
              <a:spcAft>
                <a:spcPts val="0"/>
              </a:spcAft>
              <a:buClr>
                <a:schemeClr val="dk1"/>
              </a:buClr>
              <a:buSzPts val="1200"/>
              <a:buFont typeface="Courier New"/>
              <a:buNone/>
            </a:pP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Decir: </a:t>
            </a:r>
            <a:r>
              <a:rPr lang="es-ES" sz="1200" noProof="0" dirty="0">
                <a:latin typeface="Arial" panose="020B0604020202020204" pitchFamily="34" charset="0"/>
                <a:ea typeface="Times New Roman"/>
                <a:cs typeface="Arial" panose="020B0604020202020204" pitchFamily="34" charset="0"/>
                <a:sym typeface="Times New Roman"/>
              </a:rPr>
              <a:t>Si los animales son el reservorio, intentar vacunar o sacrificar a los animales potencialmente infectados.</a:t>
            </a:r>
          </a:p>
          <a:p>
            <a:pPr marL="800100" marR="0" lvl="1" indent="-342900" algn="l" rtl="0">
              <a:lnSpc>
                <a:spcPct val="115000"/>
              </a:lnSpc>
              <a:spcBef>
                <a:spcPts val="0"/>
              </a:spcBef>
              <a:spcAft>
                <a:spcPts val="0"/>
              </a:spcAft>
              <a:buClr>
                <a:schemeClr val="dk1"/>
              </a:buClr>
              <a:buSzPts val="1200"/>
              <a:buFont typeface="Courier New"/>
              <a:buChar char="o"/>
            </a:pPr>
            <a:r>
              <a:rPr lang="es-ES" sz="1200" b="1" i="1" noProof="0" dirty="0">
                <a:latin typeface="Arial" panose="020B0604020202020204" pitchFamily="34" charset="0"/>
                <a:ea typeface="Times New Roman"/>
                <a:cs typeface="Arial" panose="020B0604020202020204" pitchFamily="34" charset="0"/>
                <a:sym typeface="Times New Roman"/>
              </a:rPr>
              <a:t>Ejemplos de sacrificio:</a:t>
            </a:r>
            <a:r>
              <a:rPr lang="es-ES" sz="1200" noProof="0" dirty="0">
                <a:latin typeface="Arial" panose="020B0604020202020204" pitchFamily="34" charset="0"/>
                <a:ea typeface="Times New Roman"/>
                <a:cs typeface="Arial" panose="020B0604020202020204" pitchFamily="34" charset="0"/>
                <a:sym typeface="Times New Roman"/>
              </a:rPr>
              <a:t> controlar la población de ratas para reducir el riesgo de peste; o sacrificar pollos potencialmente infectados por el virus de la influenza aviar.</a:t>
            </a:r>
          </a:p>
          <a:p>
            <a:pPr marL="800100" marR="0" lvl="1" indent="-342900" algn="l" defTabSz="914400" rtl="0" eaLnBrk="1" fontAlgn="auto" latinLnBrk="0" hangingPunct="1">
              <a:lnSpc>
                <a:spcPct val="115000"/>
              </a:lnSpc>
              <a:spcBef>
                <a:spcPts val="0"/>
              </a:spcBef>
              <a:spcAft>
                <a:spcPts val="0"/>
              </a:spcAft>
              <a:buClr>
                <a:schemeClr val="dk1"/>
              </a:buClr>
              <a:buSzPts val="1200"/>
              <a:buFont typeface="Courier New"/>
              <a:buChar char="o"/>
              <a:tabLst/>
              <a:defRPr/>
            </a:pPr>
            <a:r>
              <a:rPr lang="es-ES" sz="1200" b="1" i="1" noProof="0" dirty="0">
                <a:latin typeface="Arial" panose="020B0604020202020204" pitchFamily="34" charset="0"/>
                <a:ea typeface="Times New Roman"/>
                <a:cs typeface="Arial" panose="020B0604020202020204" pitchFamily="34" charset="0"/>
                <a:sym typeface="Times New Roman"/>
              </a:rPr>
              <a:t>Ejemplos de vacunación: </a:t>
            </a:r>
            <a:r>
              <a:rPr lang="es-ES" sz="1200" noProof="0" dirty="0">
                <a:latin typeface="Arial" panose="020B0604020202020204" pitchFamily="34" charset="0"/>
                <a:ea typeface="Times New Roman"/>
                <a:cs typeface="Arial" panose="020B0604020202020204" pitchFamily="34" charset="0"/>
                <a:sym typeface="Times New Roman"/>
              </a:rPr>
              <a:t>vacuna antirrábica para perros y gatos domésticos; intentos de vacunación de mapaches en libertad.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0" marR="0" lvl="0" indent="0" algn="l" rtl="0">
              <a:lnSpc>
                <a:spcPct val="115000"/>
              </a:lnSpc>
              <a:spcBef>
                <a:spcPts val="0"/>
              </a:spcBef>
              <a:spcAft>
                <a:spcPts val="0"/>
              </a:spcAft>
              <a:buClr>
                <a:schemeClr val="dk1"/>
              </a:buClr>
              <a:buSzPts val="1200"/>
              <a:buFont typeface="Noto Sans Symbols"/>
              <a:buNone/>
            </a:pPr>
            <a:endParaRPr lang="es-ES" sz="120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mn-ea"/>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Si el entorno es el reservorio, intente descontaminar o desinfectar para eliminar la fuente de la infección.</a:t>
            </a:r>
          </a:p>
          <a:p>
            <a:pPr marL="800100" marR="0" lvl="1" indent="-342900" algn="l" rtl="0">
              <a:lnSpc>
                <a:spcPct val="115000"/>
              </a:lnSpc>
              <a:spcBef>
                <a:spcPts val="0"/>
              </a:spcBef>
              <a:spcAft>
                <a:spcPts val="0"/>
              </a:spcAft>
              <a:buClr>
                <a:schemeClr val="dk1"/>
              </a:buClr>
              <a:buSzPts val="1200"/>
              <a:buFont typeface="Courier New"/>
              <a:buChar char="o"/>
            </a:pPr>
            <a:r>
              <a:rPr lang="es-ES" sz="1200" b="1" i="1" noProof="0" dirty="0">
                <a:latin typeface="Arial" panose="020B0604020202020204" pitchFamily="34" charset="0"/>
                <a:ea typeface="Times New Roman"/>
                <a:cs typeface="Arial" panose="020B0604020202020204" pitchFamily="34" charset="0"/>
                <a:sym typeface="Times New Roman"/>
              </a:rPr>
              <a:t>Ejemplo: </a:t>
            </a:r>
            <a:r>
              <a:rPr lang="es-ES" sz="1200" noProof="0" dirty="0">
                <a:latin typeface="Arial" panose="020B0604020202020204" pitchFamily="34" charset="0"/>
                <a:ea typeface="Times New Roman"/>
                <a:cs typeface="Arial" panose="020B0604020202020204" pitchFamily="34" charset="0"/>
                <a:sym typeface="Times New Roman"/>
              </a:rPr>
              <a:t>bacterias </a:t>
            </a:r>
            <a:r>
              <a:rPr lang="es-ES" sz="1200" noProof="0" dirty="0" err="1">
                <a:latin typeface="Arial" panose="020B0604020202020204" pitchFamily="34" charset="0"/>
                <a:ea typeface="Times New Roman"/>
                <a:cs typeface="Arial" panose="020B0604020202020204" pitchFamily="34" charset="0"/>
                <a:sym typeface="Times New Roman"/>
              </a:rPr>
              <a:t>Legionella</a:t>
            </a:r>
            <a:r>
              <a:rPr lang="es-ES" sz="1200" noProof="0" dirty="0">
                <a:latin typeface="Arial" panose="020B0604020202020204" pitchFamily="34" charset="0"/>
                <a:ea typeface="Times New Roman"/>
                <a:cs typeface="Arial" panose="020B0604020202020204" pitchFamily="34" charset="0"/>
                <a:sym typeface="Times New Roman"/>
              </a:rPr>
              <a:t> en el sistema de agua de un hospital.</a:t>
            </a:r>
          </a:p>
          <a:p>
            <a:pPr marL="457200" marR="0" lvl="0" indent="0" algn="l" rtl="0">
              <a:lnSpc>
                <a:spcPct val="115000"/>
              </a:lnSpc>
              <a:spcBef>
                <a:spcPts val="0"/>
              </a:spcBef>
              <a:spcAft>
                <a:spcPts val="0"/>
              </a:spcAft>
              <a:buNone/>
            </a:pPr>
            <a:r>
              <a:rPr lang="es-ES" sz="1200" b="1" i="1"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Si la enfermedad se transmite por vectores, pueden aplicarse diversas estrategias para disminuir la población de insectos.</a:t>
            </a:r>
          </a:p>
          <a:p>
            <a:pPr marL="742950" marR="0" lvl="1" indent="-285750" algn="l" rtl="0">
              <a:lnSpc>
                <a:spcPct val="115000"/>
              </a:lnSpc>
              <a:spcBef>
                <a:spcPts val="0"/>
              </a:spcBef>
              <a:spcAft>
                <a:spcPts val="0"/>
              </a:spcAft>
              <a:buClr>
                <a:schemeClr val="dk1"/>
              </a:buClr>
              <a:buSzPts val="1200"/>
              <a:buFont typeface="Courier New"/>
              <a:buChar char="o"/>
            </a:pPr>
            <a:r>
              <a:rPr lang="es-ES" sz="1200" b="1" i="1" noProof="0" dirty="0">
                <a:latin typeface="Arial" panose="020B0604020202020204" pitchFamily="34" charset="0"/>
                <a:ea typeface="Times New Roman"/>
                <a:cs typeface="Arial" panose="020B0604020202020204" pitchFamily="34" charset="0"/>
                <a:sym typeface="Times New Roman"/>
              </a:rPr>
              <a:t>Ejemplo:</a:t>
            </a:r>
            <a:r>
              <a:rPr lang="es-ES" sz="1200" noProof="0" dirty="0">
                <a:latin typeface="Arial" panose="020B0604020202020204" pitchFamily="34" charset="0"/>
                <a:ea typeface="Times New Roman"/>
                <a:cs typeface="Arial" panose="020B0604020202020204" pitchFamily="34" charset="0"/>
                <a:sym typeface="Times New Roman"/>
              </a:rPr>
              <a:t> Aplicación de larvicidas en lagos para controlar mosquitos</a:t>
            </a:r>
          </a:p>
          <a:p>
            <a:pPr marL="0" lvl="0" indent="0" algn="l" rtl="0">
              <a:spcBef>
                <a:spcPts val="1560"/>
              </a:spcBef>
              <a:spcAft>
                <a:spcPts val="0"/>
              </a:spcAft>
              <a:buNone/>
            </a:pPr>
            <a:endParaRPr lang="es-ES" noProof="0" dirty="0">
              <a:latin typeface="Arial  "/>
            </a:endParaRPr>
          </a:p>
        </p:txBody>
      </p:sp>
      <p:sp>
        <p:nvSpPr>
          <p:cNvPr id="1011" name="Google Shape;1011;p6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6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1" name="Google Shape;1081;p6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segundo objetivo en la cadena de transmisión es la propia vía de transmisión. Estas vías suelen agruparse en transmisión directa e indirecta.</a:t>
            </a:r>
          </a:p>
          <a:p>
            <a:pPr marL="0" lvl="0" indent="0" algn="l" rtl="0">
              <a:spcBef>
                <a:spcPts val="1560"/>
              </a:spcBef>
              <a:spcAft>
                <a:spcPts val="0"/>
              </a:spcAft>
              <a:buNone/>
            </a:pPr>
            <a:endParaRPr lang="es-ES" sz="1200" b="1" i="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156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¿Se le ocurren algunas estrategias para evitar la transmisión directa?</a:t>
            </a:r>
          </a:p>
          <a:p>
            <a:pPr marL="171450" marR="0" lvl="0" indent="-171450" algn="l" defTabSz="914400" rtl="0" eaLnBrk="1" fontAlgn="auto" latinLnBrk="0" hangingPunct="1">
              <a:lnSpc>
                <a:spcPct val="100000"/>
              </a:lnSpc>
              <a:spcBef>
                <a:spcPts val="1560"/>
              </a:spcBef>
              <a:spcAft>
                <a:spcPts val="0"/>
              </a:spcAft>
              <a:buClrTx/>
              <a:buSzTx/>
              <a:buFont typeface="Wingdings" panose="05000000000000000000" pitchFamily="2" charset="2"/>
              <a:buChar char="§"/>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0000"/>
              </a:lnSpc>
              <a:spcBef>
                <a:spcPts val="156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Reconozca la</a:t>
            </a:r>
            <a:r>
              <a:rPr lang="es-ES" sz="1200" noProof="0" dirty="0">
                <a:latin typeface="Arial" panose="020B0604020202020204" pitchFamily="34" charset="0"/>
                <a:ea typeface="Times New Roman"/>
                <a:cs typeface="Arial" panose="020B0604020202020204" pitchFamily="34" charset="0"/>
                <a:sym typeface="Times New Roman"/>
              </a:rPr>
              <a:t>(s) respuesta(s) permitiendo que varias personas respondan.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a la siguiente diapositiva para posibles respuestas.</a:t>
            </a:r>
          </a:p>
          <a:p>
            <a:pPr marL="0" lvl="0" indent="0" algn="l" rtl="0">
              <a:spcBef>
                <a:spcPts val="1560"/>
              </a:spcBef>
              <a:spcAft>
                <a:spcPts val="0"/>
              </a:spcAft>
              <a:buNone/>
            </a:pPr>
            <a:endParaRPr lang="es-ES" sz="1200" b="1" i="1" noProof="0" dirty="0">
              <a:latin typeface="Arial" panose="020B0604020202020204" pitchFamily="34" charset="0"/>
              <a:cs typeface="Arial" panose="020B0604020202020204" pitchFamily="34" charset="0"/>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La transmisión directa incluye:</a:t>
            </a:r>
          </a:p>
          <a:p>
            <a:pPr marL="628650" marR="0" lvl="1" indent="-171450" algn="l" rtl="0">
              <a:lnSpc>
                <a:spcPct val="115000"/>
              </a:lnSpc>
              <a:spcBef>
                <a:spcPts val="6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Tocarse, besarse y mantener relaciones sexuales.</a:t>
            </a:r>
          </a:p>
          <a:p>
            <a:pPr marL="628650" marR="0" lvl="1" indent="-171450" algn="l" rtl="0">
              <a:lnSpc>
                <a:spcPct val="115000"/>
              </a:lnSpc>
              <a:spcBef>
                <a:spcPts val="6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Las gotas que expulsa una persona al toser y caen a unos metros de distancia, por lo que sólo se ve afectada una persona cercana.</a:t>
            </a:r>
          </a:p>
          <a:p>
            <a:pPr marL="628650" marR="0" lvl="1" indent="-171450" algn="l" rtl="0">
              <a:lnSpc>
                <a:spcPct val="115000"/>
              </a:lnSpc>
              <a:spcBef>
                <a:spcPts val="6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Transmisión parenteral significa directamente en el cuerpo, no oral. Los ejemplos incluyen la inyección intravenosa o intramuscular.</a:t>
            </a:r>
          </a:p>
          <a:p>
            <a:pPr marL="628650" marR="0" lvl="1" indent="-171450" algn="l" rtl="0">
              <a:lnSpc>
                <a:spcPct val="115000"/>
              </a:lnSpc>
              <a:spcBef>
                <a:spcPts val="6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Transmisión de madre a hijo directamente de la madre a un embrión, feto o lactante durante el embarazo o el parto, o a través de la leche.</a:t>
            </a:r>
          </a:p>
          <a:p>
            <a:pPr marL="0" marR="0" lvl="0" indent="0" algn="l" rtl="0">
              <a:lnSpc>
                <a:spcPct val="115000"/>
              </a:lnSpc>
              <a:spcBef>
                <a:spcPts val="2400"/>
              </a:spcBef>
              <a:spcAft>
                <a:spcPts val="0"/>
              </a:spcAft>
              <a:buNone/>
            </a:pPr>
            <a:endParaRPr lang="es-ES" sz="1200" b="1" i="1" noProof="0" dirty="0">
              <a:latin typeface="Arial" panose="020B0604020202020204" pitchFamily="34" charset="0"/>
              <a:cs typeface="Arial" panose="020B0604020202020204" pitchFamily="34" charset="0"/>
              <a:sym typeface="Arial"/>
            </a:endParaRPr>
          </a:p>
          <a:p>
            <a:pPr marL="0" marR="0" lvl="0" indent="0" algn="l" rtl="0">
              <a:lnSpc>
                <a:spcPct val="115000"/>
              </a:lnSpc>
              <a:spcBef>
                <a:spcPts val="6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lang="es-ES" noProof="0" dirty="0">
              <a:latin typeface="Arial  "/>
            </a:endParaRPr>
          </a:p>
        </p:txBody>
      </p:sp>
      <p:sp>
        <p:nvSpPr>
          <p:cNvPr id="1082" name="Google Shape;1082;p6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8"/>
        <p:cNvGrpSpPr/>
        <p:nvPr/>
      </p:nvGrpSpPr>
      <p:grpSpPr>
        <a:xfrm>
          <a:off x="0" y="0"/>
          <a:ext cx="0" cy="0"/>
          <a:chOff x="0" y="0"/>
          <a:chExt cx="0" cy="0"/>
        </a:xfrm>
      </p:grpSpPr>
      <p:sp>
        <p:nvSpPr>
          <p:cNvPr id="1009" name="Google Shape;1009;p6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0" name="Google Shape;1010;p6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b="0" noProof="0" dirty="0">
              <a:latin typeface="Arial" panose="020B0604020202020204" pitchFamily="34" charset="0"/>
              <a:cs typeface="Arial" panose="020B0604020202020204" pitchFamily="34" charset="0"/>
              <a:sym typeface="Times New Roman"/>
            </a:endParaRPr>
          </a:p>
          <a:p>
            <a:pPr marL="0" marR="0" lvl="0" indent="0" algn="l" rtl="0">
              <a:lnSpc>
                <a:spcPct val="115000"/>
              </a:lnSpc>
              <a:spcBef>
                <a:spcPts val="0"/>
              </a:spcBef>
              <a:spcAft>
                <a:spcPts val="0"/>
              </a:spcAft>
              <a:buFont typeface="Wingdings" panose="05000000000000000000" pitchFamily="2" charset="2"/>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Las estrategias para prevenir la transmisión directa incluyen:</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Tratar o aislar a la persona infectada.</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Utilizar barreras para evitar que el agente salga del huésped, como mascarillas, vendas, apósitos y preservativos.</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Uso adecuado del equipo de protección individual (EPI: mascarilla, guantes, protección ocular, etc.).</a:t>
            </a:r>
          </a:p>
          <a:p>
            <a:pPr marL="628650" marR="0" lvl="1" indent="-171450" algn="l" rtl="0">
              <a:lnSpc>
                <a:spcPct val="115000"/>
              </a:lnSpc>
              <a:spcBef>
                <a:spcPts val="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Pasteurización de la leche</a:t>
            </a:r>
          </a:p>
          <a:p>
            <a:pPr marL="0" lvl="0" indent="0" algn="l" rtl="0">
              <a:spcBef>
                <a:spcPts val="1560"/>
              </a:spcBef>
              <a:spcAft>
                <a:spcPts val="0"/>
              </a:spcAft>
              <a:buNone/>
            </a:pPr>
            <a:endParaRPr lang="es-ES" noProof="0" dirty="0">
              <a:latin typeface="Arial  "/>
            </a:endParaRPr>
          </a:p>
        </p:txBody>
      </p:sp>
      <p:sp>
        <p:nvSpPr>
          <p:cNvPr id="1011" name="Google Shape;1011;p6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extLst>
      <p:ext uri="{BB962C8B-B14F-4D97-AF65-F5344CB8AC3E}">
        <p14:creationId xmlns:p14="http://schemas.microsoft.com/office/powerpoint/2010/main" val="14276639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p6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5" name="Google Shape;1105;p6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Las vías indirectas de transmisión incluyen:</a:t>
            </a:r>
          </a:p>
          <a:p>
            <a:pPr marL="628650" marR="0" lvl="1" indent="-171450" algn="l" rtl="0">
              <a:lnSpc>
                <a:spcPct val="115000"/>
              </a:lnSpc>
              <a:spcBef>
                <a:spcPts val="600"/>
              </a:spcBef>
              <a:spcAft>
                <a:spcPts val="0"/>
              </a:spcAft>
              <a:buFont typeface="Courier New" panose="02070309020205020404" pitchFamily="49" charset="0"/>
              <a:buChar char="o"/>
            </a:pPr>
            <a:r>
              <a:rPr lang="es-ES" sz="1200" b="1" u="sng" noProof="0" dirty="0">
                <a:latin typeface="Arial" panose="020B0604020202020204" pitchFamily="34" charset="0"/>
                <a:ea typeface="Times New Roman"/>
                <a:cs typeface="Arial" panose="020B0604020202020204" pitchFamily="34" charset="0"/>
                <a:sym typeface="Times New Roman"/>
              </a:rPr>
              <a:t>Transmisión aérea</a:t>
            </a:r>
            <a:r>
              <a:rPr lang="es-ES" sz="1200" noProof="0" dirty="0">
                <a:latin typeface="Arial" panose="020B0604020202020204" pitchFamily="34" charset="0"/>
                <a:ea typeface="Times New Roman"/>
                <a:cs typeface="Arial" panose="020B0604020202020204" pitchFamily="34" charset="0"/>
                <a:sym typeface="Times New Roman"/>
              </a:rPr>
              <a:t>: agentes infecciosos que permanecen suspendidos en el aire y pueden inhalarse (tuberculosis, sarampión).</a:t>
            </a:r>
          </a:p>
          <a:p>
            <a:pPr marL="628650" marR="0" lvl="1" indent="-171450" algn="l" rtl="0">
              <a:lnSpc>
                <a:spcPct val="115000"/>
              </a:lnSpc>
              <a:spcBef>
                <a:spcPts val="600"/>
              </a:spcBef>
              <a:spcAft>
                <a:spcPts val="0"/>
              </a:spcAft>
              <a:buFont typeface="Courier New" panose="02070309020205020404" pitchFamily="49" charset="0"/>
              <a:buChar char="o"/>
            </a:pPr>
            <a:r>
              <a:rPr lang="es-ES" sz="1200" b="1" u="sng" noProof="0" dirty="0">
                <a:latin typeface="Arial" panose="020B0604020202020204" pitchFamily="34" charset="0"/>
                <a:ea typeface="Times New Roman"/>
                <a:cs typeface="Arial" panose="020B0604020202020204" pitchFamily="34" charset="0"/>
                <a:sym typeface="Times New Roman"/>
              </a:rPr>
              <a:t>Transmitida por vectores</a:t>
            </a:r>
            <a:r>
              <a:rPr lang="es-ES" sz="1200" noProof="0" dirty="0">
                <a:latin typeface="Arial" panose="020B0604020202020204" pitchFamily="34" charset="0"/>
                <a:ea typeface="Times New Roman"/>
                <a:cs typeface="Arial" panose="020B0604020202020204" pitchFamily="34" charset="0"/>
                <a:sym typeface="Times New Roman"/>
              </a:rPr>
              <a:t>: transmitida por un artrópodo como un mosquito, una garrapata, un piojo o un ácaro (malaria, dengue, peste).</a:t>
            </a:r>
          </a:p>
          <a:p>
            <a:pPr marL="628650" marR="0" lvl="1" indent="-171450" algn="l" rtl="0">
              <a:lnSpc>
                <a:spcPct val="115000"/>
              </a:lnSpc>
              <a:spcBef>
                <a:spcPts val="600"/>
              </a:spcBef>
              <a:spcAft>
                <a:spcPts val="0"/>
              </a:spcAft>
              <a:buFont typeface="Courier New" panose="02070309020205020404" pitchFamily="49" charset="0"/>
              <a:buChar char="o"/>
            </a:pPr>
            <a:r>
              <a:rPr lang="es-ES" sz="1200" b="1" u="sng" noProof="0" dirty="0">
                <a:latin typeface="Arial" panose="020B0604020202020204" pitchFamily="34" charset="0"/>
                <a:ea typeface="Times New Roman"/>
                <a:cs typeface="Arial" panose="020B0604020202020204" pitchFamily="34" charset="0"/>
                <a:sym typeface="Times New Roman"/>
              </a:rPr>
              <a:t>Vehículo</a:t>
            </a:r>
            <a:r>
              <a:rPr lang="es-ES" sz="1200" noProof="0" dirty="0">
                <a:latin typeface="Arial" panose="020B0604020202020204" pitchFamily="34" charset="0"/>
                <a:ea typeface="Times New Roman"/>
                <a:cs typeface="Arial" panose="020B0604020202020204" pitchFamily="34" charset="0"/>
                <a:sym typeface="Times New Roman"/>
              </a:rPr>
              <a:t>: transmitido por un objeto inanimado</a:t>
            </a:r>
            <a:r>
              <a:rPr lang="es-MX" sz="1200" noProof="0" dirty="0">
                <a:latin typeface="Arial" panose="020B0604020202020204" pitchFamily="34" charset="0"/>
                <a:ea typeface="Times New Roman"/>
                <a:cs typeface="Arial" panose="020B0604020202020204" pitchFamily="34" charset="0"/>
                <a:sym typeface="Times New Roman"/>
              </a:rPr>
              <a:t>, como la comida o el agua; biológico, como una transfusión de sangre; o fómites,</a:t>
            </a:r>
            <a:r>
              <a:rPr lang="es-ES" sz="1200" noProof="0" dirty="0">
                <a:latin typeface="Arial" panose="020B0604020202020204" pitchFamily="34" charset="0"/>
                <a:ea typeface="Times New Roman"/>
                <a:cs typeface="Arial" panose="020B0604020202020204" pitchFamily="34" charset="0"/>
                <a:sym typeface="Times New Roman"/>
              </a:rPr>
              <a:t> como una toalla o un instrumento quirúrgico (infección adquirida en el hospital).</a:t>
            </a:r>
          </a:p>
          <a:p>
            <a:pPr marL="628650" marR="0" lvl="1" indent="-171450" algn="l" rtl="0">
              <a:lnSpc>
                <a:spcPct val="115000"/>
              </a:lnSpc>
              <a:spcBef>
                <a:spcPts val="600"/>
              </a:spcBef>
              <a:spcAft>
                <a:spcPts val="0"/>
              </a:spcAft>
              <a:buFont typeface="Courier New" panose="02070309020205020404" pitchFamily="49" charset="0"/>
              <a:buChar char="o"/>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Fómite = cualquier objeto o sustancia inanimada capaz de transportar y transmitir organismos infecciosos.</a:t>
            </a:r>
          </a:p>
          <a:p>
            <a:pPr marL="0" lvl="0" indent="0" algn="l" rtl="0">
              <a:spcBef>
                <a:spcPts val="360"/>
              </a:spcBef>
              <a:spcAft>
                <a:spcPts val="0"/>
              </a:spcAft>
              <a:buNone/>
            </a:pPr>
            <a:endParaRPr lang="es-ES" noProof="0" dirty="0">
              <a:latin typeface="Arial  "/>
            </a:endParaRPr>
          </a:p>
        </p:txBody>
      </p:sp>
      <p:sp>
        <p:nvSpPr>
          <p:cNvPr id="1106" name="Google Shape;1106;p6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Google Shape;1159;p7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0" name="Google Shape;1160;p7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n-US" sz="1200" b="1" dirty="0">
                <a:latin typeface="Arial" panose="020B0604020202020204" pitchFamily="34" charset="0"/>
                <a:cs typeface="Arial" panose="020B0604020202020204" pitchFamily="34" charset="0"/>
                <a:sym typeface="Arial"/>
              </a:rPr>
              <a:t>Notas del instructor:</a:t>
            </a:r>
            <a:endParaRPr sz="120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Existen varias estrategias para prevenir el ingreso y proteger a un huésped potencialmente susceptible. Los mensajes para practicar comportamientos saludables no </a:t>
            </a:r>
            <a:r>
              <a:rPr lang="es-MX" sz="1200" noProof="0" dirty="0">
                <a:latin typeface="Arial" panose="020B0604020202020204" pitchFamily="34" charset="0"/>
                <a:ea typeface="Times New Roman"/>
                <a:cs typeface="Arial" panose="020B0604020202020204" pitchFamily="34" charset="0"/>
                <a:sym typeface="Times New Roman"/>
              </a:rPr>
              <a:t>solo se dirigen a las personas con infecciones, sino también a quienes</a:t>
            </a:r>
            <a:r>
              <a:rPr lang="es-GT" sz="1200" noProof="0" dirty="0">
                <a:latin typeface="Arial" panose="020B0604020202020204" pitchFamily="34" charset="0"/>
                <a:ea typeface="Times New Roman"/>
                <a:cs typeface="Arial" panose="020B0604020202020204" pitchFamily="34" charset="0"/>
                <a:sym typeface="Times New Roman"/>
              </a:rPr>
              <a:t> pueden estar en riesgo. Las personas o los animales de riesgo pueden ser retirados o excluidos para evitar la exposición.</a:t>
            </a:r>
          </a:p>
          <a:p>
            <a:pPr marL="0" marR="0" lvl="0" indent="0" algn="l" rtl="0">
              <a:lnSpc>
                <a:spcPct val="115000"/>
              </a:lnSpc>
              <a:spcBef>
                <a:spcPts val="1200"/>
              </a:spcBef>
              <a:spcAft>
                <a:spcPts val="0"/>
              </a:spcAft>
              <a:buNone/>
            </a:pPr>
            <a:endParaRPr lang="es-GT" sz="1200" b="1" i="1" noProof="0"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GT" sz="1200" b="1" i="1" noProof="0" dirty="0">
                <a:latin typeface="Arial" panose="020B0604020202020204" pitchFamily="34" charset="0"/>
                <a:ea typeface="Times New Roman"/>
                <a:cs typeface="Arial" panose="020B0604020202020204" pitchFamily="34" charset="0"/>
                <a:sym typeface="Times New Roman"/>
              </a:rPr>
              <a:t>Ejemplos</a:t>
            </a:r>
            <a:r>
              <a:rPr lang="es-GT" sz="1200" noProof="0" dirty="0">
                <a:latin typeface="Arial" panose="020B0604020202020204" pitchFamily="34" charset="0"/>
                <a:ea typeface="Times New Roman"/>
                <a:cs typeface="Arial" panose="020B0604020202020204" pitchFamily="34" charset="0"/>
                <a:sym typeface="Times New Roman"/>
              </a:rPr>
              <a:t>: </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Los niños cuyos padres se nieguen a permitir que se les vacune pueden ser excluidos de la escuela durante un brote de sarampión.</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Se recomienda llevar manga larga y pantalones largos para reducir el riesgo de picaduras de mosquitos que pueden transmitir la malaria, el dengue, el virus del Nilo Occidental, etc. El equipo de protección personal (EPP) va un paso más allá para proteger contra el ébola y otros patógenos graves. El personal y los visitantes pueden llevar mascarillas para reducir el riesgo de infecciones transmitidas por gotitas o por el aire.</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A los animales se les pueden aplicar insecticidas y acaricidas por vía tópica para eliminar los parásitos externos.</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La vacunación se utiliza para reforzar la respuesta inmunitaria del huésped, de modo que, si el organismo se encuentra con el agente patógeno, el sistema inmunitario actúe rápidamente para prevenir la infección.</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La profilaxis previa a la exposición, o la toma de medicación preventiva como un fármaco antimalárico, tiene por objeto evitar que se produzca la infección, aunque la persona esté expuesta al agente patógeno.</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La profilaxis posterior a la exposición, utilizada, por ejemplo, para la rabia, consiste en administrar inmunoglobulina antirrábica y vacuna antirrábica inmediatamente después de la exposición para eliminar el organismo antes de que se produzca la infección.</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El propio sistema inmunitario se ve afectado por la nutrición, la integridad de la piel y las enfermedades. La resistencia del huésped puede mejorarse mejorando la nutrición y reduciendo el estrés.</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El rastreo de contactos se utiliza para identificar a las personas o animales que pueden haber estado expuestos a una persona o animal infectado. Por ejemplo, en el caso del ébola, la poliomielitis y la notificación a la pareja sobre el VIH y otras infecciones de transmisión sexual (ITS), se entrevista a los pacientes y se elabora una lista de sus contactos, de modo que se pueda llegar a ellos para un diagnóstico y tratamiento adecuados.</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Los contactos de un caso agudo de poliomielitis pueden ser vacunados para prevenir la infección. Los contactos de un paciente con enfermedad por el virus del Ébola (EVE) son visitados cada día durante un periodo de incubación para detectar los primeros signos o síntomas de infección. Si los rastreadores de contactos detectan algún signo temprano de EVE, los contactos pueden ser aislados inmediatamente y tratados en un centro de tratamiento.</a:t>
            </a:r>
          </a:p>
          <a:p>
            <a:pPr marL="1085850" marR="0" lvl="2" indent="-171450" algn="l" rtl="0">
              <a:lnSpc>
                <a:spcPct val="115000"/>
              </a:lnSpc>
              <a:spcBef>
                <a:spcPts val="1200"/>
              </a:spcBef>
              <a:spcAft>
                <a:spcPts val="0"/>
              </a:spcAft>
              <a:buFont typeface="Arial" panose="020B0604020202020204" pitchFamily="34" charset="0"/>
              <a:buChar char="•"/>
            </a:pPr>
            <a:r>
              <a:rPr lang="es-GT" sz="1200" b="1" i="1" noProof="0" dirty="0">
                <a:latin typeface="Arial" panose="020B0604020202020204" pitchFamily="34" charset="0"/>
                <a:ea typeface="Times New Roman"/>
                <a:cs typeface="Arial" panose="020B0604020202020204" pitchFamily="34" charset="0"/>
                <a:sym typeface="Times New Roman"/>
              </a:rPr>
              <a:t>Cuando el ganado se vende en un mercado, el diagnóstico de una enfermedad de declaración obligatoria desencadena un rastreo a través de la cadena de mercado para identificar la fuente y los posibles contactos del animal infectado.</a:t>
            </a:r>
          </a:p>
          <a:p>
            <a:pPr marL="0" lvl="0" indent="0" algn="l" rtl="0">
              <a:spcBef>
                <a:spcPts val="1560"/>
              </a:spcBef>
              <a:spcAft>
                <a:spcPts val="0"/>
              </a:spcAft>
              <a:buNone/>
            </a:pPr>
            <a:endParaRPr dirty="0">
              <a:latin typeface="Arial  "/>
            </a:endParaRPr>
          </a:p>
        </p:txBody>
      </p:sp>
      <p:sp>
        <p:nvSpPr>
          <p:cNvPr id="1161" name="Google Shape;1161;p7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Notas del instructor:</a:t>
            </a:r>
          </a:p>
          <a:p>
            <a:endParaRPr 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b="1" u="sng" dirty="0">
                <a:latin typeface="Arial" panose="020B0604020202020204" pitchFamily="34" charset="0"/>
                <a:cs typeface="Arial" panose="020B0604020202020204" pitchFamily="34" charset="0"/>
              </a:rPr>
              <a:t>Pida </a:t>
            </a:r>
            <a:r>
              <a:rPr lang="en-US" dirty="0">
                <a:latin typeface="Arial" panose="020B0604020202020204" pitchFamily="34" charset="0"/>
                <a:cs typeface="Arial" panose="020B0604020202020204" pitchFamily="34" charset="0"/>
              </a:rPr>
              <a:t>a algunos participantes que respondan a las preguntas de la diapositiva.</a:t>
            </a:r>
          </a:p>
          <a:p>
            <a:pPr marL="171450" indent="-171450">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n-US" b="1" dirty="0">
                <a:latin typeface="Arial" panose="020B0604020202020204" pitchFamily="34" charset="0"/>
                <a:cs typeface="Arial" panose="020B0604020202020204" pitchFamily="34" charset="0"/>
              </a:rPr>
              <a:t>&lt;CLICK&gt; </a:t>
            </a:r>
            <a:r>
              <a:rPr lang="en-US" dirty="0">
                <a:latin typeface="Arial" panose="020B0604020202020204" pitchFamily="34" charset="0"/>
                <a:cs typeface="Arial" panose="020B0604020202020204" pitchFamily="34" charset="0"/>
              </a:rPr>
              <a:t>para avanzar a la siguiente diapositiva con la respuesta.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67</a:t>
            </a:fld>
            <a:endParaRPr lang="en-US" altLang="en-US"/>
          </a:p>
        </p:txBody>
      </p:sp>
    </p:spTree>
    <p:extLst>
      <p:ext uri="{BB962C8B-B14F-4D97-AF65-F5344CB8AC3E}">
        <p14:creationId xmlns:p14="http://schemas.microsoft.com/office/powerpoint/2010/main" val="36983107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latin typeface="Arial" panose="020B0604020202020204" pitchFamily="34" charset="0"/>
                <a:cs typeface="Arial" panose="020B0604020202020204" pitchFamily="34" charset="0"/>
              </a:rPr>
              <a:t>Repase las respuestas de la diapositiva.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68</a:t>
            </a:fld>
            <a:endParaRPr lang="en-US" altLang="en-US"/>
          </a:p>
        </p:txBody>
      </p:sp>
    </p:spTree>
    <p:extLst>
      <p:ext uri="{BB962C8B-B14F-4D97-AF65-F5344CB8AC3E}">
        <p14:creationId xmlns:p14="http://schemas.microsoft.com/office/powerpoint/2010/main" val="3465567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7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8" name="Google Shape;1178;p7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Las medidas de control de brotes pueden dividirse en inmediatas y a largo plazo. </a:t>
            </a:r>
            <a:r>
              <a:rPr lang="es-ES" sz="1200" b="1" u="sng" noProof="0" dirty="0">
                <a:latin typeface="Arial" panose="020B0604020202020204" pitchFamily="34" charset="0"/>
                <a:ea typeface="Times New Roman"/>
                <a:cs typeface="Arial" panose="020B0604020202020204" pitchFamily="34" charset="0"/>
                <a:sym typeface="Times New Roman"/>
              </a:rPr>
              <a:t>Medida inmediata </a:t>
            </a:r>
            <a:r>
              <a:rPr lang="es-ES" sz="1200" noProof="0" dirty="0">
                <a:latin typeface="Arial" panose="020B0604020202020204" pitchFamily="34" charset="0"/>
                <a:ea typeface="Times New Roman"/>
                <a:cs typeface="Arial" panose="020B0604020202020204" pitchFamily="34" charset="0"/>
                <a:sym typeface="Times New Roman"/>
              </a:rPr>
              <a:t>para un brote transmitido por el agua: ordenar hervir el agua. </a:t>
            </a:r>
            <a:r>
              <a:rPr lang="es-ES" sz="1200" b="1" u="sng" noProof="0" dirty="0">
                <a:latin typeface="Arial" panose="020B0604020202020204" pitchFamily="34" charset="0"/>
                <a:ea typeface="Times New Roman"/>
                <a:cs typeface="Arial" panose="020B0604020202020204" pitchFamily="34" charset="0"/>
                <a:sym typeface="Times New Roman"/>
              </a:rPr>
              <a:t>Medida de control a largo plazo</a:t>
            </a:r>
            <a:r>
              <a:rPr lang="es-ES" sz="1200" noProof="0" dirty="0">
                <a:latin typeface="Arial" panose="020B0604020202020204" pitchFamily="34" charset="0"/>
                <a:ea typeface="Times New Roman"/>
                <a:cs typeface="Arial" panose="020B0604020202020204" pitchFamily="34" charset="0"/>
                <a:sym typeface="Times New Roman"/>
              </a:rPr>
              <a:t>: clorar el suministro público de agua.</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Las medidas de control inmediatas </a:t>
            </a:r>
            <a:r>
              <a:rPr lang="es-ES" sz="1200" noProof="0" dirty="0">
                <a:latin typeface="Arial" panose="020B0604020202020204" pitchFamily="34" charset="0"/>
                <a:ea typeface="Times New Roman"/>
                <a:cs typeface="Arial" panose="020B0604020202020204" pitchFamily="34" charset="0"/>
                <a:sym typeface="Times New Roman"/>
              </a:rPr>
              <a:t>implican trabajar con las personas y comunidades en situación de riesgo y ofrecer recomendaciones y tomar medidas para reducir el riesgo.  Esto requiere una buena comunicación con el público para que las personas sean conscientes de la necesidad de hervir el agua. </a:t>
            </a:r>
            <a:r>
              <a:rPr lang="es-ES" sz="1200" b="1" u="sng" noProof="0" dirty="0">
                <a:latin typeface="Arial" panose="020B0604020202020204" pitchFamily="34" charset="0"/>
                <a:ea typeface="Times New Roman"/>
                <a:cs typeface="Arial" panose="020B0604020202020204" pitchFamily="34" charset="0"/>
                <a:sym typeface="Times New Roman"/>
              </a:rPr>
              <a:t>Las medidas de control a largo plazo </a:t>
            </a:r>
            <a:r>
              <a:rPr lang="es-ES" sz="1200" noProof="0" dirty="0">
                <a:latin typeface="Arial" panose="020B0604020202020204" pitchFamily="34" charset="0"/>
                <a:ea typeface="Times New Roman"/>
                <a:cs typeface="Arial" panose="020B0604020202020204" pitchFamily="34" charset="0"/>
                <a:sym typeface="Times New Roman"/>
              </a:rPr>
              <a:t>implican principalmente trabajar con los organismos reguladores y gubernamentales, y requieren conocimientos sobre la estructura y las funciones de estos organismos.</a:t>
            </a:r>
          </a:p>
          <a:p>
            <a:pPr marL="0" lvl="0" indent="0" algn="l" rtl="0">
              <a:spcBef>
                <a:spcPts val="1560"/>
              </a:spcBef>
              <a:spcAft>
                <a:spcPts val="0"/>
              </a:spcAft>
              <a:buNone/>
            </a:pPr>
            <a:endParaRPr lang="es-ES" noProof="0" dirty="0">
              <a:latin typeface="Arial  "/>
            </a:endParaRPr>
          </a:p>
        </p:txBody>
      </p:sp>
      <p:sp>
        <p:nvSpPr>
          <p:cNvPr id="1179" name="Google Shape;1179;p7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69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5" name="Google Shape;155;p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el contexto de un brote, una hipótesis es una conjetura educada sobre:</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causa y/o el origen del brote</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Asociación entre una </a:t>
            </a:r>
            <a:r>
              <a:rPr lang="es-ES" sz="1200" b="1" noProof="0" dirty="0">
                <a:latin typeface="Arial" panose="020B0604020202020204" pitchFamily="34" charset="0"/>
                <a:ea typeface="Times New Roman"/>
                <a:cs typeface="Arial" panose="020B0604020202020204" pitchFamily="34" charset="0"/>
                <a:sym typeface="Times New Roman"/>
              </a:rPr>
              <a:t>exposición </a:t>
            </a:r>
            <a:r>
              <a:rPr lang="es-ES" sz="1200" noProof="0" dirty="0">
                <a:latin typeface="Arial" panose="020B0604020202020204" pitchFamily="34" charset="0"/>
                <a:ea typeface="Times New Roman"/>
                <a:cs typeface="Arial" panose="020B0604020202020204" pitchFamily="34" charset="0"/>
                <a:sym typeface="Times New Roman"/>
              </a:rPr>
              <a:t>y </a:t>
            </a:r>
            <a:r>
              <a:rPr lang="es-ES" sz="1200" b="1" noProof="0" dirty="0">
                <a:latin typeface="Arial" panose="020B0604020202020204" pitchFamily="34" charset="0"/>
                <a:ea typeface="Times New Roman"/>
                <a:cs typeface="Arial" panose="020B0604020202020204" pitchFamily="34" charset="0"/>
                <a:sym typeface="Times New Roman"/>
              </a:rPr>
              <a:t>un desenlace </a:t>
            </a:r>
            <a:r>
              <a:rPr lang="es-ES" sz="1200" noProof="0" dirty="0">
                <a:latin typeface="Arial" panose="020B0604020202020204" pitchFamily="34" charset="0"/>
                <a:ea typeface="Times New Roman"/>
                <a:cs typeface="Arial" panose="020B0604020202020204" pitchFamily="34" charset="0"/>
                <a:sym typeface="Times New Roman"/>
              </a:rPr>
              <a:t>(enfermedad)</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Modo de transmisión de la enfermedad.</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Clr>
                <a:schemeClr val="dk1"/>
              </a:buClr>
              <a:buSzPts val="1800"/>
              <a:buFont typeface="Noto Sans Symbols"/>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Los investigadores suelen empezar a formular hipótesis sobre las posibles causas desde el principio de la investigación. Es importante no aceptar la primera hipótesis que se le ocurra. A medida que avanza la investigación, mantener la mente abierta a otras posibles hipótesis. </a:t>
            </a:r>
            <a:endParaRPr lang="es-ES" noProof="0" dirty="0">
              <a:latin typeface="Arial  "/>
            </a:endParaRPr>
          </a:p>
        </p:txBody>
      </p:sp>
      <p:sp>
        <p:nvSpPr>
          <p:cNvPr id="156" name="Google Shape;156;p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3"/>
        <p:cNvGrpSpPr/>
        <p:nvPr/>
      </p:nvGrpSpPr>
      <p:grpSpPr>
        <a:xfrm>
          <a:off x="0" y="0"/>
          <a:ext cx="0" cy="0"/>
          <a:chOff x="0" y="0"/>
          <a:chExt cx="0" cy="0"/>
        </a:xfrm>
      </p:grpSpPr>
      <p:sp>
        <p:nvSpPr>
          <p:cNvPr id="1184" name="Google Shape;1184;p7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5" name="Google Shape;1185;p7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Cada brote es el resultado de un cambio: en el medio ambiente, en el reservorio, en la población huésped o en algo más. Al final de las investigaciones, los participantes deben preguntarse si estas condiciones siguen existiendo. ¿Podría volver a producirse otro brote? ¿Qué hay que hacer para prevenir un brote futuro? </a:t>
            </a:r>
          </a:p>
          <a:p>
            <a:pPr marL="628650" marR="0" lvl="1" indent="-171450" algn="l" rtl="0">
              <a:lnSpc>
                <a:spcPct val="115000"/>
              </a:lnSpc>
              <a:spcBef>
                <a:spcPts val="600"/>
              </a:spcBef>
              <a:spcAft>
                <a:spcPts val="0"/>
              </a:spcAft>
              <a:buFont typeface="Courier New" panose="02070309020205020404" pitchFamily="49" charset="0"/>
              <a:buChar char="o"/>
            </a:pPr>
            <a:endParaRPr lang="es-ES" sz="1200" b="1" i="1" noProof="0"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6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Algunos ejemplos de medidas de control a largo plazo serían:</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Recomendar distintos procedimientos de seguridad alimentaria en un restaurante.</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Capacitación del personal en normas de saneamiento.</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Mejora de los sistemas de ventilación.</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Excluir a los trabajadores con enfermedades agudas de las actividades de preparación de alimentos.</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Identificar y excluir a los portadores asintomáticos de enfermedades (por ejemplo, la fiebre tifoidea).</a:t>
            </a:r>
          </a:p>
          <a:p>
            <a:pPr marL="1085850" marR="0" lvl="2" indent="-171450" algn="l" rtl="0">
              <a:lnSpc>
                <a:spcPct val="115000"/>
              </a:lnSpc>
              <a:spcBef>
                <a:spcPts val="600"/>
              </a:spcBef>
              <a:spcAft>
                <a:spcPts val="0"/>
              </a:spcAft>
              <a:buFont typeface="Arial" panose="020B0604020202020204" pitchFamily="34" charset="0"/>
              <a:buChar char="•"/>
            </a:pPr>
            <a:r>
              <a:rPr lang="es-ES" sz="1200" b="1" i="1" noProof="0" dirty="0">
                <a:latin typeface="Arial" panose="020B0604020202020204" pitchFamily="34" charset="0"/>
                <a:ea typeface="Times New Roman"/>
                <a:cs typeface="Arial" panose="020B0604020202020204" pitchFamily="34" charset="0"/>
                <a:sym typeface="Times New Roman"/>
              </a:rPr>
              <a:t>Recomendar campañas de vacunación para reducir la carga de morbilidad</a:t>
            </a:r>
          </a:p>
          <a:p>
            <a:pPr marL="0" marR="0" lvl="0" indent="0" algn="l" rtl="0">
              <a:lnSpc>
                <a:spcPct val="115000"/>
              </a:lnSpc>
              <a:spcBef>
                <a:spcPts val="12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En general, los cambios de ingeniería, como cavar un pozo nuevo y profundo, suelen funcionar mejor que intentar convencer a la gente de que cambie su comportamiento.  Son más amplias que las medidas de control inmediatas y pueden centrarse en cambios de ingeniería y de política. Esta etapa suele implicar el trabajo con los organismos reguladores gubernamentales, la industria y los educadores sanitarios.</a:t>
            </a:r>
          </a:p>
          <a:p>
            <a:pPr marL="0" lvl="0" indent="0" algn="l" rtl="0">
              <a:spcBef>
                <a:spcPts val="1560"/>
              </a:spcBef>
              <a:spcAft>
                <a:spcPts val="0"/>
              </a:spcAft>
              <a:buNone/>
            </a:pPr>
            <a:endParaRPr lang="es-ES" noProof="0" dirty="0">
              <a:latin typeface="Arial  "/>
            </a:endParaRPr>
          </a:p>
        </p:txBody>
      </p:sp>
      <p:sp>
        <p:nvSpPr>
          <p:cNvPr id="1186" name="Google Shape;1186;p7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p7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92" name="Google Shape;1192;p7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Las medidas a corto plazo alejan a las personas del peligro inmediato de contraer la enfermedad. Las medidas a largo plazo pueden evitar una mayor exposición y futuros brotes. Además, requieren cambiar los sistemas o modificar los programas actuales para promover mejoras a largo plazo. Repasemos estos ejemplos. Responda si cree que se trata de medidas de control a corto o a largo plazo.</a:t>
            </a:r>
          </a:p>
          <a:p>
            <a:pPr marL="685800" marR="0" lvl="1" indent="-228600" algn="l" rtl="0">
              <a:lnSpc>
                <a:spcPct val="115000"/>
              </a:lnSpc>
              <a:spcBef>
                <a:spcPts val="600"/>
              </a:spcBef>
              <a:spcAft>
                <a:spcPts val="0"/>
              </a:spcAft>
              <a:buClr>
                <a:schemeClr val="dk1"/>
              </a:buClr>
              <a:buSzPts val="1800"/>
              <a:buFont typeface="+mj-lt"/>
              <a:buAutoNum type="arabicPeriod"/>
            </a:pPr>
            <a:r>
              <a:rPr lang="es-ES" sz="1200" noProof="0" dirty="0">
                <a:latin typeface="Arial" panose="020B0604020202020204" pitchFamily="34" charset="0"/>
                <a:ea typeface="Times New Roman"/>
                <a:cs typeface="Arial" panose="020B0604020202020204" pitchFamily="34" charset="0"/>
                <a:sym typeface="Times New Roman"/>
              </a:rPr>
              <a:t>Recomendar la mejora de los procedimientos de seguridad alimentaria en un restaurante. </a:t>
            </a:r>
            <a:r>
              <a:rPr lang="es-ES" sz="1200" b="1" u="sng" noProof="0" dirty="0">
                <a:latin typeface="Arial" panose="020B0604020202020204" pitchFamily="34" charset="0"/>
                <a:ea typeface="Times New Roman"/>
                <a:cs typeface="Arial" panose="020B0604020202020204" pitchFamily="34" charset="0"/>
                <a:sym typeface="Times New Roman"/>
              </a:rPr>
              <a:t>Pausa </a:t>
            </a:r>
            <a:r>
              <a:rPr lang="es-ES" sz="1200" noProof="0" dirty="0">
                <a:latin typeface="Arial" panose="020B0604020202020204" pitchFamily="34" charset="0"/>
                <a:ea typeface="Times New Roman"/>
                <a:cs typeface="Arial" panose="020B0604020202020204" pitchFamily="34" charset="0"/>
                <a:sym typeface="Times New Roman"/>
              </a:rPr>
              <a:t>para permitir la respuesta de los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A largo plazo</a:t>
            </a:r>
            <a:endParaRPr lang="es-ES" sz="1200" b="0" i="1" noProof="0" dirty="0">
              <a:latin typeface="Arial" panose="020B0604020202020204" pitchFamily="34" charset="0"/>
              <a:ea typeface="+mn-ea"/>
              <a:cs typeface="Arial" panose="020B0604020202020204" pitchFamily="34" charset="0"/>
              <a:sym typeface="Times New Roman"/>
            </a:endParaRPr>
          </a:p>
          <a:p>
            <a:pPr marL="457200" marR="0" lvl="1" indent="0" algn="l" rtl="0">
              <a:lnSpc>
                <a:spcPct val="115000"/>
              </a:lnSpc>
              <a:spcBef>
                <a:spcPts val="600"/>
              </a:spcBef>
              <a:spcAft>
                <a:spcPts val="0"/>
              </a:spcAft>
              <a:buClr>
                <a:schemeClr val="dk1"/>
              </a:buClr>
              <a:buSzPts val="1800"/>
              <a:buFont typeface="Times New Roman"/>
              <a:buNone/>
            </a:pP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organismos/ministerios participarían en la elaboración y aplicación de medidas de control a largo plazo?</a:t>
            </a:r>
          </a:p>
          <a:p>
            <a:pPr marL="171450" marR="0" lvl="0" indent="-171450" algn="l" rtl="0">
              <a:lnSpc>
                <a:spcPct val="115000"/>
              </a:lnSpc>
              <a:spcBef>
                <a:spcPts val="600"/>
              </a:spcBef>
              <a:spcAft>
                <a:spcPts val="0"/>
              </a:spcAft>
              <a:buClr>
                <a:schemeClr val="dk1"/>
              </a:buClr>
              <a:buSzPts val="1800"/>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r>
              <a:rPr lang="es-ES" sz="1200" b="1" i="0" u="none" noProof="0" dirty="0">
                <a:latin typeface="Arial" panose="020B0604020202020204" pitchFamily="34" charset="0"/>
                <a:ea typeface="Times New Roman"/>
                <a:cs typeface="Arial" panose="020B0604020202020204" pitchFamily="34" charset="0"/>
                <a:sym typeface="Times New Roman"/>
              </a:rPr>
              <a:t>Conteste: </a:t>
            </a:r>
            <a:r>
              <a:rPr lang="es-ES" sz="1200" i="1" noProof="0" dirty="0">
                <a:latin typeface="Arial" panose="020B0604020202020204" pitchFamily="34" charset="0"/>
                <a:ea typeface="Times New Roman"/>
                <a:cs typeface="Arial" panose="020B0604020202020204" pitchFamily="34" charset="0"/>
                <a:sym typeface="Times New Roman"/>
              </a:rPr>
              <a:t>Ministerios de Sanidad y Medio Ambiente, laboratorios, agencias de seguridad alimentaria, etc. </a:t>
            </a:r>
            <a:endParaRPr lang="es-ES" sz="1200" i="1" noProof="0" dirty="0">
              <a:latin typeface="Arial" panose="020B0604020202020204" pitchFamily="34" charset="0"/>
              <a:cs typeface="Arial" panose="020B0604020202020204" pitchFamily="34" charset="0"/>
            </a:endParaRPr>
          </a:p>
          <a:p>
            <a:pPr marL="342900" marR="0" lvl="0" indent="-34290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6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2.   Enviar a casa a los niños enfermos de una escuela en la que haya un brote. </a:t>
            </a:r>
            <a:r>
              <a:rPr lang="es-ES" sz="1200" b="1" u="sng" noProof="0" dirty="0">
                <a:latin typeface="Arial" panose="020B0604020202020204" pitchFamily="34" charset="0"/>
                <a:ea typeface="Times New Roman"/>
                <a:cs typeface="Arial" panose="020B0604020202020204" pitchFamily="34" charset="0"/>
                <a:sym typeface="Times New Roman"/>
              </a:rPr>
              <a:t>Pausa </a:t>
            </a:r>
            <a:r>
              <a:rPr lang="es-ES" sz="1200" noProof="0" dirty="0">
                <a:latin typeface="Arial" panose="020B0604020202020204" pitchFamily="34" charset="0"/>
                <a:ea typeface="Times New Roman"/>
                <a:cs typeface="Arial" panose="020B0604020202020204" pitchFamily="34" charset="0"/>
                <a:sym typeface="Times New Roman"/>
              </a:rPr>
              <a:t>para permitir respuesta(s) de los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A corto plazo</a:t>
            </a:r>
          </a:p>
          <a:p>
            <a:pPr marL="342900" marR="0" lvl="0" indent="-342900" algn="l" rtl="0">
              <a:lnSpc>
                <a:spcPct val="115000"/>
              </a:lnSpc>
              <a:spcBef>
                <a:spcPts val="60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organismos/ministerios participarían en la elaboración y aplicación de medidas de control a corto plazo?</a:t>
            </a:r>
            <a:endParaRPr lang="es-ES"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u="none"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r>
              <a:rPr lang="es-ES" sz="1200" b="1" i="0" u="none"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Ministerios de Sanidad y Educación, etc.</a:t>
            </a:r>
            <a:endParaRPr lang="es-ES" sz="1200" b="0" i="1" noProof="0" dirty="0">
              <a:latin typeface="Arial" panose="020B0604020202020204" pitchFamily="34" charset="0"/>
              <a:cs typeface="Arial" panose="020B0604020202020204" pitchFamily="34" charset="0"/>
            </a:endParaRPr>
          </a:p>
          <a:p>
            <a:pPr marL="342900" marR="0" lvl="0" indent="-342900" algn="l" rtl="0">
              <a:lnSpc>
                <a:spcPct val="115000"/>
              </a:lnSpc>
              <a:spcBef>
                <a:spcPts val="60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600"/>
              </a:spcBef>
              <a:spcAft>
                <a:spcPts val="0"/>
              </a:spcAft>
              <a:buClr>
                <a:schemeClr val="dk1"/>
              </a:buClr>
              <a:buSzPts val="1800"/>
              <a:buFont typeface="Times New Roman"/>
              <a:buNone/>
            </a:pPr>
            <a:r>
              <a:rPr lang="es-ES" sz="1200" noProof="0" dirty="0">
                <a:latin typeface="Arial" panose="020B0604020202020204" pitchFamily="34" charset="0"/>
                <a:ea typeface="Times New Roman"/>
                <a:cs typeface="Arial" panose="020B0604020202020204" pitchFamily="34" charset="0"/>
                <a:sym typeface="Times New Roman"/>
              </a:rPr>
              <a:t>3.   Contener un derrame químico y evacuar la zona.  </a:t>
            </a:r>
            <a:r>
              <a:rPr lang="es-ES" sz="1200" b="1" u="sng" noProof="0" dirty="0">
                <a:latin typeface="Arial" panose="020B0604020202020204" pitchFamily="34" charset="0"/>
                <a:ea typeface="Times New Roman"/>
                <a:cs typeface="Arial" panose="020B0604020202020204" pitchFamily="34" charset="0"/>
                <a:sym typeface="Times New Roman"/>
              </a:rPr>
              <a:t>Pausa </a:t>
            </a:r>
            <a:r>
              <a:rPr lang="es-ES" sz="1200" noProof="0" dirty="0">
                <a:latin typeface="Arial" panose="020B0604020202020204" pitchFamily="34" charset="0"/>
                <a:ea typeface="Times New Roman"/>
                <a:cs typeface="Arial" panose="020B0604020202020204" pitchFamily="34" charset="0"/>
                <a:sym typeface="Times New Roman"/>
              </a:rPr>
              <a:t>para permitir respuesta(s) de los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A corto plazo</a:t>
            </a:r>
            <a:endParaRPr lang="es-ES" sz="1200" i="1" noProof="0" dirty="0">
              <a:latin typeface="Arial" panose="020B0604020202020204" pitchFamily="34" charset="0"/>
              <a:cs typeface="Arial" panose="020B0604020202020204" pitchFamily="34" charset="0"/>
            </a:endParaRPr>
          </a:p>
          <a:p>
            <a:pPr marL="342900" marR="0" lvl="0" indent="-342900" algn="l" rtl="0">
              <a:lnSpc>
                <a:spcPct val="115000"/>
              </a:lnSpc>
              <a:spcBef>
                <a:spcPts val="60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organismos/ministerios participarían en la elaboración y aplicación de medidas de control a corto plazo?</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r>
              <a:rPr lang="es-ES" sz="1200" b="1" i="0"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Ministerios de Sanidad, Agricultura (ganado doméstico y fauna silvestre), Medio Ambiente, Recursos Naturales, etc.</a:t>
            </a:r>
          </a:p>
          <a:p>
            <a:pPr marL="171450" marR="0" lvl="0" indent="0" algn="l" rtl="0">
              <a:lnSpc>
                <a:spcPct val="115000"/>
              </a:lnSpc>
              <a:spcBef>
                <a:spcPts val="6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800100" marR="0" lvl="1" indent="-342900" algn="l" rtl="0">
              <a:lnSpc>
                <a:spcPct val="115000"/>
              </a:lnSpc>
              <a:spcBef>
                <a:spcPts val="6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4.   Establecer programas de detección y vacunación para las enfermedades que pueden erradicarse. </a:t>
            </a:r>
            <a:r>
              <a:rPr lang="es-ES" sz="1200" b="1" u="sng" noProof="0" dirty="0">
                <a:latin typeface="Arial" panose="020B0604020202020204" pitchFamily="34" charset="0"/>
                <a:ea typeface="Times New Roman"/>
                <a:cs typeface="Arial" panose="020B0604020202020204" pitchFamily="34" charset="0"/>
                <a:sym typeface="Times New Roman"/>
              </a:rPr>
              <a:t>Pausa </a:t>
            </a:r>
            <a:r>
              <a:rPr lang="es-ES" sz="1200" noProof="0" dirty="0">
                <a:latin typeface="Arial" panose="020B0604020202020204" pitchFamily="34" charset="0"/>
                <a:ea typeface="Times New Roman"/>
                <a:cs typeface="Arial" panose="020B0604020202020204" pitchFamily="34" charset="0"/>
                <a:sym typeface="Times New Roman"/>
              </a:rPr>
              <a:t>para permitir respuesta(s) de los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i="0"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A largo plazo</a:t>
            </a:r>
            <a:endParaRPr lang="es-ES" sz="1200" i="1" noProof="0" dirty="0">
              <a:latin typeface="Arial" panose="020B0604020202020204" pitchFamily="34" charset="0"/>
              <a:cs typeface="Arial" panose="020B0604020202020204" pitchFamily="34" charset="0"/>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organismos/ministerios participarían en la elaboración y aplicación de medidas de control a largo plazo?</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r>
              <a:rPr lang="es-ES" sz="1200" b="1" i="0" u="none"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Ministerios de Agricultura (ganadería doméstica y fauna silvestre), etc.</a:t>
            </a:r>
            <a:endParaRPr lang="es-ES" sz="1200" b="0" i="1" noProof="0" dirty="0">
              <a:latin typeface="Arial" panose="020B0604020202020204" pitchFamily="34" charset="0"/>
              <a:cs typeface="Arial" panose="020B0604020202020204" pitchFamily="34" charset="0"/>
            </a:endParaRPr>
          </a:p>
          <a:p>
            <a:pPr marL="342900" marR="0" lvl="0" indent="-34290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60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5.  Establecer un pozo protegido y profundo para el sistema de agua. </a:t>
            </a:r>
            <a:r>
              <a:rPr lang="es-ES" sz="1200" b="1" u="sng" noProof="0" dirty="0">
                <a:latin typeface="Arial" panose="020B0604020202020204" pitchFamily="34" charset="0"/>
                <a:ea typeface="Times New Roman"/>
                <a:cs typeface="Arial" panose="020B0604020202020204" pitchFamily="34" charset="0"/>
                <a:sym typeface="Times New Roman"/>
              </a:rPr>
              <a:t>Pausa </a:t>
            </a:r>
            <a:r>
              <a:rPr lang="es-ES" sz="1200" noProof="0" dirty="0">
                <a:latin typeface="Arial" panose="020B0604020202020204" pitchFamily="34" charset="0"/>
                <a:ea typeface="Times New Roman"/>
                <a:cs typeface="Arial" panose="020B0604020202020204" pitchFamily="34" charset="0"/>
                <a:sym typeface="Times New Roman"/>
              </a:rPr>
              <a:t>para permitir respuesta(s) de los participantes.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i="0" u="none"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A largo plazo</a:t>
            </a:r>
            <a:endParaRPr lang="es-ES" sz="1200" i="1" noProof="0" dirty="0">
              <a:latin typeface="Arial" panose="020B0604020202020204" pitchFamily="34" charset="0"/>
              <a:cs typeface="Arial" panose="020B0604020202020204" pitchFamily="34" charset="0"/>
            </a:endParaRPr>
          </a:p>
          <a:p>
            <a:pPr marL="342900" marR="0" lvl="0" indent="-342900" algn="l" rtl="0">
              <a:lnSpc>
                <a:spcPct val="115000"/>
              </a:lnSpc>
              <a:spcBef>
                <a:spcPts val="60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¿Qué organismos/ministerios participarían en la elaboración y aplicación de medidas de control a largo plazo?</a:t>
            </a:r>
          </a:p>
          <a:p>
            <a:pPr marL="0" marR="0" lvl="0" indent="0" algn="l" rtl="0">
              <a:lnSpc>
                <a:spcPct val="115000"/>
              </a:lnSpc>
              <a:spcBef>
                <a:spcPts val="600"/>
              </a:spcBef>
              <a:spcAft>
                <a:spcPts val="0"/>
              </a:spcAft>
              <a:buFont typeface="Wingdings" panose="05000000000000000000" pitchFamily="2" charset="2"/>
              <a:buNone/>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r>
              <a:rPr lang="es-ES" sz="1200" b="1" i="0" u="none" noProof="0" dirty="0">
                <a:latin typeface="Arial" panose="020B0604020202020204" pitchFamily="34" charset="0"/>
                <a:ea typeface="Times New Roman"/>
                <a:cs typeface="Arial" panose="020B0604020202020204" pitchFamily="34" charset="0"/>
                <a:sym typeface="Times New Roman"/>
              </a:rPr>
              <a:t>Conteste: </a:t>
            </a:r>
            <a:r>
              <a:rPr lang="es-ES" sz="1200" b="0" i="1" noProof="0" dirty="0">
                <a:latin typeface="Arial" panose="020B0604020202020204" pitchFamily="34" charset="0"/>
                <a:ea typeface="Times New Roman"/>
                <a:cs typeface="Arial" panose="020B0604020202020204" pitchFamily="34" charset="0"/>
                <a:sym typeface="Times New Roman"/>
              </a:rPr>
              <a:t>Ministerios de Sanidad, Medio Ambiente, Recursos Naturales, etc</a:t>
            </a:r>
            <a:r>
              <a:rPr lang="es-ES" sz="1200" noProof="0" dirty="0">
                <a:latin typeface="Arial" panose="020B0604020202020204" pitchFamily="34" charset="0"/>
                <a:ea typeface="Times New Roman"/>
                <a:cs typeface="Arial" panose="020B0604020202020204" pitchFamily="34" charset="0"/>
                <a:sym typeface="Times New Roman"/>
              </a:rPr>
              <a:t>.</a:t>
            </a:r>
          </a:p>
          <a:p>
            <a:pPr marL="0" lvl="0" indent="0" algn="l" rtl="0">
              <a:spcBef>
                <a:spcPts val="360"/>
              </a:spcBef>
              <a:spcAft>
                <a:spcPts val="0"/>
              </a:spcAft>
              <a:buNone/>
            </a:pPr>
            <a:endParaRPr lang="es-ES" noProof="0" dirty="0">
              <a:latin typeface="Arial  "/>
            </a:endParaRPr>
          </a:p>
        </p:txBody>
      </p:sp>
      <p:sp>
        <p:nvSpPr>
          <p:cNvPr id="1193" name="Google Shape;1193;p7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2"/>
        <p:cNvGrpSpPr/>
        <p:nvPr/>
      </p:nvGrpSpPr>
      <p:grpSpPr>
        <a:xfrm>
          <a:off x="0" y="0"/>
          <a:ext cx="0" cy="0"/>
          <a:chOff x="0" y="0"/>
          <a:chExt cx="0" cy="0"/>
        </a:xfrm>
      </p:grpSpPr>
      <p:sp>
        <p:nvSpPr>
          <p:cNvPr id="1203" name="Google Shape;1203;p7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4" name="Google Shape;1204;p7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n-US" sz="1200" b="1" dirty="0">
                <a:latin typeface="Arial" panose="020B0604020202020204" pitchFamily="34" charset="0"/>
                <a:cs typeface="Arial" panose="020B0604020202020204" pitchFamily="34" charset="0"/>
                <a:sym typeface="Arial"/>
              </a:rPr>
              <a:t>Notas del instructor:</a:t>
            </a:r>
            <a:endParaRPr sz="120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Font typeface="Wingdings" panose="05000000000000000000" pitchFamily="2" charset="2"/>
              <a:buNone/>
            </a:pPr>
            <a:endParaRPr lang="en-US" sz="1200" b="1" u="sng" kern="1200" dirty="0">
              <a:solidFill>
                <a:srgbClr val="000000"/>
              </a:solidFill>
              <a:effectLst/>
              <a:latin typeface="Arial" panose="020B0604020202020204" pitchFamily="34" charset="0"/>
              <a:ea typeface="Times New Roman" panose="02020603050405020304" pitchFamily="18" charset="0"/>
            </a:endParaRPr>
          </a:p>
          <a:p>
            <a:pPr marL="171450" marR="0" lvl="0" indent="-171450" algn="l" rtl="0">
              <a:lnSpc>
                <a:spcPct val="115000"/>
              </a:lnSpc>
              <a:spcBef>
                <a:spcPts val="1800"/>
              </a:spcBef>
              <a:spcAft>
                <a:spcPts val="0"/>
              </a:spcAft>
              <a:buFont typeface="Wingdings" panose="05000000000000000000" pitchFamily="2" charset="2"/>
              <a:buChar char="§"/>
            </a:pPr>
            <a:r>
              <a:rPr lang="en-US" sz="1200" b="1" u="sng" kern="1200" dirty="0">
                <a:solidFill>
                  <a:srgbClr val="000000"/>
                </a:solidFill>
                <a:effectLst/>
                <a:latin typeface="Arial" panose="020B0604020202020204" pitchFamily="34" charset="0"/>
                <a:ea typeface="Times New Roman" panose="02020603050405020304" pitchFamily="18" charset="0"/>
              </a:rPr>
              <a:t>Lea </a:t>
            </a:r>
            <a:r>
              <a:rPr lang="en-US" sz="1200" b="0" u="none" kern="1200" dirty="0">
                <a:solidFill>
                  <a:srgbClr val="000000"/>
                </a:solidFill>
                <a:effectLst/>
                <a:latin typeface="Arial" panose="020B0604020202020204" pitchFamily="34" charset="0"/>
                <a:ea typeface="Times New Roman" panose="02020603050405020304" pitchFamily="18" charset="0"/>
              </a:rPr>
              <a:t>la diapositiva.</a:t>
            </a:r>
          </a:p>
          <a:p>
            <a:pPr marL="171450" marR="0" lvl="0" indent="-171450" algn="l" rtl="0">
              <a:lnSpc>
                <a:spcPct val="115000"/>
              </a:lnSpc>
              <a:spcBef>
                <a:spcPts val="1800"/>
              </a:spcBef>
              <a:spcAft>
                <a:spcPts val="0"/>
              </a:spcAft>
              <a:buFont typeface="Wingdings" panose="05000000000000000000" pitchFamily="2" charset="2"/>
              <a:buChar char="§"/>
            </a:pPr>
            <a:endParaRPr lang="en-US" sz="1200" b="0" u="none" kern="1200" dirty="0">
              <a:solidFill>
                <a:srgbClr val="000000"/>
              </a:solidFill>
              <a:effectLst/>
              <a:latin typeface="Arial" panose="020B0604020202020204" pitchFamily="34" charset="0"/>
              <a:ea typeface="Times New Roman" panose="02020603050405020304" pitchFamily="18" charset="0"/>
            </a:endParaRPr>
          </a:p>
          <a:p>
            <a:pPr marL="171450" marR="0" lvl="0" indent="-171450" algn="l" rtl="0">
              <a:lnSpc>
                <a:spcPct val="115000"/>
              </a:lnSpc>
              <a:spcBef>
                <a:spcPts val="1800"/>
              </a:spcBef>
              <a:spcAft>
                <a:spcPts val="0"/>
              </a:spcAft>
              <a:buFont typeface="Wingdings" panose="05000000000000000000" pitchFamily="2" charset="2"/>
              <a:buChar char="§"/>
            </a:pPr>
            <a:r>
              <a:rPr lang="en-US" sz="1200" b="1" u="sng" kern="1200" dirty="0">
                <a:solidFill>
                  <a:srgbClr val="000000"/>
                </a:solidFill>
                <a:effectLst/>
                <a:latin typeface="Arial" panose="020B0604020202020204" pitchFamily="34" charset="0"/>
                <a:ea typeface="Times New Roman" panose="02020603050405020304" pitchFamily="18" charset="0"/>
              </a:rPr>
              <a:t>Pida </a:t>
            </a:r>
            <a:r>
              <a:rPr lang="en-US" sz="1200" b="0" u="none" kern="1200" dirty="0">
                <a:solidFill>
                  <a:srgbClr val="000000"/>
                </a:solidFill>
                <a:effectLst/>
                <a:latin typeface="Arial" panose="020B0604020202020204" pitchFamily="34" charset="0"/>
                <a:ea typeface="Times New Roman" panose="02020603050405020304" pitchFamily="18" charset="0"/>
              </a:rPr>
              <a:t>a los participantes que dediquen entre 5 y 10 minutos a hacer una lluvia de ideas sobre posibles recomendaciones de prevención y control. Pueden trabajar con un compañero o individualmente.</a:t>
            </a:r>
            <a:endParaRPr lang="en-US" sz="1200" b="1" u="sng" kern="1200" dirty="0">
              <a:solidFill>
                <a:srgbClr val="000000"/>
              </a:solidFill>
              <a:effectLst/>
              <a:latin typeface="Arial" panose="020B0604020202020204" pitchFamily="34" charset="0"/>
              <a:ea typeface="Times New Roman" panose="02020603050405020304" pitchFamily="18" charset="0"/>
            </a:endParaRPr>
          </a:p>
        </p:txBody>
      </p:sp>
      <p:sp>
        <p:nvSpPr>
          <p:cNvPr id="1205" name="Google Shape;1205;p7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0"/>
        <p:cNvGrpSpPr/>
        <p:nvPr/>
      </p:nvGrpSpPr>
      <p:grpSpPr>
        <a:xfrm>
          <a:off x="0" y="0"/>
          <a:ext cx="0" cy="0"/>
          <a:chOff x="0" y="0"/>
          <a:chExt cx="0" cy="0"/>
        </a:xfrm>
      </p:grpSpPr>
      <p:sp>
        <p:nvSpPr>
          <p:cNvPr id="1211" name="Google Shape;1211;p7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2" name="Google Shape;1212;p7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Solicite </a:t>
            </a:r>
            <a:r>
              <a:rPr lang="es-ES" sz="1200" b="0" i="0" noProof="0" dirty="0">
                <a:latin typeface="Arial" panose="020B0604020202020204" pitchFamily="34" charset="0"/>
                <a:ea typeface="Times New Roman"/>
                <a:cs typeface="Arial" panose="020B0604020202020204" pitchFamily="34" charset="0"/>
                <a:sym typeface="Times New Roman"/>
              </a:rPr>
              <a:t>algunas respuestas de los participantes. </a:t>
            </a:r>
          </a:p>
          <a:p>
            <a:pPr marL="171450" marR="0" lvl="0" indent="-171450" algn="l" rtl="0">
              <a:lnSpc>
                <a:spcPct val="115000"/>
              </a:lnSpc>
              <a:spcBef>
                <a:spcPts val="1200"/>
              </a:spcBef>
              <a:spcAft>
                <a:spcPts val="0"/>
              </a:spcAft>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de </a:t>
            </a:r>
            <a:r>
              <a:rPr lang="es-ES" sz="1200" b="0" i="0" noProof="0" dirty="0">
                <a:latin typeface="Arial" panose="020B0604020202020204" pitchFamily="34" charset="0"/>
                <a:ea typeface="Times New Roman"/>
                <a:cs typeface="Arial" panose="020B0604020202020204" pitchFamily="34" charset="0"/>
                <a:sym typeface="Times New Roman"/>
              </a:rPr>
              <a:t>las respuestas. A continuación, revise las recomendaciones que figuran a continuación:</a:t>
            </a:r>
            <a:endParaRPr lang="es-ES" sz="1200" b="0" i="0" noProof="0" dirty="0">
              <a:latin typeface="Arial" panose="020B0604020202020204" pitchFamily="34" charset="0"/>
              <a:cs typeface="Arial" panose="020B0604020202020204" pitchFamily="34" charset="0"/>
            </a:endParaRPr>
          </a:p>
          <a:p>
            <a:pPr marL="628650" marR="0" lvl="1" indent="-171450" algn="l" defTabSz="914400" rtl="0" eaLnBrk="1" fontAlgn="auto" latinLnBrk="0" hangingPunct="1">
              <a:lnSpc>
                <a:spcPct val="115000"/>
              </a:lnSpc>
              <a:spcBef>
                <a:spcPts val="1200"/>
              </a:spcBef>
              <a:spcAft>
                <a:spcPts val="0"/>
              </a:spcAft>
              <a:buClrTx/>
              <a:buSzTx/>
              <a:buFont typeface="Courier New" panose="02070309020205020404" pitchFamily="49" charset="0"/>
              <a:buChar char="o"/>
              <a:tabLst/>
              <a:defRPr/>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Dado que la exposición más fuertemente asociada con el brote fue el consumo de ensalada, y que no se han producido más casos, las recomendaciones deben centrarse en cómo prevenir futuros brotes de origen alimentario:</a:t>
            </a:r>
            <a:endParaRPr lang="es-ES" sz="1200" b="0" i="0" noProof="0" dirty="0">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Proporcionar información al público sobre un reciente brote de gastroenteritis aguda relacionado con un evento religioso.</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Proporcionar mensajes de educación sanitaria a los manipuladores de alimentos y al público en general sobre el uso de agua y jabón para lavarse las manos, tanto después de defecar como antes de comer o preparar alimentos.</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Proporcionar educación sanitaria adicional a todos los vendedores de alimentos sobre seguridad alimentaria, preparación adecuada, refrigeración</a:t>
            </a:r>
            <a:r>
              <a:rPr lang="es-MX" sz="1200" b="0" i="0" noProof="0" dirty="0">
                <a:solidFill>
                  <a:srgbClr val="FF0000"/>
                </a:solidFill>
                <a:latin typeface="Arial" panose="020B0604020202020204" pitchFamily="34" charset="0"/>
                <a:ea typeface="Times New Roman"/>
                <a:cs typeface="Arial" panose="020B0604020202020204" pitchFamily="34" charset="0"/>
                <a:sym typeface="Times New Roman"/>
              </a:rPr>
              <a:t> y cocción completa de los alimentos que se venden para el consumo, y mantener</a:t>
            </a: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 temperaturas adecuadamente altas cuando los alimentos cocinados se almacenan para la venta.</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Proporcionar jabón o desinfectante de manos con alcohol durante los grandes eventos para limitar la transmisión de enfermedades.</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Reforzar la vigilancia de la gastroenteritis aguda y supervisar las tendencias de la enfermedad, así como el impacto o la eficacia de las medidas de prevención y control aplicadas.</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Trabajar con el laboratorio de salud pública para evaluar el organismo aislado de los casos agudos, incluida la posible resistencia a los antimicrobianos, si se dispone de pruebas.</a:t>
            </a:r>
            <a:endParaRPr lang="es-ES" sz="1200" b="0" i="0" noProof="0" dirty="0">
              <a:solidFill>
                <a:schemeClr val="tx1"/>
              </a:solidFill>
              <a:latin typeface="Arial" panose="020B0604020202020204" pitchFamily="34" charset="0"/>
              <a:ea typeface="Times New Roman"/>
              <a:cs typeface="Arial" panose="020B0604020202020204" pitchFamily="34" charset="0"/>
              <a:sym typeface="Times New Roman"/>
            </a:endParaRPr>
          </a:p>
          <a:p>
            <a:pPr marL="1143000" marR="0" lvl="2" indent="-228600" algn="l" rtl="0">
              <a:lnSpc>
                <a:spcPct val="115000"/>
              </a:lnSpc>
              <a:spcBef>
                <a:spcPts val="1200"/>
              </a:spcBef>
              <a:spcAft>
                <a:spcPts val="0"/>
              </a:spcAft>
              <a:buClr>
                <a:srgbClr val="FF0000"/>
              </a:buClr>
              <a:buSzPts val="1200"/>
              <a:buFont typeface="+mj-lt"/>
              <a:buAutoNum type="arabicPeriod"/>
            </a:pPr>
            <a:r>
              <a:rPr lang="es-ES" sz="1200" b="0" i="0" noProof="0" dirty="0">
                <a:solidFill>
                  <a:srgbClr val="FF0000"/>
                </a:solidFill>
                <a:latin typeface="Arial" panose="020B0604020202020204" pitchFamily="34" charset="0"/>
                <a:ea typeface="Times New Roman"/>
                <a:cs typeface="Arial" panose="020B0604020202020204" pitchFamily="34" charset="0"/>
                <a:sym typeface="Times New Roman"/>
              </a:rPr>
              <a:t>Alertar a la población e informar al personal sanitario de que las personas con fiebre alta y síntomas de gastroenteritis aguda, incluidas heces sanguinolentas, deben buscar atención médica, y estar alerta ante un posible síndrome urémico hemolítico que puede tener un desenlace fatal.</a:t>
            </a:r>
          </a:p>
        </p:txBody>
      </p:sp>
      <p:sp>
        <p:nvSpPr>
          <p:cNvPr id="1213" name="Google Shape;1213;p7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73</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7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0" name="Google Shape;1220;p7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paso 12 consiste en continuar con la vigilancia de salud pública si existe un sistema de vigilancia de salud pública o iniciar uno si la enfermedad no está actualmente bajo vigilancia de salud pública o animal.</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Los responsables de la vigilancia desempeñan un papel fundamental en la puesta en marcha y el mantenimiento de la vigilancia de la salud pública y la sanidad animal. Destaque la importancia de este paso, sobre todo porque los funcionarios de vigilancia son el público destinatario de estas sesiones.</a:t>
            </a:r>
          </a:p>
          <a:p>
            <a:pPr marL="0" marR="0" lvl="0" indent="0" algn="l" rtl="0">
              <a:lnSpc>
                <a:spcPct val="115000"/>
              </a:lnSpc>
              <a:spcBef>
                <a:spcPts val="240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¿Por qué es tan importante la vigilancia de la salud pública en este momento de un brote?</a:t>
            </a:r>
          </a:p>
          <a:p>
            <a:pPr marL="171450" marR="0" lvl="0" indent="-171450" algn="l" rtl="0">
              <a:lnSpc>
                <a:spcPct val="115000"/>
              </a:lnSpc>
              <a:spcBef>
                <a:spcPts val="18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La vigilancia de la salud pública es importante para determinar si las medidas de control están funcionando para reducir el número de casos.</a:t>
            </a:r>
          </a:p>
          <a:p>
            <a:pPr marL="0" lvl="0" indent="0" algn="l" rtl="0">
              <a:spcBef>
                <a:spcPts val="1560"/>
              </a:spcBef>
              <a:spcAft>
                <a:spcPts val="0"/>
              </a:spcAft>
              <a:buNone/>
            </a:pPr>
            <a:endParaRPr lang="es-ES" noProof="0" dirty="0">
              <a:latin typeface="Arial  "/>
            </a:endParaRPr>
          </a:p>
        </p:txBody>
      </p:sp>
      <p:sp>
        <p:nvSpPr>
          <p:cNvPr id="1221" name="Google Shape;1221;p7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74</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p8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7" name="Google Shape;1227;p8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La vigilancia y el seguimiento continuos de la salud pública son esenciales para determinar si las medidas de control que se aplicaron están funcionando.  Aquí hay una curva epidémica en la que parece que los casos están aumentando.</a:t>
            </a: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respuesta de los investigadores al aumento inicial de casos consiste en aplicar medidas de control y luego examinar los datos.</a:t>
            </a:r>
          </a:p>
          <a:p>
            <a:pPr marL="0" marR="0" lvl="0" indent="0" algn="l" rtl="0">
              <a:lnSpc>
                <a:spcPct val="115000"/>
              </a:lnSpc>
              <a:spcBef>
                <a:spcPts val="600"/>
              </a:spcBef>
              <a:spcAft>
                <a:spcPts val="0"/>
              </a:spcAft>
              <a:buFont typeface="Wingdings" panose="05000000000000000000" pitchFamily="2" charset="2"/>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Pregunta: </a:t>
            </a:r>
            <a:r>
              <a:rPr lang="es-ES" sz="1200" noProof="0" dirty="0">
                <a:latin typeface="Arial" panose="020B0604020202020204" pitchFamily="34" charset="0"/>
                <a:ea typeface="Times New Roman"/>
                <a:cs typeface="Arial" panose="020B0604020202020204" pitchFamily="34" charset="0"/>
                <a:sym typeface="Times New Roman"/>
              </a:rPr>
              <a:t>¿qué ocurre cuando se aplican las medidas de control?</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noProof="0" dirty="0">
                <a:latin typeface="Arial" panose="020B0604020202020204" pitchFamily="34" charset="0"/>
                <a:cs typeface="Arial" panose="020B0604020202020204" pitchFamily="34" charset="0"/>
                <a:sym typeface="Arial"/>
              </a:rPr>
              <a:t>&lt;CLICK&gt; </a:t>
            </a:r>
            <a:r>
              <a:rPr lang="es-ES" sz="1200" i="1" noProof="0" dirty="0">
                <a:latin typeface="Arial" panose="020B0604020202020204" pitchFamily="34" charset="0"/>
                <a:ea typeface="Times New Roman"/>
                <a:cs typeface="Arial" panose="020B0604020202020204" pitchFamily="34" charset="0"/>
                <a:sym typeface="Times New Roman"/>
              </a:rPr>
              <a:t>para visualizar el segundo gráfico.</a:t>
            </a:r>
          </a:p>
          <a:p>
            <a:pPr marL="171450" marR="0" lvl="0" indent="-171450" algn="l" rtl="0">
              <a:lnSpc>
                <a:spcPct val="115000"/>
              </a:lnSpc>
              <a:spcBef>
                <a:spcPts val="12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¿Funcionan las medidas de control?</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Las medidas de control funcionaron. El número de casos disminuyó.</a:t>
            </a:r>
          </a:p>
          <a:p>
            <a:pPr marL="0" marR="0" lvl="0" indent="0" algn="l" rtl="0">
              <a:lnSpc>
                <a:spcPct val="115000"/>
              </a:lnSpc>
              <a:spcBef>
                <a:spcPts val="120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habría pasado si esto hubiera ocurrido en su lugar?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i="1" noProof="0" dirty="0">
                <a:latin typeface="Arial" panose="020B0604020202020204" pitchFamily="34" charset="0"/>
                <a:ea typeface="Times New Roman"/>
                <a:cs typeface="Arial" panose="020B0604020202020204" pitchFamily="34" charset="0"/>
                <a:sym typeface="Times New Roman"/>
              </a:rPr>
              <a:t>para mostrar el tercer gráfico. </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Las medidas de control no surtieron efecto y es necesario aplicar algo diferente y más eficaz.</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¿Cómo sabría un participante si las medidas de control están funcionando si no se está vigilando cuidadosamente la situación?</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Sería difícil.</a:t>
            </a:r>
          </a:p>
          <a:p>
            <a:pPr marL="0" lvl="0" indent="0" algn="l" rtl="0">
              <a:spcBef>
                <a:spcPts val="1560"/>
              </a:spcBef>
              <a:spcAft>
                <a:spcPts val="0"/>
              </a:spcAft>
              <a:buNone/>
            </a:pPr>
            <a:endParaRPr lang="es-ES" noProof="0" dirty="0">
              <a:latin typeface="Arial  "/>
            </a:endParaRPr>
          </a:p>
        </p:txBody>
      </p:sp>
      <p:sp>
        <p:nvSpPr>
          <p:cNvPr id="1228" name="Google Shape;1228;p8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75</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p8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3" name="Google Shape;1243;p8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último paso es uno al que rara vez se presta suficiente atención: comunicar los hallazgos. Para comunicarlos de manera eficaz, necesitará un plan de comunicación.</a:t>
            </a:r>
          </a:p>
          <a:p>
            <a:pPr marL="0" lvl="0" indent="0" algn="l" rtl="0">
              <a:spcBef>
                <a:spcPts val="1560"/>
              </a:spcBef>
              <a:spcAft>
                <a:spcPts val="0"/>
              </a:spcAft>
              <a:buNone/>
            </a:pPr>
            <a:endParaRPr lang="es-ES" noProof="0" dirty="0">
              <a:latin typeface="Arial  "/>
            </a:endParaRPr>
          </a:p>
        </p:txBody>
      </p:sp>
      <p:sp>
        <p:nvSpPr>
          <p:cNvPr id="1244" name="Google Shape;1244;p8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76</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8"/>
        <p:cNvGrpSpPr/>
        <p:nvPr/>
      </p:nvGrpSpPr>
      <p:grpSpPr>
        <a:xfrm>
          <a:off x="0" y="0"/>
          <a:ext cx="0" cy="0"/>
          <a:chOff x="0" y="0"/>
          <a:chExt cx="0" cy="0"/>
        </a:xfrm>
      </p:grpSpPr>
      <p:sp>
        <p:nvSpPr>
          <p:cNvPr id="1249" name="Google Shape;1249;p8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0" name="Google Shape;1250;p8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Aunque este es el último paso, los investigadores no deben esperar hasta el final de la investigación del brote para comunicar los hallazgos. La comunicación debe ser continua y puede producirse cuando se disponga de información importante para difundir.</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comunicación regular entre los miembros del equipo es esencial durante la investigación. El equipo debe seguir o desarrollar un plan de comunicaciones predeterminado para comunicarse entre sí diariamente o en momentos preestablecidos y proporcionar actualizaciones a sus respectivas autoridades locales y regionales. La comunicación también debe adaptarse al público destinatario. Los mensajes diferirán cuando se comuniquen </a:t>
            </a:r>
            <a:r>
              <a:rPr lang="es-MX" sz="1200" noProof="0" dirty="0">
                <a:latin typeface="Arial" panose="020B0604020202020204" pitchFamily="34" charset="0"/>
                <a:ea typeface="Times New Roman"/>
                <a:cs typeface="Arial" panose="020B0604020202020204" pitchFamily="34" charset="0"/>
                <a:sym typeface="Times New Roman"/>
              </a:rPr>
              <a:t>con funcionarios sanitarios, médicos clínicos, miembros de la comunidad o </a:t>
            </a:r>
            <a:r>
              <a:rPr lang="es-ES" sz="1200" noProof="0" dirty="0">
                <a:latin typeface="Arial" panose="020B0604020202020204" pitchFamily="34" charset="0"/>
                <a:ea typeface="Times New Roman"/>
                <a:cs typeface="Arial" panose="020B0604020202020204" pitchFamily="34" charset="0"/>
                <a:sym typeface="Times New Roman"/>
              </a:rPr>
              <a:t>los medios de comunicación. Los investigadores deben mantener informado al público.</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Es necesario designar un portavoz. Considere utilizar al portavoz oficial del Ministerio de Sanidad, Agricultura o Medio Ambiente.</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Hay que elaborar mensajes claros y concisos con información precisa.</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Los medios de comunicación pueden utilizarse para transmitir </a:t>
            </a:r>
            <a:r>
              <a:rPr lang="es-MX" sz="1200" noProof="0" dirty="0">
                <a:latin typeface="Arial" panose="020B0604020202020204" pitchFamily="34" charset="0"/>
                <a:ea typeface="Times New Roman"/>
                <a:cs typeface="Arial" panose="020B0604020202020204" pitchFamily="34" charset="0"/>
                <a:sym typeface="Times New Roman"/>
              </a:rPr>
              <a:t>mensajes que pueden incluir información para mantener informada a la población, evitar el pánico y</a:t>
            </a:r>
            <a:r>
              <a:rPr lang="es-ES" sz="1200" noProof="0" dirty="0">
                <a:latin typeface="Arial" panose="020B0604020202020204" pitchFamily="34" charset="0"/>
                <a:ea typeface="Times New Roman"/>
                <a:cs typeface="Arial" panose="020B0604020202020204" pitchFamily="34" charset="0"/>
                <a:sym typeface="Times New Roman"/>
              </a:rPr>
              <a:t> proporcionar medidas concretas que las personas pueden adoptar para protegerse y prevenir la propagación de enfermedades.</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Sin embargo, los investigadores no deben depender únicamente de los medios de comunicación para comunicarse. A veces, el personal del ministerio tiene que ir a la comunidad y dirigirse directamente a los residentes, o bien comunicarse a través de los líderes comunitarios o religiosos. </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información debe comunicarse a los profesionales de la salud, incluyendo:</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Definiciones de casos.</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Solicitudes de información a los proveedores de asistencia sanitaria e instrucciones sobre cómo informar</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Información sobre protocolos de vacunación o de tratamiento.</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Los funcionarios de salud pública y las autoridades deben estar informados sobre la situación para tomar decisiones sobre recursos y planificación.  Al final de la investigación, las conclusiones se comunican mediante una sesión informativa oral y un informe escrito:</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sesión informativa oral suele proporcionar información a las autoridades sanitarias locales y a las personas responsables de las medidas de prevención y control.</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El informe escrito suele ser un documento formal que se completa al final de una investigación. Normalmente se difunde a entidades gubernamentales, ONG y organizaciones internacionales implicadas en la investigación y la respuesta.</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Si el brote fue extenso o inusual, el equipo puede considerar la elaboración de un manuscrito para su publicación. Esto garantizaría una mayor difusión de la investigación y las conclusiones, proporcionando recomendaciones a un público mundial.</a:t>
            </a:r>
          </a:p>
          <a:p>
            <a:pPr marL="0" lvl="0" indent="0" algn="l" rtl="0">
              <a:spcBef>
                <a:spcPts val="1560"/>
              </a:spcBef>
              <a:spcAft>
                <a:spcPts val="0"/>
              </a:spcAft>
              <a:buNone/>
            </a:pPr>
            <a:endParaRPr lang="es-ES" noProof="0" dirty="0">
              <a:latin typeface="Arial  "/>
            </a:endParaRPr>
          </a:p>
        </p:txBody>
      </p:sp>
      <p:sp>
        <p:nvSpPr>
          <p:cNvPr id="1251" name="Google Shape;1251;p8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77</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5"/>
        <p:cNvGrpSpPr/>
        <p:nvPr/>
      </p:nvGrpSpPr>
      <p:grpSpPr>
        <a:xfrm>
          <a:off x="0" y="0"/>
          <a:ext cx="0" cy="0"/>
          <a:chOff x="0" y="0"/>
          <a:chExt cx="0" cy="0"/>
        </a:xfrm>
      </p:grpSpPr>
      <p:sp>
        <p:nvSpPr>
          <p:cNvPr id="1256" name="Google Shape;1256;p8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7" name="Google Shape;1257;p8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importancia del informe escrito es que proporciona:</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Datos valiosos para apoyar la toma de decisiones basada en pruebas.</a:t>
            </a:r>
          </a:p>
          <a:p>
            <a:pPr marL="628650" marR="0" lvl="1" indent="-171450" algn="l" rtl="0">
              <a:lnSpc>
                <a:spcPct val="115000"/>
              </a:lnSpc>
              <a:spcBef>
                <a:spcPts val="6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Nueva información o conocimientos sobre la enfermedad, como un nuevo modo de transmisión descubierto.</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informes también proporcionan documentación sobre:</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Acciones recomendadas eficaces para prevenir y controlar los brotes actuales y futuros.</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Actuación de los investigadores.</a:t>
            </a:r>
          </a:p>
          <a:p>
            <a:pPr marL="628650" marR="0" lvl="1" indent="-171450" algn="l" rtl="0">
              <a:lnSpc>
                <a:spcPct val="115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magnitud de los problemas sanitarios.</a:t>
            </a: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Los funcionarios de salud pública pueden hacer referencia a informes de brotes anteriores para revisar el tipo de investigación, los hallazgos relevantes y las lecciones aprendidas. Es importante analizar los datos de múltiples brotes para presentar un resumen de los brotes a lo largo del tiempo. Algunos departamentos de salud utilizan los informes para hacer un seguimiento del número de brotes </a:t>
            </a:r>
            <a:r>
              <a:rPr lang="es-MX" sz="1200" noProof="0" dirty="0">
                <a:latin typeface="Arial" panose="020B0604020202020204" pitchFamily="34" charset="0"/>
                <a:ea typeface="Times New Roman"/>
                <a:cs typeface="Arial" panose="020B0604020202020204" pitchFamily="34" charset="0"/>
                <a:sym typeface="Times New Roman"/>
              </a:rPr>
              <a:t>investigados en un año determinado y de los tipos de patógenos asociados a</a:t>
            </a:r>
            <a:r>
              <a:rPr lang="es-ES" sz="1200" noProof="0" dirty="0">
                <a:latin typeface="Arial" panose="020B0604020202020204" pitchFamily="34" charset="0"/>
                <a:ea typeface="Times New Roman"/>
                <a:cs typeface="Arial" panose="020B0604020202020204" pitchFamily="34" charset="0"/>
                <a:sym typeface="Times New Roman"/>
              </a:rPr>
              <a:t> ellos. Los informes también pueden utilizarse con fines didácticos, así como para respaldar el aumento de la financiación y el apoyo de recursos a los grupos de salud pública.</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informes pueden servir de apoyo a las actividades de investigación y evaluación, así como a la elaboración de recomendaciones. </a:t>
            </a:r>
            <a:r>
              <a:rPr lang="es-ES" sz="1200" i="1" noProof="0" dirty="0">
                <a:latin typeface="Arial" panose="020B0604020202020204" pitchFamily="34" charset="0"/>
                <a:ea typeface="Times New Roman"/>
                <a:cs typeface="Arial" panose="020B0604020202020204" pitchFamily="34" charset="0"/>
                <a:sym typeface="Times New Roman"/>
              </a:rPr>
              <a:t>Por ejemplo, si un departamento ha estado realizando múltiples investigaciones sobre brotes de enfermedades diarreicas en centros preescolares, los investigadores pueden decidir que es necesario reeducar al personal escolar sobre la importancia de las prácticas de lavado de manos entre ellos y sus alumnos.</a:t>
            </a:r>
          </a:p>
          <a:p>
            <a:pPr marL="0" lvl="0" indent="0" algn="l" rtl="0">
              <a:spcBef>
                <a:spcPts val="1560"/>
              </a:spcBef>
              <a:spcAft>
                <a:spcPts val="0"/>
              </a:spcAft>
              <a:buNone/>
            </a:pPr>
            <a:endParaRPr lang="es-ES" noProof="0" dirty="0">
              <a:latin typeface="Arial  "/>
            </a:endParaRPr>
          </a:p>
        </p:txBody>
      </p:sp>
      <p:sp>
        <p:nvSpPr>
          <p:cNvPr id="1258" name="Google Shape;1258;p8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2"/>
        <p:cNvGrpSpPr/>
        <p:nvPr/>
      </p:nvGrpSpPr>
      <p:grpSpPr>
        <a:xfrm>
          <a:off x="0" y="0"/>
          <a:ext cx="0" cy="0"/>
          <a:chOff x="0" y="0"/>
          <a:chExt cx="0" cy="0"/>
        </a:xfrm>
      </p:grpSpPr>
      <p:sp>
        <p:nvSpPr>
          <p:cNvPr id="1263" name="Google Shape;1263;p8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4" name="Google Shape;1264;p8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n-US" sz="1200" b="1" dirty="0">
                <a:latin typeface="Arial" panose="020B0604020202020204" pitchFamily="34" charset="0"/>
                <a:cs typeface="Arial" panose="020B0604020202020204" pitchFamily="34" charset="0"/>
                <a:sym typeface="Arial"/>
              </a:rPr>
              <a:t>Notas del instructor:</a:t>
            </a:r>
            <a:endParaRPr sz="120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n-US" sz="1200" b="1" u="sng"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n-US" sz="1200" b="1" u="sng"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Para recapitular los puntos principales de la investigación de brotes: </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Las investigaciones de campo son casi siempre una actividad de equipo. Pueden ser necesarias varias disciplinas, como epidemiólogos, laboratoristas, clínicos, veterinarios, personal de salud ambiental y otros. Así pues, la coordinación, la cooperación y la colaboración son esenciales.</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Cuando se produce un brote, las personas de la comunidad enferman, incluso pueden morir. En el sector veterinario, las enfermedades y </a:t>
            </a:r>
            <a:r>
              <a:rPr lang="es-MX" sz="1200" noProof="0" dirty="0">
                <a:latin typeface="Arial" panose="020B0604020202020204" pitchFamily="34" charset="0"/>
                <a:ea typeface="Times New Roman"/>
                <a:cs typeface="Arial" panose="020B0604020202020204" pitchFamily="34" charset="0"/>
                <a:sym typeface="Times New Roman"/>
              </a:rPr>
              <a:t>las muertes de animales pueden tener un impacto económico grave</a:t>
            </a:r>
            <a:r>
              <a:rPr lang="es-GT" sz="1200" noProof="0" dirty="0">
                <a:latin typeface="Arial" panose="020B0604020202020204" pitchFamily="34" charset="0"/>
                <a:ea typeface="Times New Roman"/>
                <a:cs typeface="Arial" panose="020B0604020202020204" pitchFamily="34" charset="0"/>
                <a:sym typeface="Times New Roman"/>
              </a:rPr>
              <a:t> en la comunidad. Así pues, hay que investigar con rapidez, pero también hacerlo bien para asegurarse de encontrar la respuesta correcta. (Por otro lado, sea práctico. No deje que "lo perfecto sea enemigo de lo bueno". Más vale lo aproximadamente correcto y oportuno que lo precisamente correcto y tardío).</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Ha aprendido los pasos para investigar un brote. Cada paso es importante. No puede saltarse ninguno. Por otra parte, en algunos brotes tiene sentido realizar los pasos en un orden diferente al de nuestra lista.</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Cada paso es importante, incluidos la planificación, la definición de los casos, la epidemiología descriptiva y el desarrollo de buenas hipótesis.</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Somos funcionarios de salud pública antes que epidemiólogos. Nuestra primera responsabilidad es proteger la salud del público. Así que tenemos que aplicar medidas de control lo antes posible. Por otra parte, las medidas de control suelen requerir que conozcamos la fuente y/o el modo de transmisión para tomar las medidas adecuadas. Si no lo sabemos, la investigación tiene prioridad sobre el control.</a:t>
            </a:r>
          </a:p>
          <a:p>
            <a:pPr marL="628650" marR="0" lvl="1" indent="-171450" algn="l" rtl="0">
              <a:lnSpc>
                <a:spcPct val="115000"/>
              </a:lnSpc>
              <a:spcBef>
                <a:spcPts val="600"/>
              </a:spcBef>
              <a:spcAft>
                <a:spcPts val="0"/>
              </a:spcAft>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Por último, un paso que a menudo se pasa por alto pero que es extremadamente importante es la comunicación de los resultados. Los investigadores deben documentar su investigación y sus conclusiones, ya sea mediante informes, boletines, resúmenes o manuscritos. Esto proporcionará información inestimable para futuros trabajos de salud pública, así como para investigaciones sobre brotes similares que puedan producirse. </a:t>
            </a:r>
          </a:p>
          <a:p>
            <a:pPr marL="0" lvl="0" indent="0" algn="l" rtl="0">
              <a:spcBef>
                <a:spcPts val="960"/>
              </a:spcBef>
              <a:spcAft>
                <a:spcPts val="0"/>
              </a:spcAft>
              <a:buNone/>
            </a:pPr>
            <a:endParaRPr dirty="0">
              <a:latin typeface="Arial  "/>
            </a:endParaRPr>
          </a:p>
        </p:txBody>
      </p:sp>
      <p:sp>
        <p:nvSpPr>
          <p:cNvPr id="1265" name="Google Shape;1265;p8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79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2" name="Google Shape;162;p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Al revisar las exposiciones y los desenlaces, es importante para comprender las hipótesis. En el sentido tradicional, la exposición es un encuentro con una fuente externa (como un alimento contaminado o una persona enferma) que puede transmitir una infección. Pero el término también puede utilizarse de forma más amplia para referirse a cualquier característica de un sujeto (como la edad o el sexo) o a un factor potencialmente beneficioso (como una vacuna). En otras palabras, la exposición puede ser cualquier factor interno o externo que pueda asociarse a un mayor o menor riesgo de enfermedad.</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La exposición puede ser algo que alguien elige hacer, como beber leche no pasteurizada. O puede ser algo que le ocurre a alguien, como una picadura de mosquito. El desenlace es el efecto sobre la salud. Puede ser una enfermedad, una lesión u otro problema de salud.</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0" u="none" noProof="0" dirty="0">
                <a:latin typeface="Arial" panose="020B0604020202020204" pitchFamily="34" charset="0"/>
                <a:cs typeface="Arial" panose="020B0604020202020204" pitchFamily="34" charset="0"/>
                <a:sym typeface="Times New Roman"/>
              </a:rPr>
              <a:t>Pida </a:t>
            </a:r>
            <a:r>
              <a:rPr lang="es-ES" sz="1200" noProof="0" dirty="0">
                <a:latin typeface="Arial" panose="020B0604020202020204" pitchFamily="34" charset="0"/>
                <a:cs typeface="Arial" panose="020B0604020202020204" pitchFamily="34" charset="0"/>
                <a:sym typeface="Times New Roman"/>
              </a:rPr>
              <a:t>a un voluntario que lea los ejemplos de la diapositiva.</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Clr>
                <a:schemeClr val="dk1"/>
              </a:buClr>
              <a:buSzPts val="1800"/>
              <a:buFont typeface="Times New Roman"/>
              <a:buNone/>
            </a:pPr>
            <a:r>
              <a:rPr lang="es-ES" sz="1200" b="1" i="1"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lang="es-ES" noProof="0" dirty="0">
              <a:latin typeface="Arial  "/>
            </a:endParaRPr>
          </a:p>
        </p:txBody>
      </p:sp>
      <p:sp>
        <p:nvSpPr>
          <p:cNvPr id="163" name="Google Shape;163;p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8</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9"/>
        <p:cNvGrpSpPr/>
        <p:nvPr/>
      </p:nvGrpSpPr>
      <p:grpSpPr>
        <a:xfrm>
          <a:off x="0" y="0"/>
          <a:ext cx="0" cy="0"/>
          <a:chOff x="0" y="0"/>
          <a:chExt cx="0" cy="0"/>
        </a:xfrm>
      </p:grpSpPr>
      <p:sp>
        <p:nvSpPr>
          <p:cNvPr id="1270" name="Google Shape;1270;p8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71" name="Google Shape;1271;p8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MX" sz="1200" noProof="0" dirty="0">
                <a:latin typeface="Arial" panose="020B0604020202020204" pitchFamily="34" charset="0"/>
                <a:ea typeface="Times New Roman"/>
                <a:cs typeface="Arial" panose="020B0604020202020204" pitchFamily="34" charset="0"/>
                <a:sym typeface="Times New Roman"/>
              </a:rPr>
              <a:t>¡Ya hemos cubierto los 13 pasos de nuestra serie de tres fases sobre la investigación de brotes!</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lang="es-ES" noProof="0" dirty="0">
              <a:latin typeface="Arial  "/>
            </a:endParaRPr>
          </a:p>
        </p:txBody>
      </p:sp>
      <p:sp>
        <p:nvSpPr>
          <p:cNvPr id="1272" name="Google Shape;1272;p8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80</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3"/>
        <p:cNvGrpSpPr/>
        <p:nvPr/>
      </p:nvGrpSpPr>
      <p:grpSpPr>
        <a:xfrm>
          <a:off x="0" y="0"/>
          <a:ext cx="0" cy="0"/>
          <a:chOff x="0" y="0"/>
          <a:chExt cx="0" cy="0"/>
        </a:xfrm>
      </p:grpSpPr>
      <p:sp>
        <p:nvSpPr>
          <p:cNvPr id="1284" name="Google Shape;1284;p8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5" name="Google Shape;1285;p8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latin typeface="Arial  "/>
                <a:sym typeface="Arial"/>
              </a:rPr>
              <a:t>Notas del instructor:</a:t>
            </a:r>
            <a:endParaRPr lang="es-ES" sz="1200" noProof="0" dirty="0">
              <a:latin typeface="Arial  "/>
            </a:endParaRPr>
          </a:p>
          <a:p>
            <a:pPr marL="0" lvl="0" indent="0" algn="l" rtl="0">
              <a:spcBef>
                <a:spcPts val="0"/>
              </a:spcBef>
              <a:spcAft>
                <a:spcPts val="0"/>
              </a:spcAft>
              <a:buNone/>
            </a:pPr>
            <a:endParaRPr lang="es-ES" sz="1200" b="0" i="0" noProof="0" dirty="0">
              <a:solidFill>
                <a:schemeClr val="dk1"/>
              </a:solidFill>
              <a:latin typeface="Arial  "/>
              <a:sym typeface="Arial"/>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b="0" i="0" noProof="0" dirty="0">
                <a:solidFill>
                  <a:schemeClr val="dk1"/>
                </a:solidFill>
                <a:latin typeface="Arial  "/>
                <a:sym typeface="Arial"/>
              </a:rPr>
              <a:t>Esta presentación destaca la importancia de controlar las enfermedades en los reservorios animales o ambientales para prevenir la transmisión zoonótica a personas susceptibles. Para dar una respuesta oportuna e integrada, es importante colaborar estrechamente con los distintos sectores sanitarios, incluidos los trabajadores de la sanidad animal y ambiental, a fin de interrumpir la cadena de transmisión de la enfermedad y controlar la fuente de los brotes. </a:t>
            </a:r>
            <a:r>
              <a:rPr lang="es-ES" sz="1200" b="0" i="1" noProof="0" dirty="0">
                <a:solidFill>
                  <a:schemeClr val="dk1"/>
                </a:solidFill>
                <a:latin typeface="Arial  "/>
                <a:sym typeface="Arial"/>
              </a:rPr>
              <a:t>Por ejemplo, la brucelosis humana está vinculada al consumo de leche y productos lácteos no pasteurizados y requiere investigaciones ambientales y veterinarias para identificar la fuente y el alcance del brote (es decir, las plantas de procesamiento, los productos, las granjas y las especies animales afectadas). La comunicación constante entre los centros de salud humana, los laboratorios y los servicios veterinarios y medioambientales es importante para la vigilancia de Brucella </a:t>
            </a:r>
            <a:r>
              <a:rPr lang="es-ES" sz="1200" b="0" i="1" noProof="0" dirty="0" err="1">
                <a:solidFill>
                  <a:schemeClr val="dk1"/>
                </a:solidFill>
                <a:latin typeface="Arial  "/>
                <a:sym typeface="Arial"/>
              </a:rPr>
              <a:t>spp</a:t>
            </a:r>
            <a:r>
              <a:rPr lang="es-ES" sz="1200" b="0" i="1" noProof="0" dirty="0">
                <a:solidFill>
                  <a:schemeClr val="dk1"/>
                </a:solidFill>
                <a:latin typeface="Arial  "/>
                <a:sym typeface="Arial"/>
              </a:rPr>
              <a:t>., así como </a:t>
            </a:r>
            <a:r>
              <a:rPr lang="es-MX" sz="1200" b="0" i="1" noProof="0" dirty="0">
                <a:solidFill>
                  <a:schemeClr val="dk1"/>
                </a:solidFill>
                <a:latin typeface="Arial  "/>
                <a:sym typeface="Arial"/>
              </a:rPr>
              <a:t>para el cribado de ruta de los animales (por ejemplo, la prueba del anillo lácteo en el ganado vacuno) y de</a:t>
            </a:r>
            <a:r>
              <a:rPr lang="es-ES" sz="1200" b="0" i="1" noProof="0" dirty="0">
                <a:solidFill>
                  <a:schemeClr val="dk1"/>
                </a:solidFill>
                <a:latin typeface="Arial  "/>
                <a:sym typeface="Arial"/>
              </a:rPr>
              <a:t> los productos animales. El método de prevención más eficaz es la vacunación con las cepas atenuadas de la vacuna B. </a:t>
            </a:r>
            <a:r>
              <a:rPr lang="es-ES" sz="1200" b="0" i="1" noProof="0" dirty="0" err="1">
                <a:solidFill>
                  <a:schemeClr val="dk1"/>
                </a:solidFill>
                <a:latin typeface="Arial  "/>
                <a:sym typeface="Arial"/>
              </a:rPr>
              <a:t>Abortus</a:t>
            </a:r>
            <a:r>
              <a:rPr lang="es-ES" sz="1200" b="0" i="1" noProof="0" dirty="0">
                <a:solidFill>
                  <a:schemeClr val="dk1"/>
                </a:solidFill>
                <a:latin typeface="Arial  "/>
                <a:sym typeface="Arial"/>
              </a:rPr>
              <a:t> cepa 19 para los bovinos y la vacuna B. </a:t>
            </a:r>
            <a:r>
              <a:rPr lang="es-ES" sz="1200" b="0" i="1" noProof="0" dirty="0" err="1">
                <a:solidFill>
                  <a:schemeClr val="dk1"/>
                </a:solidFill>
                <a:latin typeface="Arial  "/>
                <a:sym typeface="Arial"/>
              </a:rPr>
              <a:t>melitensis</a:t>
            </a:r>
            <a:r>
              <a:rPr lang="es-ES" sz="1200" b="0" i="1" noProof="0" dirty="0">
                <a:solidFill>
                  <a:schemeClr val="dk1"/>
                </a:solidFill>
                <a:latin typeface="Arial  "/>
                <a:sym typeface="Arial"/>
              </a:rPr>
              <a:t> cepa Rev-1 para los pequeños rumiantes. Consulte </a:t>
            </a:r>
            <a:r>
              <a:rPr lang="es-ES" sz="1200" b="0" i="1" u="sng" strike="noStrike" noProof="0" dirty="0">
                <a:solidFill>
                  <a:schemeClr val="dk1"/>
                </a:solidFill>
                <a:latin typeface="Arial  "/>
                <a:sym typeface="Arial"/>
                <a:hlinkClick r:id="rId3">
                  <a:extLst>
                    <a:ext uri="{A12FA001-AC4F-418D-AE19-62706E023703}">
                      <ahyp:hlinkClr xmlns:ahyp="http://schemas.microsoft.com/office/drawing/2018/hyperlinkcolor" val="tx"/>
                    </a:ext>
                  </a:extLst>
                </a:hlinkClick>
              </a:rPr>
              <a:t>la Guía de la OMS sobre la brucelosis humana y animal </a:t>
            </a:r>
            <a:r>
              <a:rPr lang="es-ES" sz="1200" b="0" i="1" noProof="0" dirty="0">
                <a:solidFill>
                  <a:schemeClr val="dk1"/>
                </a:solidFill>
                <a:latin typeface="Arial  "/>
                <a:sym typeface="Arial"/>
              </a:rPr>
              <a:t>para obtener información detallada sobre las pruebas, la prevención y las estrategias de control. </a:t>
            </a:r>
            <a:endParaRPr lang="es-ES" i="1" noProof="0" dirty="0">
              <a:latin typeface="Arial  "/>
            </a:endParaRPr>
          </a:p>
          <a:p>
            <a:pPr marL="0" lvl="0" indent="0" algn="l" rtl="0">
              <a:spcBef>
                <a:spcPts val="360"/>
              </a:spcBef>
              <a:spcAft>
                <a:spcPts val="0"/>
              </a:spcAft>
              <a:buNone/>
            </a:pPr>
            <a:endParaRPr lang="es-ES" sz="1200" b="0" i="0" noProof="0" dirty="0">
              <a:solidFill>
                <a:schemeClr val="dk1"/>
              </a:solidFill>
              <a:latin typeface="Arial  "/>
              <a:sym typeface="Arial"/>
            </a:endParaRPr>
          </a:p>
          <a:p>
            <a:pPr marL="171450" lvl="0" indent="-171450" algn="l" rtl="0">
              <a:spcBef>
                <a:spcPts val="36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b="0" i="0" noProof="0" dirty="0">
                <a:solidFill>
                  <a:schemeClr val="dk1"/>
                </a:solidFill>
                <a:latin typeface="Arial  "/>
                <a:sym typeface="Arial"/>
              </a:rPr>
              <a:t>: Los epidemiólogos veterinarios o los responsables de la vigilancia zoosanitaria deben realizar investigaciones paralelas en las explotaciones afectadas. El proceso es similar, pero se trabajaría con toda la población animal de las explotaciones afectadas. Entrevistar a los ganaderos, su familia, los cuidadores de los animales o a cualquier persona que tenga un contacto estrecho con los animales. Recopile información epidemiológica, clínica, de laboratorio y medioambiental a nivel de la granja. Considere revisar esta </a:t>
            </a:r>
            <a:r>
              <a:rPr lang="es-ES" sz="1200" b="0" i="0" u="sng" strike="noStrike" noProof="0" dirty="0">
                <a:solidFill>
                  <a:schemeClr val="dk1"/>
                </a:solidFill>
                <a:latin typeface="Arial  "/>
                <a:sym typeface="Arial"/>
                <a:hlinkClick r:id="rId4">
                  <a:extLst>
                    <a:ext uri="{A12FA001-AC4F-418D-AE19-62706E023703}">
                      <ahyp:hlinkClr xmlns:ahyp="http://schemas.microsoft.com/office/drawing/2018/hyperlinkcolor" val="tx"/>
                    </a:ext>
                  </a:extLst>
                </a:hlinkClick>
              </a:rPr>
              <a:t>investigación </a:t>
            </a:r>
            <a:r>
              <a:rPr lang="es-MX" sz="1200" b="0" i="0" u="sng" strike="noStrike" noProof="0" dirty="0">
                <a:solidFill>
                  <a:schemeClr val="dk1"/>
                </a:solidFill>
                <a:latin typeface="Arial  "/>
                <a:sym typeface="Arial"/>
              </a:rPr>
              <a:t>sobre un brote de brucelosis en </a:t>
            </a:r>
            <a:r>
              <a:rPr lang="es-MX" sz="1200" b="0" i="0" u="sng" strike="noStrike" noProof="0" dirty="0" err="1">
                <a:solidFill>
                  <a:schemeClr val="dk1"/>
                </a:solidFill>
                <a:latin typeface="Arial  "/>
                <a:sym typeface="Arial"/>
              </a:rPr>
              <a:t>Thassos</a:t>
            </a:r>
            <a:r>
              <a:rPr lang="es-MX" sz="1200" b="0" i="0" u="sng" strike="noStrike" noProof="0" dirty="0">
                <a:solidFill>
                  <a:schemeClr val="dk1"/>
                </a:solidFill>
                <a:latin typeface="Arial  "/>
                <a:sym typeface="Arial"/>
              </a:rPr>
              <a:t>, Grecia, donde se notificó brucelosis humana después de 3 años sin detectarla</a:t>
            </a:r>
            <a:r>
              <a:rPr lang="es-ES" sz="1200" b="0" i="0" noProof="0" dirty="0">
                <a:solidFill>
                  <a:schemeClr val="dk1"/>
                </a:solidFill>
                <a:latin typeface="Arial  "/>
                <a:sym typeface="Arial"/>
              </a:rPr>
              <a:t>. Se puso de relieve la importancia de la colaboración multisectorial para garantizar la aplicación continua de prácticas de control y prevención. </a:t>
            </a:r>
            <a:endParaRPr lang="es-ES" noProof="0" dirty="0">
              <a:latin typeface="Arial  "/>
            </a:endParaRPr>
          </a:p>
          <a:p>
            <a:pPr marL="0" lvl="0" indent="0" algn="l" rtl="0">
              <a:spcBef>
                <a:spcPts val="360"/>
              </a:spcBef>
              <a:spcAft>
                <a:spcPts val="0"/>
              </a:spcAft>
              <a:buNone/>
            </a:pPr>
            <a:endParaRPr lang="es-ES" noProof="0" dirty="0">
              <a:latin typeface="Arial  "/>
            </a:endParaRPr>
          </a:p>
        </p:txBody>
      </p:sp>
      <p:sp>
        <p:nvSpPr>
          <p:cNvPr id="1286" name="Google Shape;1286;p8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81</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0"/>
        <p:cNvGrpSpPr/>
        <p:nvPr/>
      </p:nvGrpSpPr>
      <p:grpSpPr>
        <a:xfrm>
          <a:off x="0" y="0"/>
          <a:ext cx="0" cy="0"/>
          <a:chOff x="0" y="0"/>
          <a:chExt cx="0" cy="0"/>
        </a:xfrm>
      </p:grpSpPr>
      <p:sp>
        <p:nvSpPr>
          <p:cNvPr id="1291" name="Google Shape;1291;p8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92" name="Google Shape;1292;p8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ES"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Pida </a:t>
            </a:r>
            <a:r>
              <a:rPr lang="es-ES" sz="1200" i="0" noProof="0" dirty="0">
                <a:latin typeface="Arial" panose="020B0604020202020204" pitchFamily="34" charset="0"/>
                <a:ea typeface="Times New Roman"/>
                <a:cs typeface="Arial" panose="020B0604020202020204" pitchFamily="34" charset="0"/>
                <a:sym typeface="Times New Roman"/>
              </a:rPr>
              <a:t>a un voluntario que lea en voz alta los objetivos de aprendizaje.</a:t>
            </a: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Arial"/>
              </a:rPr>
              <a:t>Pregunte a </a:t>
            </a:r>
            <a:r>
              <a:rPr lang="es-ES" sz="1200" b="0" noProof="0" dirty="0">
                <a:latin typeface="Arial" panose="020B0604020202020204" pitchFamily="34" charset="0"/>
                <a:ea typeface="Times New Roman"/>
                <a:cs typeface="Arial" panose="020B0604020202020204" pitchFamily="34" charset="0"/>
                <a:sym typeface="Times New Roman"/>
              </a:rPr>
              <a:t>los participantes si tienen alguna duda sobre las etapas de la investigación de </a:t>
            </a:r>
            <a:r>
              <a:rPr lang="es-ES" sz="1200" b="0" noProof="0">
                <a:latin typeface="Arial" panose="020B0604020202020204" pitchFamily="34" charset="0"/>
                <a:ea typeface="Times New Roman"/>
                <a:cs typeface="Arial" panose="020B0604020202020204" pitchFamily="34" charset="0"/>
                <a:sym typeface="Times New Roman"/>
              </a:rPr>
              <a:t>un brote.</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noProof="0" dirty="0">
                <a:latin typeface="Arial" panose="020B0604020202020204" pitchFamily="34" charset="0"/>
                <a:ea typeface="Times New Roman"/>
                <a:cs typeface="Arial" panose="020B0604020202020204" pitchFamily="34" charset="0"/>
                <a:sym typeface="Times New Roman"/>
              </a:rPr>
              <a:t>Formule las preguntas que considere necesarias antes de dar por concluido este tema.</a:t>
            </a:r>
          </a:p>
          <a:p>
            <a:pPr marL="0" lvl="0" indent="0" algn="l" rtl="0">
              <a:spcBef>
                <a:spcPts val="360"/>
              </a:spcBef>
              <a:spcAft>
                <a:spcPts val="0"/>
              </a:spcAft>
              <a:buNone/>
            </a:pPr>
            <a:endParaRPr lang="es-ES" noProof="0" dirty="0">
              <a:latin typeface="Arial  "/>
            </a:endParaRPr>
          </a:p>
        </p:txBody>
      </p:sp>
      <p:sp>
        <p:nvSpPr>
          <p:cNvPr id="1293" name="Google Shape;1293;p8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82</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0" name="Google Shape;170;p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Para cada pareja, pida a los participantes que identifiquen la </a:t>
            </a:r>
            <a:r>
              <a:rPr lang="es-ES" sz="1200" b="1" i="1" u="sng" noProof="0" dirty="0">
                <a:latin typeface="Arial" panose="020B0604020202020204" pitchFamily="34" charset="0"/>
                <a:ea typeface="Times New Roman"/>
                <a:cs typeface="Arial" panose="020B0604020202020204" pitchFamily="34" charset="0"/>
                <a:sym typeface="Times New Roman"/>
              </a:rPr>
              <a:t>exposición </a:t>
            </a:r>
            <a:r>
              <a:rPr lang="es-ES" sz="1200" b="1" i="1" u="none" noProof="0" dirty="0">
                <a:latin typeface="Arial" panose="020B0604020202020204" pitchFamily="34" charset="0"/>
                <a:ea typeface="Times New Roman"/>
                <a:cs typeface="Arial" panose="020B0604020202020204" pitchFamily="34" charset="0"/>
                <a:sym typeface="Times New Roman"/>
              </a:rPr>
              <a:t>y </a:t>
            </a:r>
            <a:r>
              <a:rPr lang="es-ES" sz="1200" b="1" i="1" noProof="0" dirty="0">
                <a:latin typeface="Arial" panose="020B0604020202020204" pitchFamily="34" charset="0"/>
                <a:ea typeface="Times New Roman"/>
                <a:cs typeface="Arial" panose="020B0604020202020204" pitchFamily="34" charset="0"/>
                <a:sym typeface="Times New Roman"/>
              </a:rPr>
              <a:t>el </a:t>
            </a:r>
            <a:r>
              <a:rPr lang="es-ES" sz="1200" b="1" i="1" u="sng" noProof="0" dirty="0">
                <a:latin typeface="Arial" panose="020B0604020202020204" pitchFamily="34" charset="0"/>
                <a:ea typeface="Times New Roman"/>
                <a:cs typeface="Arial" panose="020B0604020202020204" pitchFamily="34" charset="0"/>
                <a:sym typeface="Times New Roman"/>
              </a:rPr>
              <a:t>desenlace</a:t>
            </a:r>
            <a:r>
              <a:rPr lang="es-ES" sz="1200" b="1" i="1" noProof="0" dirty="0">
                <a:latin typeface="Arial" panose="020B0604020202020204" pitchFamily="34" charset="0"/>
                <a:ea typeface="Times New Roman"/>
                <a:cs typeface="Arial" panose="020B0604020202020204" pitchFamily="34" charset="0"/>
                <a:sym typeface="Times New Roman"/>
              </a:rPr>
              <a:t>. A continuación, &lt;CLICK&gt; dos veces para mostrar las respuestas.</a:t>
            </a:r>
          </a:p>
          <a:p>
            <a:pPr marL="0" marR="0" lvl="0" indent="0" algn="l" rtl="0">
              <a:lnSpc>
                <a:spcPct val="115000"/>
              </a:lnSpc>
              <a:spcBef>
                <a:spcPts val="0"/>
              </a:spcBef>
              <a:spcAft>
                <a:spcPts val="0"/>
              </a:spcAft>
              <a:buClr>
                <a:schemeClr val="dk1"/>
              </a:buClr>
              <a:buSzPts val="1800"/>
              <a:buFont typeface="Wingdings" panose="05000000000000000000" pitchFamily="2" charset="2"/>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Clr>
                <a:schemeClr val="dk1"/>
              </a:buClr>
              <a:buSzPts val="1800"/>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Tenga en cuenta que muchos de ellos pueden ser tanto una exposición como un resultado. Por ejemplo, una persona infectada por el VIH puede verse impulsada a mantener más relaciones sexuales sin protección. Una persona puede tener un peso normal y desarrollar una enfermedad cardíaca, y luego volverse obesa porque empieza a hacer menos ejercicio tras el diagnóstico de su enfermedad cardíaca. A menudo, si un factor es una exposición o un desenlace, depende de nuestra perspectiva según lo que estemos estudiando. </a:t>
            </a:r>
          </a:p>
          <a:p>
            <a:pPr marL="0" marR="0" lvl="0" indent="0" algn="l" rtl="0">
              <a:lnSpc>
                <a:spcPct val="115000"/>
              </a:lnSpc>
              <a:spcBef>
                <a:spcPts val="0"/>
              </a:spcBef>
              <a:spcAft>
                <a:spcPts val="0"/>
              </a:spcAft>
              <a:buNone/>
            </a:pPr>
            <a:r>
              <a:rPr lang="es-ES" sz="1200" noProof="0" dirty="0">
                <a:latin typeface="Arial" panose="020B0604020202020204" pitchFamily="34" charset="0"/>
                <a:ea typeface="Times New Roman"/>
                <a:cs typeface="Arial" panose="020B0604020202020204" pitchFamily="34" charset="0"/>
                <a:sym typeface="Times New Roman"/>
              </a:rPr>
              <a:t> </a:t>
            </a:r>
          </a:p>
          <a:p>
            <a:pPr marL="0" lvl="0" indent="0" algn="l" rtl="0">
              <a:spcBef>
                <a:spcPts val="360"/>
              </a:spcBef>
              <a:spcAft>
                <a:spcPts val="0"/>
              </a:spcAft>
              <a:buNone/>
            </a:pPr>
            <a:endParaRPr lang="es-ES" noProof="0" dirty="0">
              <a:latin typeface="Arial  "/>
            </a:endParaRPr>
          </a:p>
        </p:txBody>
      </p:sp>
      <p:sp>
        <p:nvSpPr>
          <p:cNvPr id="171" name="Google Shape;171;p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
                <a:ea typeface="+mn-ea"/>
                <a:cs typeface="+mn-cs"/>
              </a:rPr>
              <a:t>9</a:t>
            </a:fld>
            <a:endParaRPr kumimoji="0" sz="1800" b="0" i="0" u="none" strike="noStrike" kern="1200" cap="none" spc="0" normalizeH="0" baseline="0" noProof="0">
              <a:ln>
                <a:noFill/>
              </a:ln>
              <a:solidFill>
                <a:srgbClr val="000000"/>
              </a:solidFill>
              <a:effectLst/>
              <a:uLnTx/>
              <a:uFillTx/>
              <a:latin typeface="Arial  "/>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16429678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itle 1">
            <a:extLst>
              <a:ext uri="{FF2B5EF4-FFF2-40B4-BE49-F238E27FC236}">
                <a16:creationId xmlns:a16="http://schemas.microsoft.com/office/drawing/2014/main" id="{ED7AB9C3-3D9F-A005-68C8-E938A9F9AE45}"/>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Learning Objectives</a:t>
            </a:r>
          </a:p>
        </p:txBody>
      </p:sp>
    </p:spTree>
    <p:extLst>
      <p:ext uri="{BB962C8B-B14F-4D97-AF65-F5344CB8AC3E}">
        <p14:creationId xmlns:p14="http://schemas.microsoft.com/office/powerpoint/2010/main" val="28555560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726342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8392579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8218076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3831895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1529155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0431237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57399556"/>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7286910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8792680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605177667"/>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8741389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4404003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14472774"/>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86784059"/>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67254557"/>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31755755"/>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7647211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574A13E-A59A-4043-A512-A51F898848BD}" type="datetimeFigureOut">
              <a:rPr lang="en-US" smtClean="0"/>
              <a:pPr/>
              <a:t>3/23/2026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5856D5BB-230C-4C11-9B35-6F8801603DCF}" type="slidenum">
              <a:rPr lang="en-US" smtClean="0"/>
              <a:pPr/>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86234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07190622"/>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90955789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789435781"/>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84339058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889908439"/>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838551585"/>
      </p:ext>
    </p:extLst>
  </p:cSld>
  <p:clrMapOvr>
    <a:masterClrMapping/>
  </p:clrMapOvr>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616279"/>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477703187"/>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716449953"/>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
            </a:endParaRPr>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134212249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a:solidFill>
                            <a:schemeClr val="tx1"/>
                          </a:solidFill>
                          <a:latin typeface="Arial  "/>
                        </a:rPr>
                        <a:t>Icon</a:t>
                      </a:r>
                      <a:endParaRPr b="1">
                        <a:solidFill>
                          <a:schemeClr val="tx1"/>
                        </a:solidFill>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a:solidFill>
                            <a:schemeClr val="tx1"/>
                          </a:solidFill>
                          <a:latin typeface="Arial  "/>
                        </a:rPr>
                        <a:t>Use</a:t>
                      </a:r>
                      <a:endParaRPr b="1">
                        <a:solidFill>
                          <a:schemeClr val="tx1"/>
                        </a:solidFill>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latin typeface="Arial  "/>
                      </a:endParaRPr>
                    </a:p>
                    <a:p>
                      <a:pPr marL="0" marR="0" lvl="0" indent="0" algn="l" rtl="0">
                        <a:spcBef>
                          <a:spcPts val="0"/>
                        </a:spcBef>
                        <a:spcAft>
                          <a:spcPts val="0"/>
                        </a:spcAft>
                        <a:buNone/>
                      </a:pPr>
                      <a:endParaRPr sz="1800">
                        <a:latin typeface="Arial  "/>
                      </a:endParaRPr>
                    </a:p>
                    <a:p>
                      <a:pPr marL="0" marR="0" lvl="0" indent="0" algn="l" rtl="0">
                        <a:spcBef>
                          <a:spcPts val="0"/>
                        </a:spcBef>
                        <a:spcAft>
                          <a:spcPts val="0"/>
                        </a:spcAft>
                        <a:buNone/>
                      </a:pPr>
                      <a:endParaRPr sz="1800">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
                          <a:ea typeface="Arial"/>
                          <a:cs typeface="Arial"/>
                          <a:sym typeface="Arial"/>
                        </a:rPr>
                        <a:t>Objectives </a:t>
                      </a:r>
                      <a:r>
                        <a:rPr lang="en-US" sz="2000" b="0">
                          <a:solidFill>
                            <a:schemeClr val="dk1"/>
                          </a:solidFill>
                          <a:latin typeface="Arial  "/>
                          <a:ea typeface="Arial"/>
                          <a:cs typeface="Arial"/>
                          <a:sym typeface="Arial"/>
                        </a:rPr>
                        <a:t>of</a:t>
                      </a:r>
                      <a:r>
                        <a:rPr lang="en-US" sz="2000">
                          <a:solidFill>
                            <a:schemeClr val="dk1"/>
                          </a:solidFill>
                          <a:latin typeface="Arial  "/>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latin typeface="Arial  "/>
                      </a:endParaRPr>
                    </a:p>
                    <a:p>
                      <a:pPr marL="0" marR="0" lvl="0" indent="0" algn="l" rtl="0">
                        <a:spcBef>
                          <a:spcPts val="0"/>
                        </a:spcBef>
                        <a:spcAft>
                          <a:spcPts val="0"/>
                        </a:spcAft>
                        <a:buNone/>
                      </a:pPr>
                      <a:endParaRPr sz="1800">
                        <a:latin typeface="Arial  "/>
                      </a:endParaRPr>
                    </a:p>
                    <a:p>
                      <a:pPr marL="0" marR="0" lvl="0" indent="0" algn="l" rtl="0">
                        <a:spcBef>
                          <a:spcPts val="0"/>
                        </a:spcBef>
                        <a:spcAft>
                          <a:spcPts val="0"/>
                        </a:spcAft>
                        <a:buNone/>
                      </a:pPr>
                      <a:endParaRPr sz="1800">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
                          <a:ea typeface="Arial"/>
                          <a:cs typeface="Arial"/>
                          <a:sym typeface="Arial"/>
                        </a:rPr>
                        <a:t>Discovery Dialogue </a:t>
                      </a:r>
                      <a:r>
                        <a:rPr lang="en-US" sz="2000">
                          <a:solidFill>
                            <a:schemeClr val="dk1"/>
                          </a:solidFill>
                          <a:latin typeface="Arial  "/>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a:solidFill>
                            <a:schemeClr val="dk1"/>
                          </a:solidFill>
                          <a:latin typeface="Arial  "/>
                          <a:ea typeface="Arial"/>
                          <a:cs typeface="Arial"/>
                          <a:sym typeface="Arial"/>
                        </a:rPr>
                        <a:t>Activity </a:t>
                      </a:r>
                      <a:r>
                        <a:rPr lang="en-US" sz="2000" b="0">
                          <a:solidFill>
                            <a:schemeClr val="dk1"/>
                          </a:solidFill>
                          <a:latin typeface="Arial  "/>
                          <a:ea typeface="Arial"/>
                          <a:cs typeface="Arial"/>
                          <a:sym typeface="Arial"/>
                        </a:rPr>
                        <a:t>completed by </a:t>
                      </a:r>
                      <a:r>
                        <a:rPr lang="en-US" sz="2000">
                          <a:solidFill>
                            <a:schemeClr val="dk1"/>
                          </a:solidFill>
                          <a:latin typeface="Arial  "/>
                          <a:ea typeface="Arial"/>
                          <a:cs typeface="Arial"/>
                          <a:sym typeface="Arial"/>
                        </a:rPr>
                        <a:t>individual or group</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latin typeface="Arial  "/>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a:solidFill>
                            <a:schemeClr val="dk1"/>
                          </a:solidFill>
                          <a:latin typeface="Arial  "/>
                          <a:ea typeface="Arial"/>
                          <a:cs typeface="Arial"/>
                          <a:sym typeface="Arial"/>
                        </a:rPr>
                        <a:t>Highlight </a:t>
                      </a:r>
                      <a:r>
                        <a:rPr lang="en-US" sz="2000" b="0">
                          <a:solidFill>
                            <a:schemeClr val="dk1"/>
                          </a:solidFill>
                          <a:latin typeface="Arial  "/>
                          <a:ea typeface="Arial"/>
                          <a:cs typeface="Arial"/>
                          <a:sym typeface="Arial"/>
                        </a:rPr>
                        <a:t>of </a:t>
                      </a:r>
                      <a:r>
                        <a:rPr lang="en-US" sz="2000">
                          <a:solidFill>
                            <a:schemeClr val="dk1"/>
                          </a:solidFill>
                          <a:latin typeface="Arial  "/>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
            </a:endParaRPr>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
        <p:nvSpPr>
          <p:cNvPr id="14" name="Title 1">
            <a:extLst>
              <a:ext uri="{FF2B5EF4-FFF2-40B4-BE49-F238E27FC236}">
                <a16:creationId xmlns:a16="http://schemas.microsoft.com/office/drawing/2014/main" id="{C0669DDD-38EF-4474-B969-531550251D59}"/>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Course Icons Key</a:t>
            </a:r>
          </a:p>
        </p:txBody>
      </p:sp>
    </p:spTree>
    <p:extLst>
      <p:ext uri="{BB962C8B-B14F-4D97-AF65-F5344CB8AC3E}">
        <p14:creationId xmlns:p14="http://schemas.microsoft.com/office/powerpoint/2010/main" val="990406688"/>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atin typeface="Arial  "/>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
            </a:endParaRPr>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
            </a:endParaRPr>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10" name="Title 1">
            <a:extLst>
              <a:ext uri="{FF2B5EF4-FFF2-40B4-BE49-F238E27FC236}">
                <a16:creationId xmlns:a16="http://schemas.microsoft.com/office/drawing/2014/main" id="{734C71A8-3478-AD9B-90C2-BC87FB7EBA91}"/>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Learning Objectives</a:t>
            </a:r>
          </a:p>
        </p:txBody>
      </p:sp>
    </p:spTree>
    <p:extLst>
      <p:ext uri="{BB962C8B-B14F-4D97-AF65-F5344CB8AC3E}">
        <p14:creationId xmlns:p14="http://schemas.microsoft.com/office/powerpoint/2010/main" val="16485640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2949850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1479955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49438393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138974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
        <p:nvSpPr>
          <p:cNvPr id="6" name="Title 1">
            <a:extLst>
              <a:ext uri="{FF2B5EF4-FFF2-40B4-BE49-F238E27FC236}">
                <a16:creationId xmlns:a16="http://schemas.microsoft.com/office/drawing/2014/main" id="{D57D2ACD-B3E1-E929-ABC7-7C6F7359C918}"/>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Course Icons Key</a:t>
            </a:r>
          </a:p>
        </p:txBody>
      </p:sp>
    </p:spTree>
    <p:extLst>
      <p:ext uri="{BB962C8B-B14F-4D97-AF65-F5344CB8AC3E}">
        <p14:creationId xmlns:p14="http://schemas.microsoft.com/office/powerpoint/2010/main" val="326777287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717851382"/>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8784452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0176746"/>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 id="2147483744" r:id="rId20"/>
    <p:sldLayoutId id="2147483745" r:id="rId21"/>
    <p:sldLayoutId id="2147483746" r:id="rId22"/>
    <p:sldLayoutId id="2147483747" r:id="rId23"/>
    <p:sldLayoutId id="2147483748" r:id="rId24"/>
    <p:sldLayoutId id="2147483749" r:id="rId25"/>
    <p:sldLayoutId id="2147483750" r:id="rId26"/>
    <p:sldLayoutId id="2147483751" r:id="rId27"/>
    <p:sldLayoutId id="2147483752" r:id="rId28"/>
    <p:sldLayoutId id="2147483753" r:id="rId29"/>
    <p:sldLayoutId id="2147483754" r:id="rId30"/>
    <p:sldLayoutId id="2147483755" r:id="rId31"/>
    <p:sldLayoutId id="2147483756" r:id="rId32"/>
    <p:sldLayoutId id="2147483757" r:id="rId33"/>
    <p:sldLayoutId id="2147483758" r:id="rId34"/>
    <p:sldLayoutId id="2147483759" r:id="rId35"/>
    <p:sldLayoutId id="2147483667" r:id="rId36"/>
    <p:sldLayoutId id="2147483668" r:id="rId3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jpeg"/><Relationship Id="rId7" Type="http://schemas.openxmlformats.org/officeDocument/2006/relationships/image" Target="../media/image19.png"/><Relationship Id="rId12"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15.jpe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jpeg"/><Relationship Id="rId3" Type="http://schemas.openxmlformats.org/officeDocument/2006/relationships/image" Target="../media/image14.jpeg"/><Relationship Id="rId7" Type="http://schemas.openxmlformats.org/officeDocument/2006/relationships/image" Target="../media/image19.png"/><Relationship Id="rId12"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15.jpeg"/><Relationship Id="rId9" Type="http://schemas.openxmlformats.org/officeDocument/2006/relationships/image" Target="../media/image21.png"/><Relationship Id="rId1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1.xml"/><Relationship Id="rId1" Type="http://schemas.openxmlformats.org/officeDocument/2006/relationships/slideLayout" Target="../slideLayouts/slideLayout17.xml"/><Relationship Id="rId4" Type="http://schemas.openxmlformats.org/officeDocument/2006/relationships/chart" Target="../charts/char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227_C4794E54.xml"/><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jpeg"/><Relationship Id="rId3" Type="http://schemas.openxmlformats.org/officeDocument/2006/relationships/image" Target="../media/image14.jpeg"/><Relationship Id="rId7" Type="http://schemas.openxmlformats.org/officeDocument/2006/relationships/image" Target="../media/image19.png"/><Relationship Id="rId12" Type="http://schemas.openxmlformats.org/officeDocument/2006/relationships/image" Target="../media/image23.jpeg"/><Relationship Id="rId2" Type="http://schemas.openxmlformats.org/officeDocument/2006/relationships/notesSlide" Target="../notesSlides/notesSlide61.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15.jpeg"/><Relationship Id="rId9" Type="http://schemas.openxmlformats.org/officeDocument/2006/relationships/image" Target="../media/image21.png"/><Relationship Id="rId14" Type="http://schemas.openxmlformats.org/officeDocument/2006/relationships/image" Target="../media/image25.jpeg"/></Relationships>
</file>

<file path=ppt/slides/_rels/slide6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4.jpeg"/><Relationship Id="rId7" Type="http://schemas.openxmlformats.org/officeDocument/2006/relationships/image" Target="../media/image30.jpeg"/><Relationship Id="rId2" Type="http://schemas.openxmlformats.org/officeDocument/2006/relationships/notesSlide" Target="../notesSlides/notesSlide62.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15.jpeg"/></Relationships>
</file>

<file path=ppt/slides/_rels/slide6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image" Target="../media/image25.jpeg"/><Relationship Id="rId4" Type="http://schemas.openxmlformats.org/officeDocument/2006/relationships/image" Target="../media/image24.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5.xml"/><Relationship Id="rId1" Type="http://schemas.openxmlformats.org/officeDocument/2006/relationships/slideLayout" Target="../slideLayouts/slideLayout5.xml"/><Relationship Id="rId5" Type="http://schemas.openxmlformats.org/officeDocument/2006/relationships/chart" Target="../charts/chart11.xml"/><Relationship Id="rId4" Type="http://schemas.openxmlformats.org/officeDocument/2006/relationships/chart" Target="../charts/char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8" name="Google Shape;108;p1"/>
          <p:cNvSpPr txBox="1">
            <a:spLocks noGrp="1"/>
          </p:cNvSpPr>
          <p:nvPr>
            <p:ph type="body" sz="quarter" idx="17"/>
          </p:nvPr>
        </p:nvSpPr>
        <p:spPr>
          <a:xfrm>
            <a:off x="518159" y="2110490"/>
            <a:ext cx="8312689" cy="1588535"/>
          </a:xfrm>
          <a:prstGeom prst="rect">
            <a:avLst/>
          </a:prstGeom>
          <a:noFill/>
          <a:ln>
            <a:noFill/>
          </a:ln>
        </p:spPr>
        <p:txBody>
          <a:bodyPr spcFirstLastPara="1" wrap="square" lIns="0" tIns="45700" rIns="0" bIns="45700" anchor="t" anchorCtr="0">
            <a:noAutofit/>
          </a:bodyPr>
          <a:lstStyle/>
          <a:p>
            <a:pPr marL="0" indent="0"/>
            <a:r>
              <a:rPr lang="es-ES" sz="4800" dirty="0"/>
              <a:t>Investigación de brotes Parte 3: Análisis y Respuesta</a:t>
            </a:r>
          </a:p>
        </p:txBody>
      </p:sp>
      <p:sp>
        <p:nvSpPr>
          <p:cNvPr id="107" name="Google Shape;107;p1"/>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indent="0">
              <a:spcBef>
                <a:spcPts val="0"/>
              </a:spcBef>
            </a:pPr>
            <a:r>
              <a:rPr lang="es-E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1" name="Google Shape;191;p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buClr>
                <a:schemeClr val="dk1"/>
              </a:buClr>
            </a:pPr>
            <a:r>
              <a:rPr lang="es-ES" dirty="0">
                <a:ea typeface="Arial"/>
                <a:cs typeface="Arial"/>
                <a:sym typeface="Arial"/>
              </a:rPr>
              <a:t>Conjetura educada sobre:</a:t>
            </a:r>
            <a:endParaRPr lang="es-ES" dirty="0"/>
          </a:p>
          <a:p>
            <a:pPr lvl="1">
              <a:buClr>
                <a:srgbClr val="00953A"/>
              </a:buClr>
            </a:pPr>
            <a:r>
              <a:rPr lang="es-ES" dirty="0">
                <a:latin typeface="Arial  "/>
              </a:rPr>
              <a:t>Causa, origen del brote </a:t>
            </a:r>
          </a:p>
          <a:p>
            <a:pPr lvl="1">
              <a:buClr>
                <a:srgbClr val="00953A"/>
              </a:buClr>
            </a:pPr>
            <a:r>
              <a:rPr lang="es-ES" dirty="0">
                <a:latin typeface="Arial  "/>
              </a:rPr>
              <a:t>Una asociación entre una </a:t>
            </a:r>
            <a:r>
              <a:rPr lang="es-ES" b="1" dirty="0">
                <a:latin typeface="Arial  "/>
              </a:rPr>
              <a:t>exposición </a:t>
            </a:r>
            <a:r>
              <a:rPr lang="es-ES" dirty="0">
                <a:latin typeface="Arial  "/>
              </a:rPr>
              <a:t>y </a:t>
            </a:r>
            <a:r>
              <a:rPr lang="es-ES" b="1" dirty="0">
                <a:latin typeface="Arial  "/>
              </a:rPr>
              <a:t>un desenlace</a:t>
            </a:r>
            <a:endParaRPr lang="es-ES" dirty="0">
              <a:latin typeface="Arial  "/>
            </a:endParaRPr>
          </a:p>
          <a:p>
            <a:pPr lvl="1">
              <a:buClr>
                <a:srgbClr val="00953A"/>
              </a:buClr>
            </a:pPr>
            <a:r>
              <a:rPr lang="es-ES" dirty="0">
                <a:latin typeface="Arial  "/>
              </a:rPr>
              <a:t>Modo de transmisión de la enfermedad</a:t>
            </a:r>
            <a:endParaRPr lang="es-ES" dirty="0"/>
          </a:p>
          <a:p>
            <a:pPr>
              <a:spcBef>
                <a:spcPts val="0"/>
              </a:spcBef>
              <a:buClr>
                <a:schemeClr val="dk1"/>
              </a:buClr>
            </a:pPr>
            <a:r>
              <a:rPr lang="es-ES" dirty="0"/>
              <a:t>Desarrollar hipótesis para:</a:t>
            </a:r>
          </a:p>
          <a:p>
            <a:pPr lvl="1">
              <a:buClr>
                <a:srgbClr val="00953A"/>
              </a:buClr>
            </a:pPr>
            <a:r>
              <a:rPr lang="es-ES" dirty="0"/>
              <a:t>Brote de cólera en el pueblo X</a:t>
            </a:r>
          </a:p>
          <a:p>
            <a:pPr lvl="1">
              <a:buClr>
                <a:srgbClr val="00953A"/>
              </a:buClr>
            </a:pPr>
            <a:r>
              <a:rPr lang="es-ES" dirty="0"/>
              <a:t>Primer caso de sarampión en el pueblo Y</a:t>
            </a:r>
          </a:p>
          <a:p>
            <a:pPr lvl="1">
              <a:buClr>
                <a:srgbClr val="00953A"/>
              </a:buClr>
            </a:pPr>
            <a:r>
              <a:rPr lang="es-ES" dirty="0"/>
              <a:t>Aumento de abortos entre un rebaño de ganado a las afueras de </a:t>
            </a:r>
            <a:br>
              <a:rPr lang="es-ES" dirty="0"/>
            </a:br>
            <a:r>
              <a:rPr lang="es-ES" dirty="0"/>
              <a:t>la aldea Z</a:t>
            </a:r>
          </a:p>
          <a:p>
            <a:pPr marL="0" indent="0">
              <a:spcBef>
                <a:spcPts val="672"/>
              </a:spcBef>
              <a:buClr>
                <a:schemeClr val="dk1"/>
              </a:buClr>
              <a:buNone/>
            </a:pPr>
            <a:endParaRPr lang="es-ES" dirty="0"/>
          </a:p>
        </p:txBody>
      </p:sp>
      <p:sp>
        <p:nvSpPr>
          <p:cNvPr id="2" name="Title 1">
            <a:extLst>
              <a:ext uri="{FF2B5EF4-FFF2-40B4-BE49-F238E27FC236}">
                <a16:creationId xmlns:a16="http://schemas.microsoft.com/office/drawing/2014/main" id="{08A96E49-2606-BC06-4ECB-C8161057CD53}"/>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Ejemplos: desarrollo de hipótesis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1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indent="-514350">
              <a:spcBef>
                <a:spcPts val="0"/>
              </a:spcBef>
              <a:buFont typeface="+mj-lt"/>
              <a:buAutoNum type="arabicPeriod"/>
            </a:pPr>
            <a:r>
              <a:rPr lang="es-ES" dirty="0"/>
              <a:t>Considerar el conocimiento de la materia: fuentes, vehículos y modos de transmisión conocidos.</a:t>
            </a:r>
          </a:p>
          <a:p>
            <a:pPr marL="514350" indent="-514350">
              <a:spcBef>
                <a:spcPts val="0"/>
              </a:spcBef>
              <a:buFont typeface="+mj-lt"/>
              <a:buAutoNum type="arabicPeriod"/>
            </a:pPr>
            <a:r>
              <a:rPr lang="es-ES" dirty="0"/>
              <a:t>Repasar la epidemiología descriptiva. ¿Qué explicaría </a:t>
            </a:r>
            <a:br>
              <a:rPr lang="es-ES" dirty="0"/>
            </a:br>
            <a:r>
              <a:rPr lang="es-ES" dirty="0"/>
              <a:t>la mayoría de los casos?</a:t>
            </a:r>
          </a:p>
          <a:p>
            <a:pPr marL="514350" indent="-514350">
              <a:spcBef>
                <a:spcPts val="0"/>
              </a:spcBef>
              <a:buFont typeface="+mj-lt"/>
              <a:buAutoNum type="arabicPeriod"/>
            </a:pPr>
            <a:r>
              <a:rPr lang="es-ES" dirty="0"/>
              <a:t>Considerar los valores atípicos y las oportunidades únicas </a:t>
            </a:r>
            <a:br>
              <a:rPr lang="es-ES" dirty="0"/>
            </a:br>
            <a:r>
              <a:rPr lang="es-ES" dirty="0"/>
              <a:t>de exposición</a:t>
            </a:r>
          </a:p>
          <a:p>
            <a:pPr marL="514350" indent="-514350">
              <a:spcBef>
                <a:spcPts val="0"/>
              </a:spcBef>
              <a:buFont typeface="+mj-lt"/>
              <a:buAutoNum type="arabicPeriod"/>
            </a:pPr>
            <a:r>
              <a:rPr lang="es-ES" dirty="0"/>
              <a:t>Hable con los pacientes-casos, los propietarios y los cuidadores de los animales. ¿Qué opinan?</a:t>
            </a:r>
          </a:p>
          <a:p>
            <a:pPr marL="514350" indent="-514350">
              <a:spcBef>
                <a:spcPts val="0"/>
              </a:spcBef>
              <a:buFont typeface="+mj-lt"/>
              <a:buAutoNum type="arabicPeriod"/>
            </a:pPr>
            <a:r>
              <a:rPr lang="es-ES" dirty="0"/>
              <a:t>¿Qué opinan los responsables locales de salud pública y sanidad animal?</a:t>
            </a:r>
          </a:p>
        </p:txBody>
      </p:sp>
      <p:sp>
        <p:nvSpPr>
          <p:cNvPr id="2" name="Title 1">
            <a:extLst>
              <a:ext uri="{FF2B5EF4-FFF2-40B4-BE49-F238E27FC236}">
                <a16:creationId xmlns:a16="http://schemas.microsoft.com/office/drawing/2014/main" id="{20646A3A-95DD-451E-F610-9153E5AAD64C}"/>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Cómo elaborar una hipótesis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a:spLocks noGrp="1"/>
          </p:cNvSpPr>
          <p:nvPr>
            <p:ph type="title"/>
          </p:nvPr>
        </p:nvSpPr>
        <p:spPr>
          <a:xfrm>
            <a:off x="813942" y="460861"/>
            <a:ext cx="10515600" cy="693223"/>
          </a:xfrm>
          <a:prstGeom prst="rect">
            <a:avLst/>
          </a:prstGeom>
          <a:noFill/>
          <a:ln>
            <a:noFill/>
          </a:ln>
        </p:spPr>
        <p:txBody>
          <a:bodyPr spcFirstLastPara="1" wrap="square" lIns="91425" tIns="45700" rIns="91425" bIns="45700" anchor="b" anchorCtr="0">
            <a:noAutofit/>
          </a:bodyPr>
          <a:lstStyle/>
          <a:p>
            <a:r>
              <a:rPr lang="es-ES" dirty="0"/>
              <a:t>Cadena de transmisión (1/3)</a:t>
            </a:r>
          </a:p>
        </p:txBody>
      </p:sp>
      <p:sp>
        <p:nvSpPr>
          <p:cNvPr id="206" name="Google Shape;206;p11"/>
          <p:cNvSpPr/>
          <p:nvPr/>
        </p:nvSpPr>
        <p:spPr>
          <a:xfrm>
            <a:off x="1752600" y="849314"/>
            <a:ext cx="8534400" cy="5915025"/>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sp>
        <p:nvSpPr>
          <p:cNvPr id="270" name="Google Shape;270;p11"/>
          <p:cNvSpPr txBox="1"/>
          <p:nvPr/>
        </p:nvSpPr>
        <p:spPr>
          <a:xfrm>
            <a:off x="813942" y="5595033"/>
            <a:ext cx="9219658" cy="830956"/>
          </a:xfrm>
          <a:prstGeom prst="rect">
            <a:avLst/>
          </a:prstGeom>
          <a:noFill/>
          <a:ln>
            <a:noFill/>
          </a:ln>
        </p:spPr>
        <p:txBody>
          <a:bodyPr spcFirstLastPara="1" wrap="square" lIns="91425" tIns="45700" rIns="91425" bIns="45700" anchor="t" anchorCtr="0">
            <a:spAutoFit/>
          </a:bodyPr>
          <a:lstStyle/>
          <a:p>
            <a:pPr lvl="0">
              <a:defRPr/>
            </a:pPr>
            <a:r>
              <a:rPr kumimoji="0" lang="es-ES" sz="2400" b="1" i="0" u="none" strike="noStrike" kern="1200" cap="none" spc="0" normalizeH="0" baseline="0" dirty="0">
                <a:ln>
                  <a:noFill/>
                </a:ln>
                <a:solidFill>
                  <a:srgbClr val="44546A"/>
                </a:solidFill>
                <a:effectLst/>
                <a:uLnTx/>
                <a:uFillTx/>
                <a:latin typeface="Arial  "/>
                <a:ea typeface="+mn-ea"/>
                <a:cs typeface="+mn-cs"/>
              </a:rPr>
              <a:t>*Reservorio: </a:t>
            </a:r>
            <a:r>
              <a:rPr kumimoji="0" lang="es-ES" sz="2400" b="0" i="0" u="none" strike="noStrike" kern="1200" cap="none" spc="0" normalizeH="0" baseline="0" dirty="0">
                <a:ln>
                  <a:noFill/>
                </a:ln>
                <a:solidFill>
                  <a:srgbClr val="44546A"/>
                </a:solidFill>
                <a:effectLst/>
                <a:uLnTx/>
                <a:uFillTx/>
                <a:latin typeface="Arial  "/>
                <a:ea typeface="+mn-ea"/>
                <a:cs typeface="+mn-cs"/>
              </a:rPr>
              <a:t>hábitat (humanos, animales, medio ambiente) en el que </a:t>
            </a:r>
            <a:r>
              <a:rPr lang="es-ES" sz="2400" dirty="0">
                <a:solidFill>
                  <a:srgbClr val="44546A"/>
                </a:solidFill>
                <a:latin typeface="Arial  "/>
              </a:rPr>
              <a:t>un agente infeccioso normalmente vive y se multiplica.</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grpSp>
        <p:nvGrpSpPr>
          <p:cNvPr id="6" name="Group 5">
            <a:extLst>
              <a:ext uri="{FF2B5EF4-FFF2-40B4-BE49-F238E27FC236}">
                <a16:creationId xmlns:a16="http://schemas.microsoft.com/office/drawing/2014/main" id="{ADCCBAE3-6A4D-BD67-B58F-A0ADB360C6A5}"/>
              </a:ext>
            </a:extLst>
          </p:cNvPr>
          <p:cNvGrpSpPr/>
          <p:nvPr/>
        </p:nvGrpSpPr>
        <p:grpSpPr>
          <a:xfrm>
            <a:off x="968196" y="1693805"/>
            <a:ext cx="2602547" cy="3670740"/>
            <a:chOff x="1288236" y="1693805"/>
            <a:chExt cx="2602547" cy="3670740"/>
          </a:xfrm>
        </p:grpSpPr>
        <p:sp>
          <p:nvSpPr>
            <p:cNvPr id="209" name="Google Shape;209;p11"/>
            <p:cNvSpPr txBox="1"/>
            <p:nvPr/>
          </p:nvSpPr>
          <p:spPr>
            <a:xfrm>
              <a:off x="1421130" y="1693805"/>
              <a:ext cx="2133600" cy="45720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Reservorio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pic>
          <p:nvPicPr>
            <p:cNvPr id="210" name="Google Shape;210;p11"/>
            <p:cNvPicPr preferRelativeResize="0"/>
            <p:nvPr/>
          </p:nvPicPr>
          <p:blipFill rotWithShape="1">
            <a:blip r:embed="rId3">
              <a:alphaModFix/>
            </a:blip>
            <a:srcRect/>
            <a:stretch/>
          </p:blipFill>
          <p:spPr>
            <a:xfrm flipH="1">
              <a:off x="2347027" y="4037394"/>
              <a:ext cx="1094606" cy="701171"/>
            </a:xfrm>
            <a:prstGeom prst="rect">
              <a:avLst/>
            </a:prstGeom>
            <a:noFill/>
            <a:ln>
              <a:noFill/>
            </a:ln>
          </p:spPr>
        </p:pic>
        <p:pic>
          <p:nvPicPr>
            <p:cNvPr id="211" name="Google Shape;211;p11"/>
            <p:cNvPicPr preferRelativeResize="0"/>
            <p:nvPr/>
          </p:nvPicPr>
          <p:blipFill rotWithShape="1">
            <a:blip r:embed="rId4">
              <a:alphaModFix/>
            </a:blip>
            <a:srcRect/>
            <a:stretch/>
          </p:blipFill>
          <p:spPr>
            <a:xfrm flipH="1">
              <a:off x="1288236" y="4091973"/>
              <a:ext cx="934327" cy="1087054"/>
            </a:xfrm>
            <a:prstGeom prst="rect">
              <a:avLst/>
            </a:prstGeom>
            <a:noFill/>
            <a:ln>
              <a:noFill/>
            </a:ln>
          </p:spPr>
        </p:pic>
        <p:pic>
          <p:nvPicPr>
            <p:cNvPr id="277" name="Google Shape;277;p11"/>
            <p:cNvPicPr preferRelativeResize="0"/>
            <p:nvPr/>
          </p:nvPicPr>
          <p:blipFill rotWithShape="1">
            <a:blip r:embed="rId5">
              <a:alphaModFix/>
            </a:blip>
            <a:srcRect/>
            <a:stretch/>
          </p:blipFill>
          <p:spPr>
            <a:xfrm>
              <a:off x="2293801" y="4745165"/>
              <a:ext cx="1596982" cy="619380"/>
            </a:xfrm>
            <a:prstGeom prst="rect">
              <a:avLst/>
            </a:prstGeom>
            <a:noFill/>
            <a:ln>
              <a:noFill/>
            </a:ln>
          </p:spPr>
        </p:pic>
        <p:pic>
          <p:nvPicPr>
            <p:cNvPr id="4" name="Google Shape;1163;p72" descr="Image result for Human Drawing PNG">
              <a:extLst>
                <a:ext uri="{FF2B5EF4-FFF2-40B4-BE49-F238E27FC236}">
                  <a16:creationId xmlns:a16="http://schemas.microsoft.com/office/drawing/2014/main" id="{B79BBE8B-CAA7-69C3-124E-51F13BD92754}"/>
                </a:ext>
              </a:extLst>
            </p:cNvPr>
            <p:cNvPicPr preferRelativeResize="0"/>
            <p:nvPr/>
          </p:nvPicPr>
          <p:blipFill rotWithShape="1">
            <a:blip r:embed="rId6">
              <a:alphaModFix/>
            </a:blip>
            <a:srcRect/>
            <a:stretch/>
          </p:blipFill>
          <p:spPr>
            <a:xfrm>
              <a:off x="1942468" y="2452082"/>
              <a:ext cx="712520" cy="1572354"/>
            </a:xfrm>
            <a:prstGeom prst="rect">
              <a:avLst/>
            </a:prstGeom>
            <a:noFill/>
            <a:ln>
              <a:noFill/>
            </a:ln>
          </p:spPr>
        </p:pic>
      </p:grpSp>
      <p:sp>
        <p:nvSpPr>
          <p:cNvPr id="5" name="AutoShape 2" descr="Bacteria icon vector. bacteria illustration sign. microbe symbol ...">
            <a:extLst>
              <a:ext uri="{FF2B5EF4-FFF2-40B4-BE49-F238E27FC236}">
                <a16:creationId xmlns:a16="http://schemas.microsoft.com/office/drawing/2014/main" id="{86C4EB2B-60C0-E704-92D5-B7C1901E52D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40921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a:spLocks noGrp="1"/>
          </p:cNvSpPr>
          <p:nvPr>
            <p:ph type="title"/>
          </p:nvPr>
        </p:nvSpPr>
        <p:spPr>
          <a:xfrm>
            <a:off x="813942" y="460861"/>
            <a:ext cx="10515600" cy="693223"/>
          </a:xfrm>
          <a:prstGeom prst="rect">
            <a:avLst/>
          </a:prstGeom>
          <a:noFill/>
          <a:ln>
            <a:noFill/>
          </a:ln>
        </p:spPr>
        <p:txBody>
          <a:bodyPr spcFirstLastPara="1" wrap="square" lIns="91425" tIns="45700" rIns="91425" bIns="45700" anchor="b" anchorCtr="0">
            <a:noAutofit/>
          </a:bodyPr>
          <a:lstStyle/>
          <a:p>
            <a:r>
              <a:rPr lang="es-ES" dirty="0"/>
              <a:t>Cadena de transmisión (2/3)</a:t>
            </a:r>
          </a:p>
        </p:txBody>
      </p:sp>
      <p:sp>
        <p:nvSpPr>
          <p:cNvPr id="206" name="Google Shape;206;p11"/>
          <p:cNvSpPr/>
          <p:nvPr/>
        </p:nvSpPr>
        <p:spPr>
          <a:xfrm>
            <a:off x="1752600" y="849314"/>
            <a:ext cx="8534400" cy="5915025"/>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sp>
        <p:nvSpPr>
          <p:cNvPr id="208" name="Google Shape;208;p11"/>
          <p:cNvSpPr txBox="1"/>
          <p:nvPr/>
        </p:nvSpPr>
        <p:spPr>
          <a:xfrm>
            <a:off x="4987290" y="1524001"/>
            <a:ext cx="22860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Modo de transmisión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09" name="Google Shape;209;p11"/>
          <p:cNvSpPr txBox="1"/>
          <p:nvPr/>
        </p:nvSpPr>
        <p:spPr>
          <a:xfrm>
            <a:off x="1101090" y="1693805"/>
            <a:ext cx="2133600" cy="45720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Reservorio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70" name="Google Shape;270;p11"/>
          <p:cNvSpPr txBox="1"/>
          <p:nvPr/>
        </p:nvSpPr>
        <p:spPr>
          <a:xfrm>
            <a:off x="1101090" y="5595033"/>
            <a:ext cx="8932510" cy="830956"/>
          </a:xfrm>
          <a:prstGeom prst="rect">
            <a:avLst/>
          </a:prstGeom>
          <a:noFill/>
          <a:ln>
            <a:noFill/>
          </a:ln>
        </p:spPr>
        <p:txBody>
          <a:bodyPr spcFirstLastPara="1" wrap="square" lIns="91425" tIns="45700" rIns="91425" bIns="45700" anchor="t" anchorCtr="0">
            <a:spAutoFit/>
          </a:bodyPr>
          <a:lstStyle/>
          <a:p>
            <a:pPr lvl="0">
              <a:defRPr/>
            </a:pPr>
            <a:r>
              <a:rPr kumimoji="0" lang="es-ES" sz="2400" b="1" i="0" u="none" strike="noStrike" kern="1200" cap="none" spc="0" normalizeH="0" baseline="0" dirty="0">
                <a:ln>
                  <a:noFill/>
                </a:ln>
                <a:solidFill>
                  <a:srgbClr val="44546A"/>
                </a:solidFill>
                <a:effectLst/>
                <a:uLnTx/>
                <a:uFillTx/>
                <a:latin typeface="Arial  "/>
                <a:ea typeface="+mn-ea"/>
                <a:cs typeface="+mn-cs"/>
              </a:rPr>
              <a:t>*</a:t>
            </a:r>
            <a:r>
              <a:rPr lang="es-ES" sz="2400" b="1" dirty="0">
                <a:solidFill>
                  <a:srgbClr val="44546A"/>
                </a:solidFill>
                <a:latin typeface="Arial  "/>
              </a:rPr>
              <a:t> Reservorio: </a:t>
            </a:r>
            <a:r>
              <a:rPr lang="es-ES" sz="2400" dirty="0">
                <a:solidFill>
                  <a:srgbClr val="44546A"/>
                </a:solidFill>
                <a:latin typeface="Arial  "/>
              </a:rPr>
              <a:t>hábitat (humanos, animales, medio ambiente) en el que un agente infeccioso normalmente vive y se multiplica.</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72" name="Google Shape;272;p11"/>
          <p:cNvSpPr/>
          <p:nvPr/>
        </p:nvSpPr>
        <p:spPr>
          <a:xfrm>
            <a:off x="4918270" y="2360311"/>
            <a:ext cx="2644046" cy="2719990"/>
          </a:xfrm>
          <a:prstGeom prst="roundRect">
            <a:avLst>
              <a:gd name="adj" fmla="val 16667"/>
            </a:avLst>
          </a:prstGeom>
          <a:solidFill>
            <a:srgbClr val="00953A"/>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urier New"/>
              <a:ea typeface="Courier New"/>
              <a:cs typeface="Courier New"/>
              <a:sym typeface="Courier New"/>
            </a:endParaRPr>
          </a:p>
        </p:txBody>
      </p:sp>
      <p:sp>
        <p:nvSpPr>
          <p:cNvPr id="273" name="Google Shape;273;p11"/>
          <p:cNvSpPr txBox="1"/>
          <p:nvPr/>
        </p:nvSpPr>
        <p:spPr>
          <a:xfrm>
            <a:off x="3387800" y="2848181"/>
            <a:ext cx="1096793" cy="369291"/>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Agente</a:t>
            </a:r>
            <a:endParaRPr kumimoji="0" lang="es-ES" sz="1400" b="0" i="0" u="none" strike="noStrike" kern="1200" cap="none" spc="0" normalizeH="0" baseline="0" dirty="0">
              <a:ln>
                <a:noFill/>
              </a:ln>
              <a:solidFill>
                <a:prstClr val="black"/>
              </a:solidFill>
              <a:effectLst/>
              <a:uLnTx/>
              <a:uFillTx/>
              <a:latin typeface="Arial  "/>
              <a:ea typeface="+mn-ea"/>
              <a:cs typeface="+mn-cs"/>
            </a:endParaRPr>
          </a:p>
        </p:txBody>
      </p:sp>
      <p:pic>
        <p:nvPicPr>
          <p:cNvPr id="210" name="Google Shape;210;p11"/>
          <p:cNvPicPr preferRelativeResize="0"/>
          <p:nvPr/>
        </p:nvPicPr>
        <p:blipFill rotWithShape="1">
          <a:blip r:embed="rId3">
            <a:alphaModFix/>
          </a:blip>
          <a:srcRect/>
          <a:stretch/>
        </p:blipFill>
        <p:spPr>
          <a:xfrm flipH="1">
            <a:off x="2026987" y="4037394"/>
            <a:ext cx="1094606" cy="701171"/>
          </a:xfrm>
          <a:prstGeom prst="rect">
            <a:avLst/>
          </a:prstGeom>
          <a:noFill/>
          <a:ln>
            <a:noFill/>
          </a:ln>
        </p:spPr>
      </p:pic>
      <p:pic>
        <p:nvPicPr>
          <p:cNvPr id="211" name="Google Shape;211;p11"/>
          <p:cNvPicPr preferRelativeResize="0"/>
          <p:nvPr/>
        </p:nvPicPr>
        <p:blipFill rotWithShape="1">
          <a:blip r:embed="rId4">
            <a:alphaModFix/>
          </a:blip>
          <a:srcRect/>
          <a:stretch/>
        </p:blipFill>
        <p:spPr>
          <a:xfrm flipH="1">
            <a:off x="968196" y="4091973"/>
            <a:ext cx="934327" cy="1087054"/>
          </a:xfrm>
          <a:prstGeom prst="rect">
            <a:avLst/>
          </a:prstGeom>
          <a:noFill/>
          <a:ln>
            <a:noFill/>
          </a:ln>
        </p:spPr>
      </p:pic>
      <p:pic>
        <p:nvPicPr>
          <p:cNvPr id="277" name="Google Shape;277;p11"/>
          <p:cNvPicPr preferRelativeResize="0"/>
          <p:nvPr/>
        </p:nvPicPr>
        <p:blipFill rotWithShape="1">
          <a:blip r:embed="rId5">
            <a:alphaModFix/>
          </a:blip>
          <a:srcRect/>
          <a:stretch/>
        </p:blipFill>
        <p:spPr>
          <a:xfrm>
            <a:off x="1973761" y="4745165"/>
            <a:ext cx="1596982" cy="619380"/>
          </a:xfrm>
          <a:prstGeom prst="rect">
            <a:avLst/>
          </a:prstGeom>
          <a:noFill/>
          <a:ln>
            <a:noFill/>
          </a:ln>
        </p:spPr>
      </p:pic>
      <p:grpSp>
        <p:nvGrpSpPr>
          <p:cNvPr id="278" name="Google Shape;278;p11"/>
          <p:cNvGrpSpPr/>
          <p:nvPr/>
        </p:nvGrpSpPr>
        <p:grpSpPr>
          <a:xfrm>
            <a:off x="5394960" y="2406630"/>
            <a:ext cx="1958452" cy="2523201"/>
            <a:chOff x="3608070" y="2406629"/>
            <a:chExt cx="1958452" cy="2523201"/>
          </a:xfrm>
        </p:grpSpPr>
        <p:pic>
          <p:nvPicPr>
            <p:cNvPr id="279" name="Google Shape;279;p11"/>
            <p:cNvPicPr preferRelativeResize="0"/>
            <p:nvPr/>
          </p:nvPicPr>
          <p:blipFill rotWithShape="1">
            <a:blip r:embed="rId6">
              <a:alphaModFix/>
            </a:blip>
            <a:srcRect/>
            <a:stretch/>
          </p:blipFill>
          <p:spPr>
            <a:xfrm>
              <a:off x="4072600" y="3333778"/>
              <a:ext cx="787342" cy="787342"/>
            </a:xfrm>
            <a:prstGeom prst="rect">
              <a:avLst/>
            </a:prstGeom>
            <a:noFill/>
            <a:ln>
              <a:noFill/>
            </a:ln>
          </p:spPr>
        </p:pic>
        <p:pic>
          <p:nvPicPr>
            <p:cNvPr id="280" name="Google Shape;280;p11"/>
            <p:cNvPicPr preferRelativeResize="0"/>
            <p:nvPr/>
          </p:nvPicPr>
          <p:blipFill rotWithShape="1">
            <a:blip r:embed="rId7">
              <a:alphaModFix/>
            </a:blip>
            <a:srcRect/>
            <a:stretch/>
          </p:blipFill>
          <p:spPr>
            <a:xfrm>
              <a:off x="4630870" y="2406629"/>
              <a:ext cx="919956" cy="919956"/>
            </a:xfrm>
            <a:prstGeom prst="rect">
              <a:avLst/>
            </a:prstGeom>
            <a:noFill/>
            <a:ln>
              <a:noFill/>
            </a:ln>
          </p:spPr>
        </p:pic>
        <p:pic>
          <p:nvPicPr>
            <p:cNvPr id="281" name="Google Shape;281;p11" descr="Fruit bowl with solid fill"/>
            <p:cNvPicPr preferRelativeResize="0"/>
            <p:nvPr/>
          </p:nvPicPr>
          <p:blipFill rotWithShape="1">
            <a:blip r:embed="rId8">
              <a:alphaModFix/>
            </a:blip>
            <a:srcRect/>
            <a:stretch/>
          </p:blipFill>
          <p:spPr>
            <a:xfrm>
              <a:off x="3608070" y="4120470"/>
              <a:ext cx="672176" cy="672176"/>
            </a:xfrm>
            <a:prstGeom prst="rect">
              <a:avLst/>
            </a:prstGeom>
            <a:noFill/>
            <a:ln>
              <a:noFill/>
            </a:ln>
          </p:spPr>
        </p:pic>
        <p:pic>
          <p:nvPicPr>
            <p:cNvPr id="282" name="Google Shape;282;p11" descr="Windy with solid fill"/>
            <p:cNvPicPr preferRelativeResize="0"/>
            <p:nvPr/>
          </p:nvPicPr>
          <p:blipFill rotWithShape="1">
            <a:blip r:embed="rId9">
              <a:alphaModFix/>
            </a:blip>
            <a:srcRect/>
            <a:stretch/>
          </p:blipFill>
          <p:spPr>
            <a:xfrm>
              <a:off x="4652122" y="4015430"/>
              <a:ext cx="914400" cy="914400"/>
            </a:xfrm>
            <a:prstGeom prst="rect">
              <a:avLst/>
            </a:prstGeom>
            <a:noFill/>
            <a:ln>
              <a:noFill/>
            </a:ln>
          </p:spPr>
        </p:pic>
      </p:grpSp>
      <p:pic>
        <p:nvPicPr>
          <p:cNvPr id="286" name="Google Shape;286;p11" descr="An Introduction to Infectious Disease - Science in the News"/>
          <p:cNvPicPr preferRelativeResize="0"/>
          <p:nvPr/>
        </p:nvPicPr>
        <p:blipFill rotWithShape="1">
          <a:blip r:embed="rId10">
            <a:alphaModFix/>
          </a:blip>
          <a:srcRect l="55162" t="9835" r="34781" b="72808"/>
          <a:stretch/>
        </p:blipFill>
        <p:spPr>
          <a:xfrm>
            <a:off x="5350760" y="2486342"/>
            <a:ext cx="717152" cy="787341"/>
          </a:xfrm>
          <a:prstGeom prst="rect">
            <a:avLst/>
          </a:prstGeom>
          <a:noFill/>
          <a:ln>
            <a:noFill/>
          </a:ln>
        </p:spPr>
      </p:pic>
      <p:pic>
        <p:nvPicPr>
          <p:cNvPr id="4" name="Google Shape;1163;p72" descr="Image result for Human Drawing PNG">
            <a:extLst>
              <a:ext uri="{FF2B5EF4-FFF2-40B4-BE49-F238E27FC236}">
                <a16:creationId xmlns:a16="http://schemas.microsoft.com/office/drawing/2014/main" id="{B79BBE8B-CAA7-69C3-124E-51F13BD92754}"/>
              </a:ext>
            </a:extLst>
          </p:cNvPr>
          <p:cNvPicPr preferRelativeResize="0"/>
          <p:nvPr/>
        </p:nvPicPr>
        <p:blipFill rotWithShape="1">
          <a:blip r:embed="rId11">
            <a:alphaModFix/>
          </a:blip>
          <a:srcRect/>
          <a:stretch/>
        </p:blipFill>
        <p:spPr>
          <a:xfrm>
            <a:off x="1622428" y="2452082"/>
            <a:ext cx="712520" cy="1572354"/>
          </a:xfrm>
          <a:prstGeom prst="rect">
            <a:avLst/>
          </a:prstGeom>
          <a:noFill/>
          <a:ln>
            <a:noFill/>
          </a:ln>
        </p:spPr>
      </p:pic>
      <p:sp>
        <p:nvSpPr>
          <p:cNvPr id="5" name="AutoShape 2" descr="Bacteria icon vector. bacteria illustration sign. microbe symbol ...">
            <a:extLst>
              <a:ext uri="{FF2B5EF4-FFF2-40B4-BE49-F238E27FC236}">
                <a16:creationId xmlns:a16="http://schemas.microsoft.com/office/drawing/2014/main" id="{86C4EB2B-60C0-E704-92D5-B7C1901E52D4}"/>
              </a:ext>
            </a:extLst>
          </p:cNvPr>
          <p:cNvSpPr>
            <a:spLocks noChangeAspect="1" noChangeArrowheads="1"/>
          </p:cNvSpPr>
          <p:nvPr/>
        </p:nvSpPr>
        <p:spPr bwMode="auto">
          <a:xfrm>
            <a:off x="620649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A group of different colored bacteria&#10;&#10;Description automatically generated with medium confidence">
            <a:extLst>
              <a:ext uri="{FF2B5EF4-FFF2-40B4-BE49-F238E27FC236}">
                <a16:creationId xmlns:a16="http://schemas.microsoft.com/office/drawing/2014/main" id="{D40CF522-FD93-85C8-B088-5B836701B4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08438" y="3280733"/>
            <a:ext cx="964886" cy="551303"/>
          </a:xfrm>
          <a:prstGeom prst="rect">
            <a:avLst/>
          </a:prstGeom>
        </p:spPr>
      </p:pic>
    </p:spTree>
    <p:extLst>
      <p:ext uri="{BB962C8B-B14F-4D97-AF65-F5344CB8AC3E}">
        <p14:creationId xmlns:p14="http://schemas.microsoft.com/office/powerpoint/2010/main" val="2350267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a:spLocks noGrp="1"/>
          </p:cNvSpPr>
          <p:nvPr>
            <p:ph type="title"/>
          </p:nvPr>
        </p:nvSpPr>
        <p:spPr>
          <a:xfrm>
            <a:off x="813942" y="460861"/>
            <a:ext cx="10515600" cy="693223"/>
          </a:xfrm>
          <a:prstGeom prst="rect">
            <a:avLst/>
          </a:prstGeom>
          <a:noFill/>
          <a:ln>
            <a:noFill/>
          </a:ln>
        </p:spPr>
        <p:txBody>
          <a:bodyPr spcFirstLastPara="1" wrap="square" lIns="91425" tIns="45700" rIns="91425" bIns="45700" anchor="b" anchorCtr="0">
            <a:noAutofit/>
          </a:bodyPr>
          <a:lstStyle/>
          <a:p>
            <a:r>
              <a:rPr lang="es-ES" dirty="0"/>
              <a:t>Cadena de transmisión (3/3)</a:t>
            </a:r>
          </a:p>
        </p:txBody>
      </p:sp>
      <p:sp>
        <p:nvSpPr>
          <p:cNvPr id="206" name="Google Shape;206;p11"/>
          <p:cNvSpPr/>
          <p:nvPr/>
        </p:nvSpPr>
        <p:spPr>
          <a:xfrm>
            <a:off x="1752600" y="849314"/>
            <a:ext cx="8534400" cy="5915025"/>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sp>
        <p:nvSpPr>
          <p:cNvPr id="208" name="Google Shape;208;p11"/>
          <p:cNvSpPr txBox="1"/>
          <p:nvPr/>
        </p:nvSpPr>
        <p:spPr>
          <a:xfrm>
            <a:off x="4987290" y="1524001"/>
            <a:ext cx="22860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Modo de transmisión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09" name="Google Shape;209;p11"/>
          <p:cNvSpPr txBox="1"/>
          <p:nvPr/>
        </p:nvSpPr>
        <p:spPr>
          <a:xfrm>
            <a:off x="1101090" y="1693805"/>
            <a:ext cx="2133600" cy="45720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Reservorio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70" name="Google Shape;270;p11"/>
          <p:cNvSpPr txBox="1"/>
          <p:nvPr/>
        </p:nvSpPr>
        <p:spPr>
          <a:xfrm>
            <a:off x="968196" y="5595033"/>
            <a:ext cx="9065404" cy="830956"/>
          </a:xfrm>
          <a:prstGeom prst="rect">
            <a:avLst/>
          </a:prstGeom>
          <a:noFill/>
          <a:ln>
            <a:noFill/>
          </a:ln>
        </p:spPr>
        <p:txBody>
          <a:bodyPr spcFirstLastPara="1" wrap="square" lIns="91425" tIns="45700" rIns="91425" bIns="45700" anchor="t" anchorCtr="0">
            <a:spAutoFit/>
          </a:bodyPr>
          <a:lstStyle/>
          <a:p>
            <a:pPr lvl="0">
              <a:defRPr/>
            </a:pPr>
            <a:r>
              <a:rPr kumimoji="0" lang="es-ES" sz="2400" b="1" i="0" u="none" strike="noStrike" kern="1200" cap="none" spc="0" normalizeH="0" baseline="0" dirty="0">
                <a:ln>
                  <a:noFill/>
                </a:ln>
                <a:solidFill>
                  <a:srgbClr val="44546A"/>
                </a:solidFill>
                <a:effectLst/>
                <a:uLnTx/>
                <a:uFillTx/>
                <a:latin typeface="Arial  "/>
                <a:ea typeface="+mn-ea"/>
                <a:cs typeface="+mn-cs"/>
              </a:rPr>
              <a:t>*</a:t>
            </a:r>
            <a:r>
              <a:rPr lang="es-ES" sz="2400" b="1" dirty="0">
                <a:solidFill>
                  <a:srgbClr val="44546A"/>
                </a:solidFill>
                <a:latin typeface="Arial  "/>
              </a:rPr>
              <a:t> Reservorio: </a:t>
            </a:r>
            <a:r>
              <a:rPr lang="es-ES" sz="2400" dirty="0">
                <a:solidFill>
                  <a:srgbClr val="44546A"/>
                </a:solidFill>
                <a:latin typeface="Arial  "/>
              </a:rPr>
              <a:t>hábitat (humanos, animales, medio ambiente) en el que un agente infeccioso normalmente vive y se multiplica.</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72" name="Google Shape;272;p11"/>
          <p:cNvSpPr/>
          <p:nvPr/>
        </p:nvSpPr>
        <p:spPr>
          <a:xfrm>
            <a:off x="4918270" y="2360311"/>
            <a:ext cx="2644046" cy="2719990"/>
          </a:xfrm>
          <a:prstGeom prst="roundRect">
            <a:avLst>
              <a:gd name="adj" fmla="val 16667"/>
            </a:avLst>
          </a:prstGeom>
          <a:solidFill>
            <a:srgbClr val="00953A"/>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urier New"/>
              <a:ea typeface="Courier New"/>
              <a:cs typeface="Courier New"/>
              <a:sym typeface="Courier New"/>
            </a:endParaRPr>
          </a:p>
        </p:txBody>
      </p:sp>
      <p:sp>
        <p:nvSpPr>
          <p:cNvPr id="273" name="Google Shape;273;p11"/>
          <p:cNvSpPr txBox="1"/>
          <p:nvPr/>
        </p:nvSpPr>
        <p:spPr>
          <a:xfrm>
            <a:off x="3387800" y="2848181"/>
            <a:ext cx="1136533" cy="369291"/>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Agente</a:t>
            </a:r>
            <a:endParaRPr kumimoji="0" lang="es-ES" sz="1400" b="0" i="0" u="none" strike="noStrike" kern="1200" cap="none" spc="0" normalizeH="0" baseline="0" dirty="0">
              <a:ln>
                <a:noFill/>
              </a:ln>
              <a:solidFill>
                <a:prstClr val="black"/>
              </a:solidFill>
              <a:effectLst/>
              <a:uLnTx/>
              <a:uFillTx/>
              <a:latin typeface="Arial  "/>
              <a:ea typeface="+mn-ea"/>
              <a:cs typeface="+mn-cs"/>
            </a:endParaRPr>
          </a:p>
        </p:txBody>
      </p:sp>
      <p:pic>
        <p:nvPicPr>
          <p:cNvPr id="210" name="Google Shape;210;p11"/>
          <p:cNvPicPr preferRelativeResize="0"/>
          <p:nvPr/>
        </p:nvPicPr>
        <p:blipFill rotWithShape="1">
          <a:blip r:embed="rId3">
            <a:alphaModFix/>
          </a:blip>
          <a:srcRect/>
          <a:stretch/>
        </p:blipFill>
        <p:spPr>
          <a:xfrm flipH="1">
            <a:off x="2026987" y="4037394"/>
            <a:ext cx="1094606" cy="701171"/>
          </a:xfrm>
          <a:prstGeom prst="rect">
            <a:avLst/>
          </a:prstGeom>
          <a:noFill/>
          <a:ln>
            <a:noFill/>
          </a:ln>
        </p:spPr>
      </p:pic>
      <p:pic>
        <p:nvPicPr>
          <p:cNvPr id="211" name="Google Shape;211;p11"/>
          <p:cNvPicPr preferRelativeResize="0"/>
          <p:nvPr/>
        </p:nvPicPr>
        <p:blipFill rotWithShape="1">
          <a:blip r:embed="rId4">
            <a:alphaModFix/>
          </a:blip>
          <a:srcRect/>
          <a:stretch/>
        </p:blipFill>
        <p:spPr>
          <a:xfrm flipH="1">
            <a:off x="968196" y="4091973"/>
            <a:ext cx="934327" cy="1087054"/>
          </a:xfrm>
          <a:prstGeom prst="rect">
            <a:avLst/>
          </a:prstGeom>
          <a:noFill/>
          <a:ln>
            <a:noFill/>
          </a:ln>
        </p:spPr>
      </p:pic>
      <p:pic>
        <p:nvPicPr>
          <p:cNvPr id="277" name="Google Shape;277;p11"/>
          <p:cNvPicPr preferRelativeResize="0"/>
          <p:nvPr/>
        </p:nvPicPr>
        <p:blipFill rotWithShape="1">
          <a:blip r:embed="rId5">
            <a:alphaModFix/>
          </a:blip>
          <a:srcRect/>
          <a:stretch/>
        </p:blipFill>
        <p:spPr>
          <a:xfrm>
            <a:off x="1973761" y="4745165"/>
            <a:ext cx="1596982" cy="619380"/>
          </a:xfrm>
          <a:prstGeom prst="rect">
            <a:avLst/>
          </a:prstGeom>
          <a:noFill/>
          <a:ln>
            <a:noFill/>
          </a:ln>
        </p:spPr>
      </p:pic>
      <p:grpSp>
        <p:nvGrpSpPr>
          <p:cNvPr id="278" name="Google Shape;278;p11"/>
          <p:cNvGrpSpPr/>
          <p:nvPr/>
        </p:nvGrpSpPr>
        <p:grpSpPr>
          <a:xfrm>
            <a:off x="5394960" y="2406630"/>
            <a:ext cx="1958452" cy="2523201"/>
            <a:chOff x="3608070" y="2406629"/>
            <a:chExt cx="1958452" cy="2523201"/>
          </a:xfrm>
        </p:grpSpPr>
        <p:pic>
          <p:nvPicPr>
            <p:cNvPr id="279" name="Google Shape;279;p11"/>
            <p:cNvPicPr preferRelativeResize="0"/>
            <p:nvPr/>
          </p:nvPicPr>
          <p:blipFill rotWithShape="1">
            <a:blip r:embed="rId6">
              <a:alphaModFix/>
            </a:blip>
            <a:srcRect/>
            <a:stretch/>
          </p:blipFill>
          <p:spPr>
            <a:xfrm>
              <a:off x="4072600" y="3333778"/>
              <a:ext cx="787342" cy="787342"/>
            </a:xfrm>
            <a:prstGeom prst="rect">
              <a:avLst/>
            </a:prstGeom>
            <a:noFill/>
            <a:ln>
              <a:noFill/>
            </a:ln>
          </p:spPr>
        </p:pic>
        <p:pic>
          <p:nvPicPr>
            <p:cNvPr id="280" name="Google Shape;280;p11"/>
            <p:cNvPicPr preferRelativeResize="0"/>
            <p:nvPr/>
          </p:nvPicPr>
          <p:blipFill rotWithShape="1">
            <a:blip r:embed="rId7">
              <a:alphaModFix/>
            </a:blip>
            <a:srcRect/>
            <a:stretch/>
          </p:blipFill>
          <p:spPr>
            <a:xfrm>
              <a:off x="4630870" y="2406629"/>
              <a:ext cx="919956" cy="919956"/>
            </a:xfrm>
            <a:prstGeom prst="rect">
              <a:avLst/>
            </a:prstGeom>
            <a:noFill/>
            <a:ln>
              <a:noFill/>
            </a:ln>
          </p:spPr>
        </p:pic>
        <p:pic>
          <p:nvPicPr>
            <p:cNvPr id="281" name="Google Shape;281;p11" descr="Fruit bowl with solid fill"/>
            <p:cNvPicPr preferRelativeResize="0"/>
            <p:nvPr/>
          </p:nvPicPr>
          <p:blipFill rotWithShape="1">
            <a:blip r:embed="rId8">
              <a:alphaModFix/>
            </a:blip>
            <a:srcRect/>
            <a:stretch/>
          </p:blipFill>
          <p:spPr>
            <a:xfrm>
              <a:off x="3608070" y="4120470"/>
              <a:ext cx="672176" cy="672176"/>
            </a:xfrm>
            <a:prstGeom prst="rect">
              <a:avLst/>
            </a:prstGeom>
            <a:noFill/>
            <a:ln>
              <a:noFill/>
            </a:ln>
          </p:spPr>
        </p:pic>
        <p:pic>
          <p:nvPicPr>
            <p:cNvPr id="282" name="Google Shape;282;p11" descr="Windy with solid fill"/>
            <p:cNvPicPr preferRelativeResize="0"/>
            <p:nvPr/>
          </p:nvPicPr>
          <p:blipFill rotWithShape="1">
            <a:blip r:embed="rId9">
              <a:alphaModFix/>
            </a:blip>
            <a:srcRect/>
            <a:stretch/>
          </p:blipFill>
          <p:spPr>
            <a:xfrm>
              <a:off x="4652122" y="4015430"/>
              <a:ext cx="914400" cy="914400"/>
            </a:xfrm>
            <a:prstGeom prst="rect">
              <a:avLst/>
            </a:prstGeom>
            <a:noFill/>
            <a:ln>
              <a:noFill/>
            </a:ln>
          </p:spPr>
        </p:pic>
      </p:grpSp>
      <p:pic>
        <p:nvPicPr>
          <p:cNvPr id="286" name="Google Shape;286;p11" descr="An Introduction to Infectious Disease - Science in the News"/>
          <p:cNvPicPr preferRelativeResize="0"/>
          <p:nvPr/>
        </p:nvPicPr>
        <p:blipFill rotWithShape="1">
          <a:blip r:embed="rId10">
            <a:alphaModFix/>
          </a:blip>
          <a:srcRect l="55162" t="9835" r="34781" b="72808"/>
          <a:stretch/>
        </p:blipFill>
        <p:spPr>
          <a:xfrm>
            <a:off x="5350760" y="2486342"/>
            <a:ext cx="717152" cy="787341"/>
          </a:xfrm>
          <a:prstGeom prst="rect">
            <a:avLst/>
          </a:prstGeom>
          <a:noFill/>
          <a:ln>
            <a:noFill/>
          </a:ln>
        </p:spPr>
      </p:pic>
      <p:pic>
        <p:nvPicPr>
          <p:cNvPr id="4" name="Google Shape;1163;p72" descr="Image result for Human Drawing PNG">
            <a:extLst>
              <a:ext uri="{FF2B5EF4-FFF2-40B4-BE49-F238E27FC236}">
                <a16:creationId xmlns:a16="http://schemas.microsoft.com/office/drawing/2014/main" id="{B79BBE8B-CAA7-69C3-124E-51F13BD92754}"/>
              </a:ext>
            </a:extLst>
          </p:cNvPr>
          <p:cNvPicPr preferRelativeResize="0"/>
          <p:nvPr/>
        </p:nvPicPr>
        <p:blipFill rotWithShape="1">
          <a:blip r:embed="rId11">
            <a:alphaModFix/>
          </a:blip>
          <a:srcRect/>
          <a:stretch/>
        </p:blipFill>
        <p:spPr>
          <a:xfrm>
            <a:off x="1622428" y="2452082"/>
            <a:ext cx="712520" cy="1572354"/>
          </a:xfrm>
          <a:prstGeom prst="rect">
            <a:avLst/>
          </a:prstGeom>
          <a:noFill/>
          <a:ln>
            <a:noFill/>
          </a:ln>
        </p:spPr>
      </p:pic>
      <p:sp>
        <p:nvSpPr>
          <p:cNvPr id="5" name="AutoShape 2" descr="Bacteria icon vector. bacteria illustration sign. microbe symbol ...">
            <a:extLst>
              <a:ext uri="{FF2B5EF4-FFF2-40B4-BE49-F238E27FC236}">
                <a16:creationId xmlns:a16="http://schemas.microsoft.com/office/drawing/2014/main" id="{86C4EB2B-60C0-E704-92D5-B7C1901E52D4}"/>
              </a:ext>
            </a:extLst>
          </p:cNvPr>
          <p:cNvSpPr>
            <a:spLocks noChangeAspect="1" noChangeArrowheads="1"/>
          </p:cNvSpPr>
          <p:nvPr/>
        </p:nvSpPr>
        <p:spPr bwMode="auto">
          <a:xfrm>
            <a:off x="620649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A group of different colored bacteria&#10;&#10;Description automatically generated with medium confidence">
            <a:extLst>
              <a:ext uri="{FF2B5EF4-FFF2-40B4-BE49-F238E27FC236}">
                <a16:creationId xmlns:a16="http://schemas.microsoft.com/office/drawing/2014/main" id="{D40CF522-FD93-85C8-B088-5B836701B4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08438" y="3280733"/>
            <a:ext cx="964886" cy="551303"/>
          </a:xfrm>
          <a:prstGeom prst="rect">
            <a:avLst/>
          </a:prstGeom>
        </p:spPr>
      </p:pic>
      <p:sp>
        <p:nvSpPr>
          <p:cNvPr id="2" name="Google Shape;207;p11">
            <a:extLst>
              <a:ext uri="{FF2B5EF4-FFF2-40B4-BE49-F238E27FC236}">
                <a16:creationId xmlns:a16="http://schemas.microsoft.com/office/drawing/2014/main" id="{7D669C91-619A-A155-F6EC-971DBCF06931}"/>
              </a:ext>
            </a:extLst>
          </p:cNvPr>
          <p:cNvSpPr txBox="1"/>
          <p:nvPr/>
        </p:nvSpPr>
        <p:spPr>
          <a:xfrm>
            <a:off x="8279129" y="1434904"/>
            <a:ext cx="3441815"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Huésped susceptible</a:t>
            </a:r>
            <a:endParaRPr kumimoji="0" lang="es-ES" sz="1800" b="0" i="0" u="none" strike="noStrike" kern="1200" cap="none" spc="0" normalizeH="0" baseline="0" dirty="0">
              <a:ln>
                <a:noFill/>
              </a:ln>
              <a:solidFill>
                <a:prstClr val="black"/>
              </a:solidFill>
              <a:effectLst/>
              <a:uLnTx/>
              <a:uFillTx/>
              <a:latin typeface="Arial  "/>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(vía portal de entrada)</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6" name="Google Shape;271;p11">
            <a:extLst>
              <a:ext uri="{FF2B5EF4-FFF2-40B4-BE49-F238E27FC236}">
                <a16:creationId xmlns:a16="http://schemas.microsoft.com/office/drawing/2014/main" id="{05187FD6-4A2F-6DC3-3CE4-50208605AA8B}"/>
              </a:ext>
            </a:extLst>
          </p:cNvPr>
          <p:cNvSpPr/>
          <p:nvPr/>
        </p:nvSpPr>
        <p:spPr>
          <a:xfrm>
            <a:off x="8247211" y="3383280"/>
            <a:ext cx="503770" cy="546910"/>
          </a:xfrm>
          <a:prstGeom prst="notchedRightArrow">
            <a:avLst>
              <a:gd name="adj1" fmla="val 50000"/>
              <a:gd name="adj2" fmla="val 43056"/>
            </a:avLst>
          </a:prstGeom>
          <a:solidFill>
            <a:srgbClr val="00953A"/>
          </a:solidFill>
          <a:ln w="15875"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grpSp>
        <p:nvGrpSpPr>
          <p:cNvPr id="8" name="Group 7">
            <a:extLst>
              <a:ext uri="{FF2B5EF4-FFF2-40B4-BE49-F238E27FC236}">
                <a16:creationId xmlns:a16="http://schemas.microsoft.com/office/drawing/2014/main" id="{BE75443D-C938-A618-A54B-AA34C84AD4C1}"/>
              </a:ext>
            </a:extLst>
          </p:cNvPr>
          <p:cNvGrpSpPr/>
          <p:nvPr/>
        </p:nvGrpSpPr>
        <p:grpSpPr>
          <a:xfrm>
            <a:off x="9143183" y="2389574"/>
            <a:ext cx="2227158" cy="2539098"/>
            <a:chOff x="7988753" y="2389574"/>
            <a:chExt cx="2227158" cy="2539098"/>
          </a:xfrm>
        </p:grpSpPr>
        <p:pic>
          <p:nvPicPr>
            <p:cNvPr id="9" name="Google Shape;283;p11" descr="Image result for Human Drawing PNG">
              <a:extLst>
                <a:ext uri="{FF2B5EF4-FFF2-40B4-BE49-F238E27FC236}">
                  <a16:creationId xmlns:a16="http://schemas.microsoft.com/office/drawing/2014/main" id="{42FBD4EE-0D3D-A17C-CCA9-BB34C6510914}"/>
                </a:ext>
              </a:extLst>
            </p:cNvPr>
            <p:cNvPicPr preferRelativeResize="0"/>
            <p:nvPr/>
          </p:nvPicPr>
          <p:blipFill rotWithShape="1">
            <a:blip r:embed="rId11">
              <a:alphaModFix/>
            </a:blip>
            <a:srcRect/>
            <a:stretch/>
          </p:blipFill>
          <p:spPr>
            <a:xfrm>
              <a:off x="7988753" y="2389574"/>
              <a:ext cx="712520" cy="1572354"/>
            </a:xfrm>
            <a:prstGeom prst="rect">
              <a:avLst/>
            </a:prstGeom>
            <a:noFill/>
            <a:ln>
              <a:noFill/>
            </a:ln>
          </p:spPr>
        </p:pic>
        <p:pic>
          <p:nvPicPr>
            <p:cNvPr id="10" name="Google Shape;284;p11" descr="Image result for Cow Outline">
              <a:extLst>
                <a:ext uri="{FF2B5EF4-FFF2-40B4-BE49-F238E27FC236}">
                  <a16:creationId xmlns:a16="http://schemas.microsoft.com/office/drawing/2014/main" id="{C2F836B7-EB59-4DF4-1250-43C3D97B873A}"/>
                </a:ext>
              </a:extLst>
            </p:cNvPr>
            <p:cNvPicPr preferRelativeResize="0"/>
            <p:nvPr/>
          </p:nvPicPr>
          <p:blipFill rotWithShape="1">
            <a:blip r:embed="rId13">
              <a:alphaModFix/>
            </a:blip>
            <a:srcRect/>
            <a:stretch/>
          </p:blipFill>
          <p:spPr>
            <a:xfrm>
              <a:off x="8889035" y="2771598"/>
              <a:ext cx="1326876" cy="965615"/>
            </a:xfrm>
            <a:prstGeom prst="rect">
              <a:avLst/>
            </a:prstGeom>
            <a:noFill/>
            <a:ln>
              <a:noFill/>
            </a:ln>
          </p:spPr>
        </p:pic>
        <p:pic>
          <p:nvPicPr>
            <p:cNvPr id="11" name="Google Shape;285;p11" descr="Image result for poultry images outline">
              <a:extLst>
                <a:ext uri="{FF2B5EF4-FFF2-40B4-BE49-F238E27FC236}">
                  <a16:creationId xmlns:a16="http://schemas.microsoft.com/office/drawing/2014/main" id="{4E914878-70A6-8E69-2051-D6F9F8FF5B3B}"/>
                </a:ext>
              </a:extLst>
            </p:cNvPr>
            <p:cNvPicPr preferRelativeResize="0"/>
            <p:nvPr/>
          </p:nvPicPr>
          <p:blipFill rotWithShape="1">
            <a:blip r:embed="rId14">
              <a:alphaModFix/>
            </a:blip>
            <a:srcRect/>
            <a:stretch/>
          </p:blipFill>
          <p:spPr>
            <a:xfrm>
              <a:off x="8762966" y="3934748"/>
              <a:ext cx="808208" cy="993924"/>
            </a:xfrm>
            <a:prstGeom prst="rect">
              <a:avLst/>
            </a:prstGeom>
            <a:noFill/>
            <a:ln>
              <a:noFill/>
            </a:ln>
          </p:spPr>
        </p:pic>
      </p:grpSp>
    </p:spTree>
    <p:extLst>
      <p:ext uri="{BB962C8B-B14F-4D97-AF65-F5344CB8AC3E}">
        <p14:creationId xmlns:p14="http://schemas.microsoft.com/office/powerpoint/2010/main" val="2899399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aphicFrame>
        <p:nvGraphicFramePr>
          <p:cNvPr id="293" name="Google Shape;293;p12"/>
          <p:cNvGraphicFramePr/>
          <p:nvPr>
            <p:extLst>
              <p:ext uri="{D42A27DB-BD31-4B8C-83A1-F6EECF244321}">
                <p14:modId xmlns:p14="http://schemas.microsoft.com/office/powerpoint/2010/main" val="409892635"/>
              </p:ext>
            </p:extLst>
          </p:nvPr>
        </p:nvGraphicFramePr>
        <p:xfrm>
          <a:off x="1935475" y="1558067"/>
          <a:ext cx="8321050" cy="4736925"/>
        </p:xfrm>
        <a:graphic>
          <a:graphicData uri="http://schemas.openxmlformats.org/drawingml/2006/table">
            <a:tbl>
              <a:tblPr>
                <a:noFill/>
              </a:tblPr>
              <a:tblGrid>
                <a:gridCol w="3665225">
                  <a:extLst>
                    <a:ext uri="{9D8B030D-6E8A-4147-A177-3AD203B41FA5}">
                      <a16:colId xmlns:a16="http://schemas.microsoft.com/office/drawing/2014/main" val="20000"/>
                    </a:ext>
                  </a:extLst>
                </a:gridCol>
                <a:gridCol w="4655825">
                  <a:extLst>
                    <a:ext uri="{9D8B030D-6E8A-4147-A177-3AD203B41FA5}">
                      <a16:colId xmlns:a16="http://schemas.microsoft.com/office/drawing/2014/main" val="20001"/>
                    </a:ext>
                  </a:extLst>
                </a:gridCol>
              </a:tblGrid>
              <a:tr h="721175">
                <a:tc>
                  <a:txBody>
                    <a:bodyPr/>
                    <a:lstStyle/>
                    <a:p>
                      <a:pPr marL="0" marR="0" lvl="0" indent="0" algn="ctr" rtl="0">
                        <a:spcBef>
                          <a:spcPts val="0"/>
                        </a:spcBef>
                        <a:spcAft>
                          <a:spcPts val="0"/>
                        </a:spcAft>
                        <a:buNone/>
                      </a:pPr>
                      <a:r>
                        <a:rPr lang="es-GT" sz="2400" noProof="0" dirty="0">
                          <a:solidFill>
                            <a:schemeClr val="dk1"/>
                          </a:solidFill>
                          <a:latin typeface="Arial  "/>
                          <a:ea typeface="Arial"/>
                          <a:cs typeface="Arial"/>
                          <a:sym typeface="Arial"/>
                        </a:rPr>
                        <a:t>Enfermedad desconocida</a:t>
                      </a: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noProof="0" dirty="0">
                          <a:solidFill>
                            <a:schemeClr val="dk1"/>
                          </a:solidFill>
                          <a:latin typeface="Arial  "/>
                          <a:ea typeface="Arial"/>
                          <a:cs typeface="Arial"/>
                          <a:sym typeface="Arial"/>
                        </a:rPr>
                        <a:t>Enfermedad conocida</a:t>
                      </a:r>
                      <a:endParaRPr lang="es-GT" noProof="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286350">
                <a:tc>
                  <a:txBody>
                    <a:bodyPr/>
                    <a:lstStyle/>
                    <a:p>
                      <a:pPr marL="342900" marR="0" lvl="0" indent="-342900" algn="l" rtl="0">
                        <a:lnSpc>
                          <a:spcPct val="100000"/>
                        </a:lnSpc>
                        <a:spcBef>
                          <a:spcPts val="0"/>
                        </a:spcBef>
                        <a:spcAft>
                          <a:spcPts val="0"/>
                        </a:spcAft>
                        <a:buClr>
                          <a:schemeClr val="dk1"/>
                        </a:buClr>
                        <a:buSzPts val="2400"/>
                        <a:buFont typeface="Noto Sans Symbols"/>
                        <a:buChar char="▪"/>
                      </a:pPr>
                      <a:r>
                        <a:rPr lang="es-GT" sz="2400" noProof="0" dirty="0">
                          <a:solidFill>
                            <a:schemeClr val="dk1"/>
                          </a:solidFill>
                          <a:latin typeface="Arial  "/>
                          <a:ea typeface="Arial"/>
                          <a:cs typeface="Arial"/>
                          <a:sym typeface="Arial"/>
                        </a:rPr>
                        <a:t>¿Qué tipo de agentes suelen causar esta </a:t>
                      </a:r>
                      <a:br>
                        <a:rPr lang="es-GT" sz="2400" noProof="0" dirty="0">
                          <a:solidFill>
                            <a:schemeClr val="dk1"/>
                          </a:solidFill>
                          <a:latin typeface="Arial  "/>
                          <a:ea typeface="Arial"/>
                          <a:cs typeface="Arial"/>
                          <a:sym typeface="Arial"/>
                        </a:rPr>
                      </a:br>
                      <a:r>
                        <a:rPr lang="es-GT" sz="2400" noProof="0" dirty="0">
                          <a:solidFill>
                            <a:schemeClr val="dk1"/>
                          </a:solidFill>
                          <a:latin typeface="Arial  "/>
                          <a:ea typeface="Arial"/>
                          <a:cs typeface="Arial"/>
                          <a:sym typeface="Arial"/>
                        </a:rPr>
                        <a:t>presentación clínica?</a:t>
                      </a:r>
                      <a:endParaRPr lang="es-GT"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2400"/>
                        <a:buFont typeface="Noto Sans Symbols"/>
                        <a:buChar char="▪"/>
                      </a:pPr>
                      <a:r>
                        <a:rPr lang="es-GT" sz="2400" noProof="0" dirty="0">
                          <a:solidFill>
                            <a:schemeClr val="dk1"/>
                          </a:solidFill>
                          <a:latin typeface="Arial  "/>
                          <a:ea typeface="Arial"/>
                          <a:cs typeface="Arial"/>
                          <a:sym typeface="Arial"/>
                        </a:rPr>
                        <a:t>¿Cuáles son los reservorios usuales del agente?</a:t>
                      </a:r>
                      <a:endParaRPr lang="es-GT" noProof="0" dirty="0"/>
                    </a:p>
                    <a:p>
                      <a:pPr marL="342900" marR="0" lvl="0" indent="-342900" algn="l" rtl="0">
                        <a:lnSpc>
                          <a:spcPct val="100000"/>
                        </a:lnSpc>
                        <a:spcBef>
                          <a:spcPts val="672"/>
                        </a:spcBef>
                        <a:spcAft>
                          <a:spcPts val="0"/>
                        </a:spcAft>
                        <a:buClr>
                          <a:schemeClr val="dk1"/>
                        </a:buClr>
                        <a:buSzPts val="2400"/>
                        <a:buFont typeface="Noto Sans Symbols"/>
                        <a:buChar char="▪"/>
                      </a:pPr>
                      <a:r>
                        <a:rPr lang="es-GT" sz="2400" noProof="0" dirty="0">
                          <a:solidFill>
                            <a:schemeClr val="dk1"/>
                          </a:solidFill>
                          <a:latin typeface="Arial  "/>
                          <a:ea typeface="Arial"/>
                          <a:cs typeface="Arial"/>
                          <a:sym typeface="Arial"/>
                        </a:rPr>
                        <a:t>¿Cómo suele transmitirse el agente?</a:t>
                      </a:r>
                      <a:endParaRPr lang="es-GT" noProof="0" dirty="0"/>
                    </a:p>
                    <a:p>
                      <a:pPr marL="342900" marR="0" lvl="0" indent="-342900" algn="l" rtl="0">
                        <a:lnSpc>
                          <a:spcPct val="100000"/>
                        </a:lnSpc>
                        <a:spcBef>
                          <a:spcPts val="672"/>
                        </a:spcBef>
                        <a:spcAft>
                          <a:spcPts val="0"/>
                        </a:spcAft>
                        <a:buClr>
                          <a:schemeClr val="dk1"/>
                        </a:buClr>
                        <a:buSzPts val="2400"/>
                        <a:buFont typeface="Noto Sans Symbols"/>
                        <a:buChar char="▪"/>
                      </a:pPr>
                      <a:r>
                        <a:rPr lang="es-GT" sz="2400" noProof="0" dirty="0">
                          <a:solidFill>
                            <a:schemeClr val="dk1"/>
                          </a:solidFill>
                          <a:latin typeface="Arial  "/>
                          <a:ea typeface="Arial"/>
                          <a:cs typeface="Arial"/>
                          <a:sym typeface="Arial"/>
                        </a:rPr>
                        <a:t>¿Cuáles son los vehículos más comunes para transmitir este agente a </a:t>
                      </a:r>
                      <a:r>
                        <a:rPr lang="es-GT" sz="2400" noProof="0" dirty="0">
                          <a:solidFill>
                            <a:schemeClr val="tx1"/>
                          </a:solidFill>
                          <a:latin typeface="Arial  "/>
                          <a:ea typeface="Arial"/>
                          <a:cs typeface="Arial"/>
                          <a:sym typeface="Arial"/>
                        </a:rPr>
                        <a:t>los humanos/animales</a:t>
                      </a:r>
                      <a:r>
                        <a:rPr lang="es-GT" sz="2400" noProof="0" dirty="0">
                          <a:solidFill>
                            <a:schemeClr val="dk1"/>
                          </a:solidFill>
                          <a:latin typeface="Arial  "/>
                          <a:ea typeface="Arial"/>
                          <a:cs typeface="Arial"/>
                          <a:sym typeface="Arial"/>
                        </a:rPr>
                        <a:t>?</a:t>
                      </a:r>
                      <a:endParaRPr lang="es-GT" noProof="0" dirty="0"/>
                    </a:p>
                    <a:p>
                      <a:pPr marL="342900" marR="0" lvl="0" indent="-342900" algn="l" rtl="0">
                        <a:lnSpc>
                          <a:spcPct val="100000"/>
                        </a:lnSpc>
                        <a:spcBef>
                          <a:spcPts val="672"/>
                        </a:spcBef>
                        <a:spcAft>
                          <a:spcPts val="0"/>
                        </a:spcAft>
                        <a:buClr>
                          <a:schemeClr val="dk1"/>
                        </a:buClr>
                        <a:buSzPts val="2400"/>
                        <a:buFont typeface="Noto Sans Symbols"/>
                        <a:buChar char="▪"/>
                      </a:pPr>
                      <a:r>
                        <a:rPr lang="es-GT" sz="2400" noProof="0" dirty="0">
                          <a:solidFill>
                            <a:schemeClr val="dk1"/>
                          </a:solidFill>
                          <a:latin typeface="Arial  "/>
                          <a:ea typeface="Arial"/>
                          <a:cs typeface="Arial"/>
                          <a:sym typeface="Arial"/>
                        </a:rPr>
                        <a:t>¿Cuáles son los </a:t>
                      </a:r>
                      <a:br>
                        <a:rPr lang="es-GT" sz="2400" noProof="0" dirty="0">
                          <a:solidFill>
                            <a:schemeClr val="dk1"/>
                          </a:solidFill>
                          <a:latin typeface="Arial  "/>
                          <a:ea typeface="Arial"/>
                          <a:cs typeface="Arial"/>
                          <a:sym typeface="Arial"/>
                        </a:rPr>
                      </a:br>
                      <a:r>
                        <a:rPr lang="es-GT" sz="2400" noProof="0" dirty="0">
                          <a:solidFill>
                            <a:schemeClr val="dk1"/>
                          </a:solidFill>
                          <a:latin typeface="Arial  "/>
                          <a:ea typeface="Arial"/>
                          <a:cs typeface="Arial"/>
                          <a:sym typeface="Arial"/>
                        </a:rPr>
                        <a:t>factores de riesgo conocidos?</a:t>
                      </a:r>
                      <a:endParaRPr lang="es-GT"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Title 3">
            <a:extLst>
              <a:ext uri="{FF2B5EF4-FFF2-40B4-BE49-F238E27FC236}">
                <a16:creationId xmlns:a16="http://schemas.microsoft.com/office/drawing/2014/main" id="{780A7B2B-EE9F-5C20-6B0B-3051F2B3ED84}"/>
              </a:ext>
            </a:extLst>
          </p:cNvPr>
          <p:cNvSpPr>
            <a:spLocks noGrp="1"/>
          </p:cNvSpPr>
          <p:nvPr>
            <p:ph type="title"/>
          </p:nvPr>
        </p:nvSpPr>
        <p:spPr/>
        <p:txBody>
          <a:bodyPr/>
          <a:lstStyle/>
          <a:p>
            <a:r>
              <a:rPr lang="es-ES"/>
              <a:t>1. </a:t>
            </a:r>
            <a:r>
              <a:rPr lang="es-ES" dirty="0"/>
              <a:t>Utilización del conocimiento de la materia para la generación de hipótesis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graphicFrame>
        <p:nvGraphicFramePr>
          <p:cNvPr id="309" name="Google Shape;309;p14"/>
          <p:cNvGraphicFramePr/>
          <p:nvPr>
            <p:extLst>
              <p:ext uri="{D42A27DB-BD31-4B8C-83A1-F6EECF244321}">
                <p14:modId xmlns:p14="http://schemas.microsoft.com/office/powerpoint/2010/main" val="950922048"/>
              </p:ext>
            </p:extLst>
          </p:nvPr>
        </p:nvGraphicFramePr>
        <p:xfrm>
          <a:off x="1727730" y="1970425"/>
          <a:ext cx="3485431" cy="18229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1" name="Google Shape;311;p14"/>
          <p:cNvGraphicFramePr/>
          <p:nvPr>
            <p:extLst>
              <p:ext uri="{D42A27DB-BD31-4B8C-83A1-F6EECF244321}">
                <p14:modId xmlns:p14="http://schemas.microsoft.com/office/powerpoint/2010/main" val="977381059"/>
              </p:ext>
            </p:extLst>
          </p:nvPr>
        </p:nvGraphicFramePr>
        <p:xfrm>
          <a:off x="5963352" y="1992566"/>
          <a:ext cx="3706812" cy="1811146"/>
        </p:xfrm>
        <a:graphic>
          <a:graphicData uri="http://schemas.openxmlformats.org/drawingml/2006/chart">
            <c:chart xmlns:c="http://schemas.openxmlformats.org/drawingml/2006/chart" xmlns:r="http://schemas.openxmlformats.org/officeDocument/2006/relationships" r:id="rId4"/>
          </a:graphicData>
        </a:graphic>
      </p:graphicFrame>
      <p:sp>
        <p:nvSpPr>
          <p:cNvPr id="313" name="Google Shape;313;p14"/>
          <p:cNvSpPr txBox="1"/>
          <p:nvPr/>
        </p:nvSpPr>
        <p:spPr>
          <a:xfrm>
            <a:off x="3295464" y="3723932"/>
            <a:ext cx="1728787" cy="338514"/>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Día</a:t>
            </a:r>
          </a:p>
        </p:txBody>
      </p:sp>
      <p:sp>
        <p:nvSpPr>
          <p:cNvPr id="314" name="Google Shape;314;p14"/>
          <p:cNvSpPr txBox="1"/>
          <p:nvPr/>
        </p:nvSpPr>
        <p:spPr>
          <a:xfrm rot="-5400000">
            <a:off x="968284" y="2568269"/>
            <a:ext cx="1008063" cy="33851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0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Casos</a:t>
            </a:r>
          </a:p>
        </p:txBody>
      </p:sp>
      <p:sp>
        <p:nvSpPr>
          <p:cNvPr id="317" name="Google Shape;317;p14"/>
          <p:cNvSpPr txBox="1"/>
          <p:nvPr/>
        </p:nvSpPr>
        <p:spPr>
          <a:xfrm rot="-5400000">
            <a:off x="5235212" y="2565860"/>
            <a:ext cx="1152525" cy="33851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000"/>
              <a:buFontTx/>
              <a:buNone/>
              <a:tabLst/>
              <a:defRPr/>
            </a:pPr>
            <a:r>
              <a:rPr kumimoji="0" lang="en-US" sz="1600" b="0" i="0" u="none" strike="noStrike" kern="1200" cap="none" spc="0" normalizeH="0" baseline="0" noProof="0">
                <a:ln>
                  <a:noFill/>
                </a:ln>
                <a:solidFill>
                  <a:prstClr val="black"/>
                </a:solidFill>
                <a:effectLst/>
                <a:uLnTx/>
                <a:uFillTx/>
                <a:latin typeface="Arial  "/>
                <a:ea typeface="+mn-ea"/>
                <a:cs typeface="+mn-cs"/>
              </a:rPr>
              <a:t>Casos</a:t>
            </a:r>
            <a:endParaRPr kumimoji="0" sz="1600" b="0" i="0" u="none" strike="noStrike" kern="1200" cap="none" spc="0" normalizeH="0" baseline="0" noProof="0">
              <a:ln>
                <a:noFill/>
              </a:ln>
              <a:solidFill>
                <a:prstClr val="black"/>
              </a:solidFill>
              <a:effectLst/>
              <a:uLnTx/>
              <a:uFillTx/>
              <a:latin typeface="Arial  "/>
              <a:ea typeface="+mn-ea"/>
              <a:cs typeface="+mn-cs"/>
            </a:endParaRPr>
          </a:p>
        </p:txBody>
      </p:sp>
      <p:sp>
        <p:nvSpPr>
          <p:cNvPr id="318" name="Google Shape;318;p14"/>
          <p:cNvSpPr txBox="1"/>
          <p:nvPr/>
        </p:nvSpPr>
        <p:spPr>
          <a:xfrm>
            <a:off x="7490564" y="3711752"/>
            <a:ext cx="1584325" cy="338514"/>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Día</a:t>
            </a:r>
          </a:p>
        </p:txBody>
      </p:sp>
      <p:grpSp>
        <p:nvGrpSpPr>
          <p:cNvPr id="3" name="Group 2">
            <a:extLst>
              <a:ext uri="{FF2B5EF4-FFF2-40B4-BE49-F238E27FC236}">
                <a16:creationId xmlns:a16="http://schemas.microsoft.com/office/drawing/2014/main" id="{10818C4D-1BE6-7E56-8F4E-F4B38CF6DFC1}"/>
              </a:ext>
            </a:extLst>
          </p:cNvPr>
          <p:cNvGrpSpPr/>
          <p:nvPr/>
        </p:nvGrpSpPr>
        <p:grpSpPr>
          <a:xfrm>
            <a:off x="5702738" y="4537225"/>
            <a:ext cx="4005271" cy="2186389"/>
            <a:chOff x="6092457" y="4248963"/>
            <a:chExt cx="4005271" cy="2480033"/>
          </a:xfrm>
        </p:grpSpPr>
        <p:graphicFrame>
          <p:nvGraphicFramePr>
            <p:cNvPr id="312" name="Google Shape;312;p14"/>
            <p:cNvGraphicFramePr/>
            <p:nvPr>
              <p:extLst>
                <p:ext uri="{D42A27DB-BD31-4B8C-83A1-F6EECF244321}">
                  <p14:modId xmlns:p14="http://schemas.microsoft.com/office/powerpoint/2010/main" val="19054123"/>
                </p:ext>
              </p:extLst>
            </p:nvPr>
          </p:nvGraphicFramePr>
          <p:xfrm>
            <a:off x="6340116" y="4248963"/>
            <a:ext cx="3757612" cy="2332037"/>
          </p:xfrm>
          <a:graphic>
            <a:graphicData uri="http://schemas.openxmlformats.org/drawingml/2006/chart">
              <c:chart xmlns:c="http://schemas.openxmlformats.org/drawingml/2006/chart" xmlns:r="http://schemas.openxmlformats.org/officeDocument/2006/relationships" r:id="rId5"/>
            </a:graphicData>
          </a:graphic>
        </p:graphicFrame>
        <p:sp>
          <p:nvSpPr>
            <p:cNvPr id="316" name="Google Shape;316;p14"/>
            <p:cNvSpPr txBox="1"/>
            <p:nvPr/>
          </p:nvSpPr>
          <p:spPr>
            <a:xfrm rot="16200000">
              <a:off x="5686245" y="5196083"/>
              <a:ext cx="1150938" cy="33851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0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Casos</a:t>
              </a:r>
            </a:p>
          </p:txBody>
        </p:sp>
        <p:sp>
          <p:nvSpPr>
            <p:cNvPr id="319" name="Google Shape;319;p14"/>
            <p:cNvSpPr txBox="1"/>
            <p:nvPr/>
          </p:nvSpPr>
          <p:spPr>
            <a:xfrm>
              <a:off x="7746515" y="6345018"/>
              <a:ext cx="1006475" cy="383978"/>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18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Semana</a:t>
              </a:r>
            </a:p>
          </p:txBody>
        </p:sp>
      </p:grpSp>
      <p:grpSp>
        <p:nvGrpSpPr>
          <p:cNvPr id="2" name="Group 1">
            <a:extLst>
              <a:ext uri="{FF2B5EF4-FFF2-40B4-BE49-F238E27FC236}">
                <a16:creationId xmlns:a16="http://schemas.microsoft.com/office/drawing/2014/main" id="{ED52B62F-47AB-C4FE-4D83-2BC662C7A23F}"/>
              </a:ext>
            </a:extLst>
          </p:cNvPr>
          <p:cNvGrpSpPr/>
          <p:nvPr/>
        </p:nvGrpSpPr>
        <p:grpSpPr>
          <a:xfrm>
            <a:off x="1340636" y="4612381"/>
            <a:ext cx="4208636" cy="2099495"/>
            <a:chOff x="1797525" y="4416397"/>
            <a:chExt cx="4220688" cy="2297170"/>
          </a:xfrm>
        </p:grpSpPr>
        <p:graphicFrame>
          <p:nvGraphicFramePr>
            <p:cNvPr id="310" name="Google Shape;310;p14"/>
            <p:cNvGraphicFramePr/>
            <p:nvPr/>
          </p:nvGraphicFramePr>
          <p:xfrm>
            <a:off x="2098675" y="4416397"/>
            <a:ext cx="3919538" cy="2141538"/>
          </p:xfrm>
          <a:graphic>
            <a:graphicData uri="http://schemas.openxmlformats.org/drawingml/2006/chart">
              <c:chart xmlns:c="http://schemas.openxmlformats.org/drawingml/2006/chart" xmlns:r="http://schemas.openxmlformats.org/officeDocument/2006/relationships" r:id="rId6"/>
            </a:graphicData>
          </a:graphic>
        </p:graphicFrame>
        <p:sp>
          <p:nvSpPr>
            <p:cNvPr id="315" name="Google Shape;315;p14"/>
            <p:cNvSpPr txBox="1"/>
            <p:nvPr/>
          </p:nvSpPr>
          <p:spPr>
            <a:xfrm rot="16200000">
              <a:off x="1211132" y="5389699"/>
              <a:ext cx="1511300" cy="33851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0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Casos</a:t>
              </a:r>
            </a:p>
          </p:txBody>
        </p:sp>
        <p:sp>
          <p:nvSpPr>
            <p:cNvPr id="320" name="Google Shape;320;p14"/>
            <p:cNvSpPr txBox="1"/>
            <p:nvPr/>
          </p:nvSpPr>
          <p:spPr>
            <a:xfrm>
              <a:off x="3724876" y="6343181"/>
              <a:ext cx="1943099" cy="3703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r>
                <a:rPr kumimoji="0" lang="es-ES" sz="1600" b="0" i="0" u="none" strike="noStrike" kern="1200" cap="none" spc="0" normalizeH="0" baseline="0" dirty="0">
                  <a:ln>
                    <a:noFill/>
                  </a:ln>
                  <a:solidFill>
                    <a:prstClr val="black"/>
                  </a:solidFill>
                  <a:effectLst/>
                  <a:uLnTx/>
                  <a:uFillTx/>
                  <a:latin typeface="Arial  "/>
                  <a:ea typeface="+mn-ea"/>
                  <a:cs typeface="+mn-cs"/>
                </a:rPr>
                <a:t>Día</a:t>
              </a:r>
            </a:p>
          </p:txBody>
        </p:sp>
      </p:grpSp>
      <p:sp>
        <p:nvSpPr>
          <p:cNvPr id="321" name="Google Shape;321;p14"/>
          <p:cNvSpPr txBox="1"/>
          <p:nvPr/>
        </p:nvSpPr>
        <p:spPr>
          <a:xfrm>
            <a:off x="1365152" y="1397454"/>
            <a:ext cx="4524374"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puntual</a:t>
            </a:r>
          </a:p>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única, exposición única)</a:t>
            </a:r>
          </a:p>
        </p:txBody>
      </p:sp>
      <p:sp>
        <p:nvSpPr>
          <p:cNvPr id="322" name="Google Shape;322;p14"/>
          <p:cNvSpPr txBox="1"/>
          <p:nvPr/>
        </p:nvSpPr>
        <p:spPr>
          <a:xfrm>
            <a:off x="6025787" y="1441836"/>
            <a:ext cx="4161633"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común continua</a:t>
            </a:r>
          </a:p>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única, exposición continua)</a:t>
            </a:r>
          </a:p>
        </p:txBody>
      </p:sp>
      <p:sp>
        <p:nvSpPr>
          <p:cNvPr id="323" name="Google Shape;323;p14"/>
          <p:cNvSpPr txBox="1"/>
          <p:nvPr/>
        </p:nvSpPr>
        <p:spPr>
          <a:xfrm>
            <a:off x="1665776" y="4064986"/>
            <a:ext cx="4349485"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intermitente</a:t>
            </a:r>
          </a:p>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(fuente única, exposición periódica)</a:t>
            </a:r>
          </a:p>
        </p:txBody>
      </p:sp>
      <p:sp>
        <p:nvSpPr>
          <p:cNvPr id="324" name="Google Shape;324;p14"/>
          <p:cNvSpPr txBox="1"/>
          <p:nvPr/>
        </p:nvSpPr>
        <p:spPr>
          <a:xfrm>
            <a:off x="6054991" y="4075232"/>
            <a:ext cx="3815720"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Pts val="2400"/>
              <a:buFontTx/>
              <a:buNone/>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Propagación de persona </a:t>
            </a:r>
            <a:br>
              <a:rPr kumimoji="0" lang="es-ES" sz="2000" b="0" i="0" u="none" strike="noStrike" kern="1200" cap="none" spc="0" normalizeH="0" baseline="0" dirty="0">
                <a:ln>
                  <a:noFill/>
                </a:ln>
                <a:solidFill>
                  <a:prstClr val="black"/>
                </a:solidFill>
                <a:effectLst/>
                <a:uLnTx/>
                <a:uFillTx/>
                <a:latin typeface="Arial  "/>
                <a:ea typeface="+mn-ea"/>
                <a:cs typeface="+mn-cs"/>
              </a:rPr>
            </a:br>
            <a:r>
              <a:rPr kumimoji="0" lang="es-ES" sz="2000" b="0" i="0" u="none" strike="noStrike" kern="1200" cap="none" spc="0" normalizeH="0" baseline="0" dirty="0">
                <a:ln>
                  <a:noFill/>
                </a:ln>
                <a:solidFill>
                  <a:prstClr val="black"/>
                </a:solidFill>
                <a:effectLst/>
                <a:uLnTx/>
                <a:uFillTx/>
                <a:latin typeface="Arial  "/>
                <a:ea typeface="+mn-ea"/>
                <a:cs typeface="+mn-cs"/>
              </a:rPr>
              <a:t>a</a:t>
            </a:r>
            <a:r>
              <a:rPr lang="es-ES" sz="2000" dirty="0">
                <a:solidFill>
                  <a:prstClr val="black"/>
                </a:solidFill>
                <a:latin typeface="Arial  "/>
              </a:rPr>
              <a:t> </a:t>
            </a:r>
            <a:r>
              <a:rPr kumimoji="0" lang="es-ES" sz="2000" b="0" i="0" u="none" strike="noStrike" kern="1200" cap="none" spc="0" normalizeH="0" baseline="0" dirty="0">
                <a:ln>
                  <a:noFill/>
                </a:ln>
                <a:solidFill>
                  <a:prstClr val="black"/>
                </a:solidFill>
                <a:effectLst/>
                <a:uLnTx/>
                <a:uFillTx/>
                <a:latin typeface="Arial  "/>
                <a:ea typeface="+mn-ea"/>
                <a:cs typeface="+mn-cs"/>
              </a:rPr>
              <a:t>persona</a:t>
            </a:r>
          </a:p>
        </p:txBody>
      </p:sp>
      <p:sp>
        <p:nvSpPr>
          <p:cNvPr id="5" name="Title 4">
            <a:extLst>
              <a:ext uri="{FF2B5EF4-FFF2-40B4-BE49-F238E27FC236}">
                <a16:creationId xmlns:a16="http://schemas.microsoft.com/office/drawing/2014/main" id="{8A01D8F4-9BDC-2BC8-34C2-F93F5AF41CF7}"/>
              </a:ext>
            </a:extLst>
          </p:cNvPr>
          <p:cNvSpPr>
            <a:spLocks noGrp="1"/>
          </p:cNvSpPr>
          <p:nvPr>
            <p:ph type="title"/>
          </p:nvPr>
        </p:nvSpPr>
        <p:spPr/>
        <p:txBody>
          <a:bodyPr/>
          <a:lstStyle/>
          <a:p>
            <a:r>
              <a:rPr lang="es-ES" dirty="0"/>
              <a:t>2. Uso de la epidemiología descriptiva para la generación de hipótesis: tiempo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11178A-F756-B848-8528-34878B673814}"/>
              </a:ext>
            </a:extLst>
          </p:cNvPr>
          <p:cNvSpPr>
            <a:spLocks noChangeArrowheads="1"/>
          </p:cNvSpPr>
          <p:nvPr/>
        </p:nvSpPr>
        <p:spPr bwMode="auto">
          <a:xfrm>
            <a:off x="3614740" y="1448465"/>
            <a:ext cx="743024"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Ala A </a:t>
            </a:r>
          </a:p>
        </p:txBody>
      </p:sp>
      <p:sp>
        <p:nvSpPr>
          <p:cNvPr id="8" name="Rectangle 7">
            <a:extLst>
              <a:ext uri="{FF2B5EF4-FFF2-40B4-BE49-F238E27FC236}">
                <a16:creationId xmlns:a16="http://schemas.microsoft.com/office/drawing/2014/main" id="{A6440061-7F0C-364E-ADB5-6AA5AF6689E4}"/>
              </a:ext>
            </a:extLst>
          </p:cNvPr>
          <p:cNvSpPr>
            <a:spLocks noChangeArrowheads="1"/>
          </p:cNvSpPr>
          <p:nvPr/>
        </p:nvSpPr>
        <p:spPr bwMode="auto">
          <a:xfrm>
            <a:off x="5033963" y="1516064"/>
            <a:ext cx="46488" cy="20005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9" name="Rectangle 5">
            <a:extLst>
              <a:ext uri="{FF2B5EF4-FFF2-40B4-BE49-F238E27FC236}">
                <a16:creationId xmlns:a16="http://schemas.microsoft.com/office/drawing/2014/main" id="{235A87DC-B42D-A34E-A50F-46595A15FDC2}"/>
              </a:ext>
            </a:extLst>
          </p:cNvPr>
          <p:cNvSpPr>
            <a:spLocks noChangeArrowheads="1"/>
          </p:cNvSpPr>
          <p:nvPr/>
        </p:nvSpPr>
        <p:spPr bwMode="auto">
          <a:xfrm>
            <a:off x="7783308" y="1486043"/>
            <a:ext cx="763029"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Ala B </a:t>
            </a:r>
          </a:p>
        </p:txBody>
      </p:sp>
      <p:sp>
        <p:nvSpPr>
          <p:cNvPr id="10" name="Rectangle 9">
            <a:extLst>
              <a:ext uri="{FF2B5EF4-FFF2-40B4-BE49-F238E27FC236}">
                <a16:creationId xmlns:a16="http://schemas.microsoft.com/office/drawing/2014/main" id="{0FB58782-B885-8F46-8926-BFC7448BC4C1}"/>
              </a:ext>
            </a:extLst>
          </p:cNvPr>
          <p:cNvSpPr>
            <a:spLocks noChangeArrowheads="1"/>
          </p:cNvSpPr>
          <p:nvPr/>
        </p:nvSpPr>
        <p:spPr bwMode="auto">
          <a:xfrm>
            <a:off x="7383463" y="1516064"/>
            <a:ext cx="46488" cy="20005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11" name="Rectangle 10">
            <a:extLst>
              <a:ext uri="{FF2B5EF4-FFF2-40B4-BE49-F238E27FC236}">
                <a16:creationId xmlns:a16="http://schemas.microsoft.com/office/drawing/2014/main" id="{6913BE2C-DD4D-224F-9282-A467A3A82D0F}"/>
              </a:ext>
            </a:extLst>
          </p:cNvPr>
          <p:cNvSpPr>
            <a:spLocks noChangeArrowheads="1"/>
          </p:cNvSpPr>
          <p:nvPr/>
        </p:nvSpPr>
        <p:spPr bwMode="auto">
          <a:xfrm>
            <a:off x="3652838" y="1811338"/>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2" name="Rectangle 11">
            <a:extLst>
              <a:ext uri="{FF2B5EF4-FFF2-40B4-BE49-F238E27FC236}">
                <a16:creationId xmlns:a16="http://schemas.microsoft.com/office/drawing/2014/main" id="{18E8EDD4-F3AF-A34D-9686-3E97134F966F}"/>
              </a:ext>
            </a:extLst>
          </p:cNvPr>
          <p:cNvSpPr>
            <a:spLocks noChangeArrowheads="1"/>
          </p:cNvSpPr>
          <p:nvPr/>
        </p:nvSpPr>
        <p:spPr bwMode="auto">
          <a:xfrm>
            <a:off x="3652838" y="2051050"/>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3" name="Rectangle 12">
            <a:extLst>
              <a:ext uri="{FF2B5EF4-FFF2-40B4-BE49-F238E27FC236}">
                <a16:creationId xmlns:a16="http://schemas.microsoft.com/office/drawing/2014/main" id="{6D6CC94A-971E-4544-BC52-F6691E9971CA}"/>
              </a:ext>
            </a:extLst>
          </p:cNvPr>
          <p:cNvSpPr>
            <a:spLocks noChangeArrowheads="1"/>
          </p:cNvSpPr>
          <p:nvPr/>
        </p:nvSpPr>
        <p:spPr bwMode="auto">
          <a:xfrm>
            <a:off x="3652838" y="2290763"/>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4" name="Rectangle 13">
            <a:extLst>
              <a:ext uri="{FF2B5EF4-FFF2-40B4-BE49-F238E27FC236}">
                <a16:creationId xmlns:a16="http://schemas.microsoft.com/office/drawing/2014/main" id="{D3096B51-224D-614B-B4B1-BCE697FF0B4B}"/>
              </a:ext>
            </a:extLst>
          </p:cNvPr>
          <p:cNvSpPr>
            <a:spLocks noChangeArrowheads="1"/>
          </p:cNvSpPr>
          <p:nvPr/>
        </p:nvSpPr>
        <p:spPr bwMode="auto">
          <a:xfrm>
            <a:off x="4103689" y="3251201"/>
            <a:ext cx="225425"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5" name="Rectangle 14">
            <a:extLst>
              <a:ext uri="{FF2B5EF4-FFF2-40B4-BE49-F238E27FC236}">
                <a16:creationId xmlns:a16="http://schemas.microsoft.com/office/drawing/2014/main" id="{C03C862F-CBD2-AA46-9931-179EDF67D410}"/>
              </a:ext>
            </a:extLst>
          </p:cNvPr>
          <p:cNvSpPr>
            <a:spLocks noChangeArrowheads="1"/>
          </p:cNvSpPr>
          <p:nvPr/>
        </p:nvSpPr>
        <p:spPr bwMode="auto">
          <a:xfrm>
            <a:off x="4103689"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6" name="Rectangle 15">
            <a:extLst>
              <a:ext uri="{FF2B5EF4-FFF2-40B4-BE49-F238E27FC236}">
                <a16:creationId xmlns:a16="http://schemas.microsoft.com/office/drawing/2014/main" id="{C1993FAE-77C5-DB4F-89AD-B2B30BE51848}"/>
              </a:ext>
            </a:extLst>
          </p:cNvPr>
          <p:cNvSpPr>
            <a:spLocks noChangeArrowheads="1"/>
          </p:cNvSpPr>
          <p:nvPr/>
        </p:nvSpPr>
        <p:spPr bwMode="auto">
          <a:xfrm>
            <a:off x="3652838" y="3489325"/>
            <a:ext cx="227012"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7" name="Rectangle 16">
            <a:extLst>
              <a:ext uri="{FF2B5EF4-FFF2-40B4-BE49-F238E27FC236}">
                <a16:creationId xmlns:a16="http://schemas.microsoft.com/office/drawing/2014/main" id="{EEA685F1-DEEB-2441-AED2-1B3D8DFA680F}"/>
              </a:ext>
            </a:extLst>
          </p:cNvPr>
          <p:cNvSpPr>
            <a:spLocks noChangeArrowheads="1"/>
          </p:cNvSpPr>
          <p:nvPr/>
        </p:nvSpPr>
        <p:spPr bwMode="auto">
          <a:xfrm>
            <a:off x="3652838" y="3251201"/>
            <a:ext cx="227012"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8" name="Rectangle 17">
            <a:extLst>
              <a:ext uri="{FF2B5EF4-FFF2-40B4-BE49-F238E27FC236}">
                <a16:creationId xmlns:a16="http://schemas.microsoft.com/office/drawing/2014/main" id="{8EB76BF2-E889-A14D-8792-B11971CA010B}"/>
              </a:ext>
            </a:extLst>
          </p:cNvPr>
          <p:cNvSpPr>
            <a:spLocks noChangeArrowheads="1"/>
          </p:cNvSpPr>
          <p:nvPr/>
        </p:nvSpPr>
        <p:spPr bwMode="auto">
          <a:xfrm>
            <a:off x="3652838" y="3011488"/>
            <a:ext cx="227012" cy="23971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9" name="Rectangle 18">
            <a:extLst>
              <a:ext uri="{FF2B5EF4-FFF2-40B4-BE49-F238E27FC236}">
                <a16:creationId xmlns:a16="http://schemas.microsoft.com/office/drawing/2014/main" id="{594BB9E1-3CBF-5D47-BC45-427AA7CE00E1}"/>
              </a:ext>
            </a:extLst>
          </p:cNvPr>
          <p:cNvSpPr>
            <a:spLocks noChangeArrowheads="1"/>
          </p:cNvSpPr>
          <p:nvPr/>
        </p:nvSpPr>
        <p:spPr bwMode="auto">
          <a:xfrm>
            <a:off x="3652838" y="2771776"/>
            <a:ext cx="227012"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0" name="Rectangle 19">
            <a:extLst>
              <a:ext uri="{FF2B5EF4-FFF2-40B4-BE49-F238E27FC236}">
                <a16:creationId xmlns:a16="http://schemas.microsoft.com/office/drawing/2014/main" id="{6335D760-E11D-594A-86AA-67B2B5F9B7F7}"/>
              </a:ext>
            </a:extLst>
          </p:cNvPr>
          <p:cNvSpPr>
            <a:spLocks noChangeArrowheads="1"/>
          </p:cNvSpPr>
          <p:nvPr/>
        </p:nvSpPr>
        <p:spPr bwMode="auto">
          <a:xfrm>
            <a:off x="3652838" y="2530475"/>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1" name="Rectangle 20">
            <a:extLst>
              <a:ext uri="{FF2B5EF4-FFF2-40B4-BE49-F238E27FC236}">
                <a16:creationId xmlns:a16="http://schemas.microsoft.com/office/drawing/2014/main" id="{03DCFD53-A32D-CF4E-A44A-B8A3CC7A0FD1}"/>
              </a:ext>
            </a:extLst>
          </p:cNvPr>
          <p:cNvSpPr>
            <a:spLocks noChangeArrowheads="1"/>
          </p:cNvSpPr>
          <p:nvPr/>
        </p:nvSpPr>
        <p:spPr bwMode="auto">
          <a:xfrm>
            <a:off x="4103689" y="229076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2" name="Rectangle 21">
            <a:extLst>
              <a:ext uri="{FF2B5EF4-FFF2-40B4-BE49-F238E27FC236}">
                <a16:creationId xmlns:a16="http://schemas.microsoft.com/office/drawing/2014/main" id="{4EAA2633-69BE-4049-BF90-50EB9A183396}"/>
              </a:ext>
            </a:extLst>
          </p:cNvPr>
          <p:cNvSpPr>
            <a:spLocks noChangeArrowheads="1"/>
          </p:cNvSpPr>
          <p:nvPr/>
        </p:nvSpPr>
        <p:spPr bwMode="auto">
          <a:xfrm>
            <a:off x="4103689" y="2530475"/>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3" name="Rectangle 22">
            <a:extLst>
              <a:ext uri="{FF2B5EF4-FFF2-40B4-BE49-F238E27FC236}">
                <a16:creationId xmlns:a16="http://schemas.microsoft.com/office/drawing/2014/main" id="{0CC792A4-1F67-D647-AEE4-59F69F484E52}"/>
              </a:ext>
            </a:extLst>
          </p:cNvPr>
          <p:cNvSpPr>
            <a:spLocks noChangeArrowheads="1"/>
          </p:cNvSpPr>
          <p:nvPr/>
        </p:nvSpPr>
        <p:spPr bwMode="auto">
          <a:xfrm>
            <a:off x="4103689" y="2771776"/>
            <a:ext cx="225425"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4" name="Rectangle 23">
            <a:extLst>
              <a:ext uri="{FF2B5EF4-FFF2-40B4-BE49-F238E27FC236}">
                <a16:creationId xmlns:a16="http://schemas.microsoft.com/office/drawing/2014/main" id="{08339173-B270-3346-8B60-9C094019E699}"/>
              </a:ext>
            </a:extLst>
          </p:cNvPr>
          <p:cNvSpPr>
            <a:spLocks noChangeArrowheads="1"/>
          </p:cNvSpPr>
          <p:nvPr/>
        </p:nvSpPr>
        <p:spPr bwMode="auto">
          <a:xfrm>
            <a:off x="4554539" y="3489325"/>
            <a:ext cx="225425"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5" name="Rectangle 24">
            <a:extLst>
              <a:ext uri="{FF2B5EF4-FFF2-40B4-BE49-F238E27FC236}">
                <a16:creationId xmlns:a16="http://schemas.microsoft.com/office/drawing/2014/main" id="{6A90D61A-31D1-D241-A9DA-51281E002A2E}"/>
              </a:ext>
            </a:extLst>
          </p:cNvPr>
          <p:cNvSpPr>
            <a:spLocks noChangeArrowheads="1"/>
          </p:cNvSpPr>
          <p:nvPr/>
        </p:nvSpPr>
        <p:spPr bwMode="auto">
          <a:xfrm>
            <a:off x="4327526" y="3489325"/>
            <a:ext cx="227013"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6" name="Rectangle 25">
            <a:extLst>
              <a:ext uri="{FF2B5EF4-FFF2-40B4-BE49-F238E27FC236}">
                <a16:creationId xmlns:a16="http://schemas.microsoft.com/office/drawing/2014/main" id="{BF8FFE69-7AF6-814A-A589-2869E95684F1}"/>
              </a:ext>
            </a:extLst>
          </p:cNvPr>
          <p:cNvSpPr>
            <a:spLocks noChangeArrowheads="1"/>
          </p:cNvSpPr>
          <p:nvPr/>
        </p:nvSpPr>
        <p:spPr bwMode="auto">
          <a:xfrm>
            <a:off x="4103689" y="3011488"/>
            <a:ext cx="225425" cy="23971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7" name="Rectangle 26">
            <a:extLst>
              <a:ext uri="{FF2B5EF4-FFF2-40B4-BE49-F238E27FC236}">
                <a16:creationId xmlns:a16="http://schemas.microsoft.com/office/drawing/2014/main" id="{ED34FA53-A44E-C945-8371-67BD8F6AA243}"/>
              </a:ext>
            </a:extLst>
          </p:cNvPr>
          <p:cNvSpPr>
            <a:spLocks noChangeArrowheads="1"/>
          </p:cNvSpPr>
          <p:nvPr/>
        </p:nvSpPr>
        <p:spPr bwMode="auto">
          <a:xfrm>
            <a:off x="6880226" y="3489325"/>
            <a:ext cx="225425"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8" name="Rectangle 27">
            <a:extLst>
              <a:ext uri="{FF2B5EF4-FFF2-40B4-BE49-F238E27FC236}">
                <a16:creationId xmlns:a16="http://schemas.microsoft.com/office/drawing/2014/main" id="{751E9DD8-7999-914D-8A66-13AE77685F13}"/>
              </a:ext>
            </a:extLst>
          </p:cNvPr>
          <p:cNvSpPr>
            <a:spLocks noChangeArrowheads="1"/>
          </p:cNvSpPr>
          <p:nvPr/>
        </p:nvSpPr>
        <p:spPr bwMode="auto">
          <a:xfrm>
            <a:off x="6654801" y="3489325"/>
            <a:ext cx="227013"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9" name="Rectangle 28">
            <a:extLst>
              <a:ext uri="{FF2B5EF4-FFF2-40B4-BE49-F238E27FC236}">
                <a16:creationId xmlns:a16="http://schemas.microsoft.com/office/drawing/2014/main" id="{94B9B32C-87CC-0C4A-A64F-848F2A9E5190}"/>
              </a:ext>
            </a:extLst>
          </p:cNvPr>
          <p:cNvSpPr>
            <a:spLocks noChangeArrowheads="1"/>
          </p:cNvSpPr>
          <p:nvPr/>
        </p:nvSpPr>
        <p:spPr bwMode="auto">
          <a:xfrm>
            <a:off x="5454650" y="2222613"/>
            <a:ext cx="482600" cy="150960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1" name="Rectangle 30">
            <a:extLst>
              <a:ext uri="{FF2B5EF4-FFF2-40B4-BE49-F238E27FC236}">
                <a16:creationId xmlns:a16="http://schemas.microsoft.com/office/drawing/2014/main" id="{B9943F0C-F6CA-7F4B-9F83-15B7B7AE0E52}"/>
              </a:ext>
            </a:extLst>
          </p:cNvPr>
          <p:cNvSpPr>
            <a:spLocks noChangeArrowheads="1"/>
          </p:cNvSpPr>
          <p:nvPr/>
        </p:nvSpPr>
        <p:spPr bwMode="auto">
          <a:xfrm>
            <a:off x="5227638" y="3489325"/>
            <a:ext cx="227012"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2" name="Rectangle 31">
            <a:extLst>
              <a:ext uri="{FF2B5EF4-FFF2-40B4-BE49-F238E27FC236}">
                <a16:creationId xmlns:a16="http://schemas.microsoft.com/office/drawing/2014/main" id="{A660F20B-288A-7145-9E3A-30329ADA6ABD}"/>
              </a:ext>
            </a:extLst>
          </p:cNvPr>
          <p:cNvSpPr>
            <a:spLocks noChangeArrowheads="1"/>
          </p:cNvSpPr>
          <p:nvPr/>
        </p:nvSpPr>
        <p:spPr bwMode="auto">
          <a:xfrm>
            <a:off x="5003801"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3" name="Rectangle 32">
            <a:extLst>
              <a:ext uri="{FF2B5EF4-FFF2-40B4-BE49-F238E27FC236}">
                <a16:creationId xmlns:a16="http://schemas.microsoft.com/office/drawing/2014/main" id="{0BE8FCC1-068D-7849-9D16-8E6C92CDFCE8}"/>
              </a:ext>
            </a:extLst>
          </p:cNvPr>
          <p:cNvSpPr>
            <a:spLocks noChangeArrowheads="1"/>
          </p:cNvSpPr>
          <p:nvPr/>
        </p:nvSpPr>
        <p:spPr bwMode="auto">
          <a:xfrm>
            <a:off x="4778376"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6" name="Rectangle 35">
            <a:extLst>
              <a:ext uri="{FF2B5EF4-FFF2-40B4-BE49-F238E27FC236}">
                <a16:creationId xmlns:a16="http://schemas.microsoft.com/office/drawing/2014/main" id="{AE2395BE-FFDD-3D4D-A35B-5E303D0977F3}"/>
              </a:ext>
            </a:extLst>
          </p:cNvPr>
          <p:cNvSpPr>
            <a:spLocks noChangeArrowheads="1"/>
          </p:cNvSpPr>
          <p:nvPr/>
        </p:nvSpPr>
        <p:spPr bwMode="auto">
          <a:xfrm>
            <a:off x="6276975" y="3022601"/>
            <a:ext cx="46488" cy="20005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38" name="Rectangle 37">
            <a:extLst>
              <a:ext uri="{FF2B5EF4-FFF2-40B4-BE49-F238E27FC236}">
                <a16:creationId xmlns:a16="http://schemas.microsoft.com/office/drawing/2014/main" id="{D24F3203-43F1-2941-A810-FD3D52F2586E}"/>
              </a:ext>
            </a:extLst>
          </p:cNvPr>
          <p:cNvSpPr>
            <a:spLocks noChangeArrowheads="1"/>
          </p:cNvSpPr>
          <p:nvPr/>
        </p:nvSpPr>
        <p:spPr bwMode="auto">
          <a:xfrm>
            <a:off x="7780339" y="3251201"/>
            <a:ext cx="225425" cy="239713"/>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9" name="Rectangle 38">
            <a:extLst>
              <a:ext uri="{FF2B5EF4-FFF2-40B4-BE49-F238E27FC236}">
                <a16:creationId xmlns:a16="http://schemas.microsoft.com/office/drawing/2014/main" id="{75FFA09E-D7FD-FD43-87E5-3C783A94705E}"/>
              </a:ext>
            </a:extLst>
          </p:cNvPr>
          <p:cNvSpPr>
            <a:spLocks noChangeArrowheads="1"/>
          </p:cNvSpPr>
          <p:nvPr/>
        </p:nvSpPr>
        <p:spPr bwMode="auto">
          <a:xfrm>
            <a:off x="7780339" y="3011488"/>
            <a:ext cx="225425" cy="239712"/>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0" name="Rectangle 39">
            <a:extLst>
              <a:ext uri="{FF2B5EF4-FFF2-40B4-BE49-F238E27FC236}">
                <a16:creationId xmlns:a16="http://schemas.microsoft.com/office/drawing/2014/main" id="{83CFD377-0975-DD49-996C-66DAE4C98969}"/>
              </a:ext>
            </a:extLst>
          </p:cNvPr>
          <p:cNvSpPr>
            <a:spLocks noChangeArrowheads="1"/>
          </p:cNvSpPr>
          <p:nvPr/>
        </p:nvSpPr>
        <p:spPr bwMode="auto">
          <a:xfrm>
            <a:off x="7780339" y="3489325"/>
            <a:ext cx="225425" cy="242888"/>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1" name="Rectangle 40">
            <a:extLst>
              <a:ext uri="{FF2B5EF4-FFF2-40B4-BE49-F238E27FC236}">
                <a16:creationId xmlns:a16="http://schemas.microsoft.com/office/drawing/2014/main" id="{A00EED8E-62B1-5946-85D9-9E6732377EC0}"/>
              </a:ext>
            </a:extLst>
          </p:cNvPr>
          <p:cNvSpPr>
            <a:spLocks noChangeArrowheads="1"/>
          </p:cNvSpPr>
          <p:nvPr/>
        </p:nvSpPr>
        <p:spPr bwMode="auto">
          <a:xfrm>
            <a:off x="7554913" y="3489325"/>
            <a:ext cx="227012"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2" name="Rectangle 41">
            <a:extLst>
              <a:ext uri="{FF2B5EF4-FFF2-40B4-BE49-F238E27FC236}">
                <a16:creationId xmlns:a16="http://schemas.microsoft.com/office/drawing/2014/main" id="{3E43E1BC-FF5C-354C-A6BA-B087E3D7068D}"/>
              </a:ext>
            </a:extLst>
          </p:cNvPr>
          <p:cNvSpPr>
            <a:spLocks noChangeArrowheads="1"/>
          </p:cNvSpPr>
          <p:nvPr/>
        </p:nvSpPr>
        <p:spPr bwMode="auto">
          <a:xfrm>
            <a:off x="7329489"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3" name="Rectangle 42">
            <a:extLst>
              <a:ext uri="{FF2B5EF4-FFF2-40B4-BE49-F238E27FC236}">
                <a16:creationId xmlns:a16="http://schemas.microsoft.com/office/drawing/2014/main" id="{1C99C287-27C6-E04C-9357-67985D311A75}"/>
              </a:ext>
            </a:extLst>
          </p:cNvPr>
          <p:cNvSpPr>
            <a:spLocks noChangeArrowheads="1"/>
          </p:cNvSpPr>
          <p:nvPr/>
        </p:nvSpPr>
        <p:spPr bwMode="auto">
          <a:xfrm>
            <a:off x="7105651"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4" name="Rectangle 43">
            <a:extLst>
              <a:ext uri="{FF2B5EF4-FFF2-40B4-BE49-F238E27FC236}">
                <a16:creationId xmlns:a16="http://schemas.microsoft.com/office/drawing/2014/main" id="{593726E8-E303-3B44-B4EB-0B4339195F09}"/>
              </a:ext>
            </a:extLst>
          </p:cNvPr>
          <p:cNvSpPr>
            <a:spLocks noChangeArrowheads="1"/>
          </p:cNvSpPr>
          <p:nvPr/>
        </p:nvSpPr>
        <p:spPr bwMode="auto">
          <a:xfrm>
            <a:off x="8229601" y="2530475"/>
            <a:ext cx="227013"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5" name="Rectangle 44">
            <a:extLst>
              <a:ext uri="{FF2B5EF4-FFF2-40B4-BE49-F238E27FC236}">
                <a16:creationId xmlns:a16="http://schemas.microsoft.com/office/drawing/2014/main" id="{E66F5C61-1FBD-5B47-B50A-2F7161146681}"/>
              </a:ext>
            </a:extLst>
          </p:cNvPr>
          <p:cNvSpPr>
            <a:spLocks noChangeArrowheads="1"/>
          </p:cNvSpPr>
          <p:nvPr/>
        </p:nvSpPr>
        <p:spPr bwMode="auto">
          <a:xfrm>
            <a:off x="8229601" y="2290763"/>
            <a:ext cx="227013" cy="241300"/>
          </a:xfrm>
          <a:prstGeom prst="rect">
            <a:avLst/>
          </a:prstGeom>
          <a:solidFill>
            <a:srgbClr val="FF0000"/>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6" name="Rectangle 45">
            <a:extLst>
              <a:ext uri="{FF2B5EF4-FFF2-40B4-BE49-F238E27FC236}">
                <a16:creationId xmlns:a16="http://schemas.microsoft.com/office/drawing/2014/main" id="{95D53D48-5DFD-7145-A867-67B5E883C101}"/>
              </a:ext>
            </a:extLst>
          </p:cNvPr>
          <p:cNvSpPr>
            <a:spLocks noChangeArrowheads="1"/>
          </p:cNvSpPr>
          <p:nvPr/>
        </p:nvSpPr>
        <p:spPr bwMode="auto">
          <a:xfrm>
            <a:off x="7780339" y="229076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7" name="Rectangle 46">
            <a:extLst>
              <a:ext uri="{FF2B5EF4-FFF2-40B4-BE49-F238E27FC236}">
                <a16:creationId xmlns:a16="http://schemas.microsoft.com/office/drawing/2014/main" id="{66B8EF61-1994-C240-AF19-0FCA246102D0}"/>
              </a:ext>
            </a:extLst>
          </p:cNvPr>
          <p:cNvSpPr>
            <a:spLocks noChangeArrowheads="1"/>
          </p:cNvSpPr>
          <p:nvPr/>
        </p:nvSpPr>
        <p:spPr bwMode="auto">
          <a:xfrm>
            <a:off x="7780339" y="2530475"/>
            <a:ext cx="225425" cy="241300"/>
          </a:xfrm>
          <a:prstGeom prst="rect">
            <a:avLst/>
          </a:prstGeom>
          <a:solidFill>
            <a:srgbClr val="FF0000"/>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8" name="Rectangle 47">
            <a:extLst>
              <a:ext uri="{FF2B5EF4-FFF2-40B4-BE49-F238E27FC236}">
                <a16:creationId xmlns:a16="http://schemas.microsoft.com/office/drawing/2014/main" id="{E4BFEAA0-4628-974D-9172-47316DD8D360}"/>
              </a:ext>
            </a:extLst>
          </p:cNvPr>
          <p:cNvSpPr>
            <a:spLocks noChangeArrowheads="1"/>
          </p:cNvSpPr>
          <p:nvPr/>
        </p:nvSpPr>
        <p:spPr bwMode="auto">
          <a:xfrm>
            <a:off x="7780339" y="2771776"/>
            <a:ext cx="225425" cy="239713"/>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9" name="Rectangle 48">
            <a:extLst>
              <a:ext uri="{FF2B5EF4-FFF2-40B4-BE49-F238E27FC236}">
                <a16:creationId xmlns:a16="http://schemas.microsoft.com/office/drawing/2014/main" id="{31946227-352E-504B-A10C-F2E395C18F70}"/>
              </a:ext>
            </a:extLst>
          </p:cNvPr>
          <p:cNvSpPr>
            <a:spLocks noChangeArrowheads="1"/>
          </p:cNvSpPr>
          <p:nvPr/>
        </p:nvSpPr>
        <p:spPr bwMode="auto">
          <a:xfrm>
            <a:off x="4103689" y="1811338"/>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0" name="Rectangle 49">
            <a:extLst>
              <a:ext uri="{FF2B5EF4-FFF2-40B4-BE49-F238E27FC236}">
                <a16:creationId xmlns:a16="http://schemas.microsoft.com/office/drawing/2014/main" id="{5DAC9E03-6034-0F4B-99C7-120D2C9F5168}"/>
              </a:ext>
            </a:extLst>
          </p:cNvPr>
          <p:cNvSpPr>
            <a:spLocks noChangeArrowheads="1"/>
          </p:cNvSpPr>
          <p:nvPr/>
        </p:nvSpPr>
        <p:spPr bwMode="auto">
          <a:xfrm>
            <a:off x="4103689" y="2051050"/>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1" name="Rectangle 50">
            <a:extLst>
              <a:ext uri="{FF2B5EF4-FFF2-40B4-BE49-F238E27FC236}">
                <a16:creationId xmlns:a16="http://schemas.microsoft.com/office/drawing/2014/main" id="{9C02EE6E-72AF-EA41-BE8D-BEEC2F5265DA}"/>
              </a:ext>
            </a:extLst>
          </p:cNvPr>
          <p:cNvSpPr>
            <a:spLocks noChangeArrowheads="1"/>
          </p:cNvSpPr>
          <p:nvPr/>
        </p:nvSpPr>
        <p:spPr bwMode="auto">
          <a:xfrm>
            <a:off x="8229601" y="3489325"/>
            <a:ext cx="227013" cy="242888"/>
          </a:xfrm>
          <a:prstGeom prst="rect">
            <a:avLst/>
          </a:prstGeom>
          <a:no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2" name="Rectangle 51">
            <a:extLst>
              <a:ext uri="{FF2B5EF4-FFF2-40B4-BE49-F238E27FC236}">
                <a16:creationId xmlns:a16="http://schemas.microsoft.com/office/drawing/2014/main" id="{264D4424-BA15-5B4D-BC54-377F1B7B49A2}"/>
              </a:ext>
            </a:extLst>
          </p:cNvPr>
          <p:cNvSpPr>
            <a:spLocks noChangeArrowheads="1"/>
          </p:cNvSpPr>
          <p:nvPr/>
        </p:nvSpPr>
        <p:spPr bwMode="auto">
          <a:xfrm>
            <a:off x="8229601" y="3251201"/>
            <a:ext cx="227013" cy="239713"/>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3" name="Rectangle 52">
            <a:extLst>
              <a:ext uri="{FF2B5EF4-FFF2-40B4-BE49-F238E27FC236}">
                <a16:creationId xmlns:a16="http://schemas.microsoft.com/office/drawing/2014/main" id="{30451B5A-FCE6-CA4E-A126-326125532A67}"/>
              </a:ext>
            </a:extLst>
          </p:cNvPr>
          <p:cNvSpPr>
            <a:spLocks noChangeArrowheads="1"/>
          </p:cNvSpPr>
          <p:nvPr/>
        </p:nvSpPr>
        <p:spPr bwMode="auto">
          <a:xfrm>
            <a:off x="8229601" y="3011488"/>
            <a:ext cx="227013" cy="239712"/>
          </a:xfrm>
          <a:prstGeom prst="rect">
            <a:avLst/>
          </a:prstGeom>
          <a:no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4" name="Rectangle 53">
            <a:extLst>
              <a:ext uri="{FF2B5EF4-FFF2-40B4-BE49-F238E27FC236}">
                <a16:creationId xmlns:a16="http://schemas.microsoft.com/office/drawing/2014/main" id="{D0502D48-A080-AA41-B804-F0D5EA849CA9}"/>
              </a:ext>
            </a:extLst>
          </p:cNvPr>
          <p:cNvSpPr>
            <a:spLocks noChangeArrowheads="1"/>
          </p:cNvSpPr>
          <p:nvPr/>
        </p:nvSpPr>
        <p:spPr bwMode="auto">
          <a:xfrm>
            <a:off x="8229601" y="2771776"/>
            <a:ext cx="227013" cy="239713"/>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5" name="Rectangle 54">
            <a:extLst>
              <a:ext uri="{FF2B5EF4-FFF2-40B4-BE49-F238E27FC236}">
                <a16:creationId xmlns:a16="http://schemas.microsoft.com/office/drawing/2014/main" id="{7D011C30-FC33-4945-84E0-8F7163D5FEEA}"/>
              </a:ext>
            </a:extLst>
          </p:cNvPr>
          <p:cNvSpPr>
            <a:spLocks noChangeArrowheads="1"/>
          </p:cNvSpPr>
          <p:nvPr/>
        </p:nvSpPr>
        <p:spPr bwMode="auto">
          <a:xfrm>
            <a:off x="4554539"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6" name="Rectangle 55">
            <a:extLst>
              <a:ext uri="{FF2B5EF4-FFF2-40B4-BE49-F238E27FC236}">
                <a16:creationId xmlns:a16="http://schemas.microsoft.com/office/drawing/2014/main" id="{8D595839-2E77-AF44-B68A-D50AB3B0CFA0}"/>
              </a:ext>
            </a:extLst>
          </p:cNvPr>
          <p:cNvSpPr>
            <a:spLocks noChangeArrowheads="1"/>
          </p:cNvSpPr>
          <p:nvPr/>
        </p:nvSpPr>
        <p:spPr bwMode="auto">
          <a:xfrm>
            <a:off x="4327526" y="4049713"/>
            <a:ext cx="227013"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7" name="Rectangle 56">
            <a:extLst>
              <a:ext uri="{FF2B5EF4-FFF2-40B4-BE49-F238E27FC236}">
                <a16:creationId xmlns:a16="http://schemas.microsoft.com/office/drawing/2014/main" id="{D2852EAA-1152-B540-92FB-62D46E7BC03F}"/>
              </a:ext>
            </a:extLst>
          </p:cNvPr>
          <p:cNvSpPr>
            <a:spLocks noChangeArrowheads="1"/>
          </p:cNvSpPr>
          <p:nvPr/>
        </p:nvSpPr>
        <p:spPr bwMode="auto">
          <a:xfrm>
            <a:off x="6654801" y="4049713"/>
            <a:ext cx="227013"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8" name="Rectangle 57">
            <a:extLst>
              <a:ext uri="{FF2B5EF4-FFF2-40B4-BE49-F238E27FC236}">
                <a16:creationId xmlns:a16="http://schemas.microsoft.com/office/drawing/2014/main" id="{38D84535-EB36-3D41-88C1-5E819FD75B8A}"/>
              </a:ext>
            </a:extLst>
          </p:cNvPr>
          <p:cNvSpPr>
            <a:spLocks noChangeArrowheads="1"/>
          </p:cNvSpPr>
          <p:nvPr/>
        </p:nvSpPr>
        <p:spPr bwMode="auto">
          <a:xfrm>
            <a:off x="545465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9" name="Rectangle 58">
            <a:extLst>
              <a:ext uri="{FF2B5EF4-FFF2-40B4-BE49-F238E27FC236}">
                <a16:creationId xmlns:a16="http://schemas.microsoft.com/office/drawing/2014/main" id="{AE46FE9B-246F-404D-8D74-7E2B4F5C40F1}"/>
              </a:ext>
            </a:extLst>
          </p:cNvPr>
          <p:cNvSpPr>
            <a:spLocks noChangeArrowheads="1"/>
          </p:cNvSpPr>
          <p:nvPr/>
        </p:nvSpPr>
        <p:spPr bwMode="auto">
          <a:xfrm>
            <a:off x="5227638" y="4049713"/>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0" name="Rectangle 59">
            <a:extLst>
              <a:ext uri="{FF2B5EF4-FFF2-40B4-BE49-F238E27FC236}">
                <a16:creationId xmlns:a16="http://schemas.microsoft.com/office/drawing/2014/main" id="{08BBEF12-79CD-5243-8DE3-818D9A9FE215}"/>
              </a:ext>
            </a:extLst>
          </p:cNvPr>
          <p:cNvSpPr>
            <a:spLocks noChangeArrowheads="1"/>
          </p:cNvSpPr>
          <p:nvPr/>
        </p:nvSpPr>
        <p:spPr bwMode="auto">
          <a:xfrm>
            <a:off x="500380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1" name="Rectangle 60">
            <a:extLst>
              <a:ext uri="{FF2B5EF4-FFF2-40B4-BE49-F238E27FC236}">
                <a16:creationId xmlns:a16="http://schemas.microsoft.com/office/drawing/2014/main" id="{8A75A64D-9FF6-434D-818B-459B842CB14D}"/>
              </a:ext>
            </a:extLst>
          </p:cNvPr>
          <p:cNvSpPr>
            <a:spLocks noChangeArrowheads="1"/>
          </p:cNvSpPr>
          <p:nvPr/>
        </p:nvSpPr>
        <p:spPr bwMode="auto">
          <a:xfrm>
            <a:off x="477837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2" name="Rectangle 61">
            <a:extLst>
              <a:ext uri="{FF2B5EF4-FFF2-40B4-BE49-F238E27FC236}">
                <a16:creationId xmlns:a16="http://schemas.microsoft.com/office/drawing/2014/main" id="{8AF01B35-790A-6540-A758-6AC7F90158B9}"/>
              </a:ext>
            </a:extLst>
          </p:cNvPr>
          <p:cNvSpPr>
            <a:spLocks noChangeArrowheads="1"/>
          </p:cNvSpPr>
          <p:nvPr/>
        </p:nvSpPr>
        <p:spPr bwMode="auto">
          <a:xfrm>
            <a:off x="688022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3" name="Rectangle 62">
            <a:extLst>
              <a:ext uri="{FF2B5EF4-FFF2-40B4-BE49-F238E27FC236}">
                <a16:creationId xmlns:a16="http://schemas.microsoft.com/office/drawing/2014/main" id="{E43883DB-124A-C744-B1EC-9E71F2443335}"/>
              </a:ext>
            </a:extLst>
          </p:cNvPr>
          <p:cNvSpPr>
            <a:spLocks noChangeArrowheads="1"/>
          </p:cNvSpPr>
          <p:nvPr/>
        </p:nvSpPr>
        <p:spPr bwMode="auto">
          <a:xfrm>
            <a:off x="5978525" y="4051301"/>
            <a:ext cx="457200" cy="4810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4" name="Rectangle 63">
            <a:extLst>
              <a:ext uri="{FF2B5EF4-FFF2-40B4-BE49-F238E27FC236}">
                <a16:creationId xmlns:a16="http://schemas.microsoft.com/office/drawing/2014/main" id="{2B0715AF-ED2F-5748-8950-16428331920A}"/>
              </a:ext>
            </a:extLst>
          </p:cNvPr>
          <p:cNvSpPr>
            <a:spLocks noChangeArrowheads="1"/>
          </p:cNvSpPr>
          <p:nvPr/>
        </p:nvSpPr>
        <p:spPr bwMode="auto">
          <a:xfrm>
            <a:off x="8456614" y="3489326"/>
            <a:ext cx="1799907" cy="112236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  Bolígrafo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67" name="Rectangle 66">
            <a:extLst>
              <a:ext uri="{FF2B5EF4-FFF2-40B4-BE49-F238E27FC236}">
                <a16:creationId xmlns:a16="http://schemas.microsoft.com/office/drawing/2014/main" id="{FD8904DE-E215-9348-95AF-34101F2FF226}"/>
              </a:ext>
            </a:extLst>
          </p:cNvPr>
          <p:cNvSpPr>
            <a:spLocks noChangeArrowheads="1"/>
          </p:cNvSpPr>
          <p:nvPr/>
        </p:nvSpPr>
        <p:spPr bwMode="auto">
          <a:xfrm>
            <a:off x="3652838" y="4610100"/>
            <a:ext cx="227012"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8" name="Rectangle 67">
            <a:extLst>
              <a:ext uri="{FF2B5EF4-FFF2-40B4-BE49-F238E27FC236}">
                <a16:creationId xmlns:a16="http://schemas.microsoft.com/office/drawing/2014/main" id="{4BB1D587-D613-C949-9B4B-8EFCA1E2E6E9}"/>
              </a:ext>
            </a:extLst>
          </p:cNvPr>
          <p:cNvSpPr>
            <a:spLocks noChangeArrowheads="1"/>
          </p:cNvSpPr>
          <p:nvPr/>
        </p:nvSpPr>
        <p:spPr bwMode="auto">
          <a:xfrm>
            <a:off x="7554913" y="4049713"/>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9" name="Rectangle 68">
            <a:extLst>
              <a:ext uri="{FF2B5EF4-FFF2-40B4-BE49-F238E27FC236}">
                <a16:creationId xmlns:a16="http://schemas.microsoft.com/office/drawing/2014/main" id="{E89C711A-353A-B54C-9AF3-78ED439EAAE7}"/>
              </a:ext>
            </a:extLst>
          </p:cNvPr>
          <p:cNvSpPr>
            <a:spLocks noChangeArrowheads="1"/>
          </p:cNvSpPr>
          <p:nvPr/>
        </p:nvSpPr>
        <p:spPr bwMode="auto">
          <a:xfrm>
            <a:off x="7329489"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0" name="Rectangle 69">
            <a:extLst>
              <a:ext uri="{FF2B5EF4-FFF2-40B4-BE49-F238E27FC236}">
                <a16:creationId xmlns:a16="http://schemas.microsoft.com/office/drawing/2014/main" id="{D351B557-373F-BF48-8FDB-8A0750F768AC}"/>
              </a:ext>
            </a:extLst>
          </p:cNvPr>
          <p:cNvSpPr>
            <a:spLocks noChangeArrowheads="1"/>
          </p:cNvSpPr>
          <p:nvPr/>
        </p:nvSpPr>
        <p:spPr bwMode="auto">
          <a:xfrm>
            <a:off x="710565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1" name="Rectangle 70">
            <a:extLst>
              <a:ext uri="{FF2B5EF4-FFF2-40B4-BE49-F238E27FC236}">
                <a16:creationId xmlns:a16="http://schemas.microsoft.com/office/drawing/2014/main" id="{EDA48962-4E8F-8742-991B-BDE2A57767AA}"/>
              </a:ext>
            </a:extLst>
          </p:cNvPr>
          <p:cNvSpPr>
            <a:spLocks noChangeArrowheads="1"/>
          </p:cNvSpPr>
          <p:nvPr/>
        </p:nvSpPr>
        <p:spPr bwMode="auto">
          <a:xfrm>
            <a:off x="4103689" y="5010150"/>
            <a:ext cx="225425" cy="40163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2" name="Rectangle 71">
            <a:extLst>
              <a:ext uri="{FF2B5EF4-FFF2-40B4-BE49-F238E27FC236}">
                <a16:creationId xmlns:a16="http://schemas.microsoft.com/office/drawing/2014/main" id="{3848E576-2A32-144A-AB23-AE6DC8791AA3}"/>
              </a:ext>
            </a:extLst>
          </p:cNvPr>
          <p:cNvSpPr>
            <a:spLocks noChangeArrowheads="1"/>
          </p:cNvSpPr>
          <p:nvPr/>
        </p:nvSpPr>
        <p:spPr bwMode="auto">
          <a:xfrm>
            <a:off x="4103689" y="4610100"/>
            <a:ext cx="225425"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3" name="Rectangle 72">
            <a:extLst>
              <a:ext uri="{FF2B5EF4-FFF2-40B4-BE49-F238E27FC236}">
                <a16:creationId xmlns:a16="http://schemas.microsoft.com/office/drawing/2014/main" id="{66786EA4-F405-C54A-B946-016E478518FA}"/>
              </a:ext>
            </a:extLst>
          </p:cNvPr>
          <p:cNvSpPr>
            <a:spLocks noChangeArrowheads="1"/>
          </p:cNvSpPr>
          <p:nvPr/>
        </p:nvSpPr>
        <p:spPr bwMode="auto">
          <a:xfrm>
            <a:off x="3652838" y="5010150"/>
            <a:ext cx="227012" cy="40163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4" name="Rectangle 73">
            <a:extLst>
              <a:ext uri="{FF2B5EF4-FFF2-40B4-BE49-F238E27FC236}">
                <a16:creationId xmlns:a16="http://schemas.microsoft.com/office/drawing/2014/main" id="{03331A4B-26A6-5B4D-AD5E-4BD4EAE9D685}"/>
              </a:ext>
            </a:extLst>
          </p:cNvPr>
          <p:cNvSpPr>
            <a:spLocks noChangeArrowheads="1"/>
          </p:cNvSpPr>
          <p:nvPr/>
        </p:nvSpPr>
        <p:spPr bwMode="auto">
          <a:xfrm>
            <a:off x="7780339" y="5010150"/>
            <a:ext cx="225425" cy="40163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5" name="Rectangle 74">
            <a:extLst>
              <a:ext uri="{FF2B5EF4-FFF2-40B4-BE49-F238E27FC236}">
                <a16:creationId xmlns:a16="http://schemas.microsoft.com/office/drawing/2014/main" id="{8E435B09-97F7-4F47-A7CB-C9095C127B31}"/>
              </a:ext>
            </a:extLst>
          </p:cNvPr>
          <p:cNvSpPr>
            <a:spLocks noChangeArrowheads="1"/>
          </p:cNvSpPr>
          <p:nvPr/>
        </p:nvSpPr>
        <p:spPr bwMode="auto">
          <a:xfrm>
            <a:off x="7780339" y="4610100"/>
            <a:ext cx="225425"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6" name="Rectangle 75">
            <a:extLst>
              <a:ext uri="{FF2B5EF4-FFF2-40B4-BE49-F238E27FC236}">
                <a16:creationId xmlns:a16="http://schemas.microsoft.com/office/drawing/2014/main" id="{B2E977F1-8ECA-2B4F-9C9E-A70DBAC99A19}"/>
              </a:ext>
            </a:extLst>
          </p:cNvPr>
          <p:cNvSpPr>
            <a:spLocks noChangeArrowheads="1"/>
          </p:cNvSpPr>
          <p:nvPr/>
        </p:nvSpPr>
        <p:spPr bwMode="auto">
          <a:xfrm>
            <a:off x="8229601" y="5010150"/>
            <a:ext cx="227013" cy="40163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7" name="Rectangle 76">
            <a:extLst>
              <a:ext uri="{FF2B5EF4-FFF2-40B4-BE49-F238E27FC236}">
                <a16:creationId xmlns:a16="http://schemas.microsoft.com/office/drawing/2014/main" id="{646C7011-3DF1-324F-81C1-3361EB5F9AA0}"/>
              </a:ext>
            </a:extLst>
          </p:cNvPr>
          <p:cNvSpPr>
            <a:spLocks noChangeArrowheads="1"/>
          </p:cNvSpPr>
          <p:nvPr/>
        </p:nvSpPr>
        <p:spPr bwMode="auto">
          <a:xfrm>
            <a:off x="8229601" y="4610100"/>
            <a:ext cx="227013"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8" name="Line 76">
            <a:extLst>
              <a:ext uri="{FF2B5EF4-FFF2-40B4-BE49-F238E27FC236}">
                <a16:creationId xmlns:a16="http://schemas.microsoft.com/office/drawing/2014/main" id="{D69FC1FC-52EC-044B-9883-E260452EFC59}"/>
              </a:ext>
            </a:extLst>
          </p:cNvPr>
          <p:cNvSpPr>
            <a:spLocks noChangeShapeType="1"/>
          </p:cNvSpPr>
          <p:nvPr/>
        </p:nvSpPr>
        <p:spPr bwMode="auto">
          <a:xfrm>
            <a:off x="5903914" y="2646363"/>
            <a:ext cx="1587" cy="0"/>
          </a:xfrm>
          <a:prstGeom prst="line">
            <a:avLst/>
          </a:prstGeom>
          <a:noFill/>
          <a:ln w="9525">
            <a:solidFill>
              <a:srgbClr val="00000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0" name="Rectangle 79">
            <a:extLst>
              <a:ext uri="{FF2B5EF4-FFF2-40B4-BE49-F238E27FC236}">
                <a16:creationId xmlns:a16="http://schemas.microsoft.com/office/drawing/2014/main" id="{595168A2-82CB-F646-B4B7-FB7048739B51}"/>
              </a:ext>
            </a:extLst>
          </p:cNvPr>
          <p:cNvSpPr>
            <a:spLocks noChangeArrowheads="1"/>
          </p:cNvSpPr>
          <p:nvPr/>
        </p:nvSpPr>
        <p:spPr bwMode="auto">
          <a:xfrm>
            <a:off x="3884614" y="54006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1" name="Rectangle 80">
            <a:extLst>
              <a:ext uri="{FF2B5EF4-FFF2-40B4-BE49-F238E27FC236}">
                <a16:creationId xmlns:a16="http://schemas.microsoft.com/office/drawing/2014/main" id="{98006EC9-3528-7747-84EB-7CE33054E72A}"/>
              </a:ext>
            </a:extLst>
          </p:cNvPr>
          <p:cNvSpPr>
            <a:spLocks noChangeArrowheads="1"/>
          </p:cNvSpPr>
          <p:nvPr/>
        </p:nvSpPr>
        <p:spPr bwMode="auto">
          <a:xfrm>
            <a:off x="8015289" y="54006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2" name="Rectangle 81">
            <a:extLst>
              <a:ext uri="{FF2B5EF4-FFF2-40B4-BE49-F238E27FC236}">
                <a16:creationId xmlns:a16="http://schemas.microsoft.com/office/drawing/2014/main" id="{E72DF905-5169-0A40-A59B-2F76CC5330F3}"/>
              </a:ext>
            </a:extLst>
          </p:cNvPr>
          <p:cNvSpPr>
            <a:spLocks noChangeArrowheads="1"/>
          </p:cNvSpPr>
          <p:nvPr/>
        </p:nvSpPr>
        <p:spPr bwMode="auto">
          <a:xfrm>
            <a:off x="3890964" y="1801814"/>
            <a:ext cx="223837" cy="26987"/>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3" name="Rectangle 82">
            <a:extLst>
              <a:ext uri="{FF2B5EF4-FFF2-40B4-BE49-F238E27FC236}">
                <a16:creationId xmlns:a16="http://schemas.microsoft.com/office/drawing/2014/main" id="{FBE22B4A-A06C-5549-95FD-A63206A983B6}"/>
              </a:ext>
            </a:extLst>
          </p:cNvPr>
          <p:cNvSpPr>
            <a:spLocks noChangeArrowheads="1"/>
          </p:cNvSpPr>
          <p:nvPr/>
        </p:nvSpPr>
        <p:spPr bwMode="auto">
          <a:xfrm>
            <a:off x="8021639" y="22764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4" name="Rectangle 83">
            <a:extLst>
              <a:ext uri="{FF2B5EF4-FFF2-40B4-BE49-F238E27FC236}">
                <a16:creationId xmlns:a16="http://schemas.microsoft.com/office/drawing/2014/main" id="{B0D2FED4-AC6A-224C-8288-486B4D466254}"/>
              </a:ext>
            </a:extLst>
          </p:cNvPr>
          <p:cNvSpPr>
            <a:spLocks noChangeArrowheads="1"/>
          </p:cNvSpPr>
          <p:nvPr/>
        </p:nvSpPr>
        <p:spPr bwMode="auto">
          <a:xfrm>
            <a:off x="4314826" y="4287839"/>
            <a:ext cx="23813" cy="320675"/>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5" name="Freeform 84">
            <a:extLst>
              <a:ext uri="{FF2B5EF4-FFF2-40B4-BE49-F238E27FC236}">
                <a16:creationId xmlns:a16="http://schemas.microsoft.com/office/drawing/2014/main" id="{143922D2-45CE-774D-B560-03836DCDB3CE}"/>
              </a:ext>
            </a:extLst>
          </p:cNvPr>
          <p:cNvSpPr>
            <a:spLocks/>
          </p:cNvSpPr>
          <p:nvPr/>
        </p:nvSpPr>
        <p:spPr bwMode="auto">
          <a:xfrm>
            <a:off x="5670550" y="5381626"/>
            <a:ext cx="757238" cy="28575"/>
          </a:xfrm>
          <a:custGeom>
            <a:avLst/>
            <a:gdLst>
              <a:gd name="T0" fmla="*/ 0 w 759"/>
              <a:gd name="T1" fmla="*/ 0 h 27"/>
              <a:gd name="T2" fmla="*/ 0 w 759"/>
              <a:gd name="T3" fmla="*/ 25 h 27"/>
              <a:gd name="T4" fmla="*/ 759 w 759"/>
              <a:gd name="T5" fmla="*/ 27 h 27"/>
              <a:gd name="T6" fmla="*/ 759 w 759"/>
              <a:gd name="T7" fmla="*/ 2 h 27"/>
              <a:gd name="T8" fmla="*/ 0 w 759"/>
              <a:gd name="T9" fmla="*/ 0 h 27"/>
            </a:gdLst>
            <a:ahLst/>
            <a:cxnLst>
              <a:cxn ang="0">
                <a:pos x="T0" y="T1"/>
              </a:cxn>
              <a:cxn ang="0">
                <a:pos x="T2" y="T3"/>
              </a:cxn>
              <a:cxn ang="0">
                <a:pos x="T4" y="T5"/>
              </a:cxn>
              <a:cxn ang="0">
                <a:pos x="T6" y="T7"/>
              </a:cxn>
              <a:cxn ang="0">
                <a:pos x="T8" y="T9"/>
              </a:cxn>
            </a:cxnLst>
            <a:rect l="0" t="0" r="r" b="b"/>
            <a:pathLst>
              <a:path w="759" h="27">
                <a:moveTo>
                  <a:pt x="0" y="0"/>
                </a:moveTo>
                <a:lnTo>
                  <a:pt x="0" y="25"/>
                </a:lnTo>
                <a:lnTo>
                  <a:pt x="759" y="27"/>
                </a:lnTo>
                <a:lnTo>
                  <a:pt x="759" y="2"/>
                </a:lnTo>
                <a:lnTo>
                  <a:pt x="0" y="0"/>
                </a:lnTo>
                <a:close/>
              </a:path>
            </a:pathLst>
          </a:cu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6" name="Rectangle 85">
            <a:extLst>
              <a:ext uri="{FF2B5EF4-FFF2-40B4-BE49-F238E27FC236}">
                <a16:creationId xmlns:a16="http://schemas.microsoft.com/office/drawing/2014/main" id="{B3D60091-87B0-7646-8A22-D119CE86ED90}"/>
              </a:ext>
            </a:extLst>
          </p:cNvPr>
          <p:cNvSpPr>
            <a:spLocks noChangeArrowheads="1"/>
          </p:cNvSpPr>
          <p:nvPr/>
        </p:nvSpPr>
        <p:spPr bwMode="auto">
          <a:xfrm>
            <a:off x="7767638" y="4244975"/>
            <a:ext cx="25400" cy="400050"/>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7" name="Rectangle 86">
            <a:extLst>
              <a:ext uri="{FF2B5EF4-FFF2-40B4-BE49-F238E27FC236}">
                <a16:creationId xmlns:a16="http://schemas.microsoft.com/office/drawing/2014/main" id="{A959010E-4485-B74B-B094-C0E43D8B4BA5}"/>
              </a:ext>
            </a:extLst>
          </p:cNvPr>
          <p:cNvSpPr>
            <a:spLocks noChangeArrowheads="1"/>
          </p:cNvSpPr>
          <p:nvPr/>
        </p:nvSpPr>
        <p:spPr bwMode="auto">
          <a:xfrm>
            <a:off x="643572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8" name="Rectangle 87">
            <a:extLst>
              <a:ext uri="{FF2B5EF4-FFF2-40B4-BE49-F238E27FC236}">
                <a16:creationId xmlns:a16="http://schemas.microsoft.com/office/drawing/2014/main" id="{A50248C8-3131-A44D-A665-22DC62934557}"/>
              </a:ext>
            </a:extLst>
          </p:cNvPr>
          <p:cNvSpPr>
            <a:spLocks noChangeArrowheads="1"/>
          </p:cNvSpPr>
          <p:nvPr/>
        </p:nvSpPr>
        <p:spPr bwMode="auto">
          <a:xfrm>
            <a:off x="5978526" y="4537076"/>
            <a:ext cx="460375" cy="479425"/>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9" name="Freeform 88">
            <a:extLst>
              <a:ext uri="{FF2B5EF4-FFF2-40B4-BE49-F238E27FC236}">
                <a16:creationId xmlns:a16="http://schemas.microsoft.com/office/drawing/2014/main" id="{59CFA9EE-2046-B845-9598-9D9894B269DD}"/>
              </a:ext>
            </a:extLst>
          </p:cNvPr>
          <p:cNvSpPr>
            <a:spLocks/>
          </p:cNvSpPr>
          <p:nvPr/>
        </p:nvSpPr>
        <p:spPr bwMode="auto">
          <a:xfrm>
            <a:off x="5664201" y="4311651"/>
            <a:ext cx="28575" cy="1089025"/>
          </a:xfrm>
          <a:custGeom>
            <a:avLst/>
            <a:gdLst>
              <a:gd name="T0" fmla="*/ 27 w 29"/>
              <a:gd name="T1" fmla="*/ 0 h 1023"/>
              <a:gd name="T2" fmla="*/ 0 w 29"/>
              <a:gd name="T3" fmla="*/ 0 h 1023"/>
              <a:gd name="T4" fmla="*/ 2 w 29"/>
              <a:gd name="T5" fmla="*/ 1023 h 1023"/>
              <a:gd name="T6" fmla="*/ 29 w 29"/>
              <a:gd name="T7" fmla="*/ 1023 h 1023"/>
              <a:gd name="T8" fmla="*/ 27 w 29"/>
              <a:gd name="T9" fmla="*/ 0 h 1023"/>
            </a:gdLst>
            <a:ahLst/>
            <a:cxnLst>
              <a:cxn ang="0">
                <a:pos x="T0" y="T1"/>
              </a:cxn>
              <a:cxn ang="0">
                <a:pos x="T2" y="T3"/>
              </a:cxn>
              <a:cxn ang="0">
                <a:pos x="T4" y="T5"/>
              </a:cxn>
              <a:cxn ang="0">
                <a:pos x="T6" y="T7"/>
              </a:cxn>
              <a:cxn ang="0">
                <a:pos x="T8" y="T9"/>
              </a:cxn>
            </a:cxnLst>
            <a:rect l="0" t="0" r="r" b="b"/>
            <a:pathLst>
              <a:path w="29" h="1023">
                <a:moveTo>
                  <a:pt x="27" y="0"/>
                </a:moveTo>
                <a:lnTo>
                  <a:pt x="0" y="0"/>
                </a:lnTo>
                <a:lnTo>
                  <a:pt x="2" y="1023"/>
                </a:lnTo>
                <a:lnTo>
                  <a:pt x="29" y="1023"/>
                </a:lnTo>
                <a:lnTo>
                  <a:pt x="27" y="0"/>
                </a:lnTo>
                <a:close/>
              </a:path>
            </a:pathLst>
          </a:cu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1" name="Rectangle 89">
            <a:extLst>
              <a:ext uri="{FF2B5EF4-FFF2-40B4-BE49-F238E27FC236}">
                <a16:creationId xmlns:a16="http://schemas.microsoft.com/office/drawing/2014/main" id="{8F0659F3-B57D-5343-8CAB-952BEB1876EC}"/>
              </a:ext>
            </a:extLst>
          </p:cNvPr>
          <p:cNvSpPr>
            <a:spLocks noChangeArrowheads="1"/>
          </p:cNvSpPr>
          <p:nvPr/>
        </p:nvSpPr>
        <p:spPr bwMode="auto">
          <a:xfrm>
            <a:off x="5148779" y="5480051"/>
            <a:ext cx="2200924"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Entrada principal</a:t>
            </a:r>
            <a:endParaRPr kumimoji="0" lang="es-ES" altLang="en-US" sz="2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92" name="Rectangle 91">
            <a:extLst>
              <a:ext uri="{FF2B5EF4-FFF2-40B4-BE49-F238E27FC236}">
                <a16:creationId xmlns:a16="http://schemas.microsoft.com/office/drawing/2014/main" id="{8925B580-A296-F748-8A40-A78A35DFF664}"/>
              </a:ext>
            </a:extLst>
          </p:cNvPr>
          <p:cNvSpPr>
            <a:spLocks noChangeArrowheads="1"/>
          </p:cNvSpPr>
          <p:nvPr/>
        </p:nvSpPr>
        <p:spPr bwMode="auto">
          <a:xfrm>
            <a:off x="6626226" y="5480051"/>
            <a:ext cx="74613" cy="32067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95" name="Rectangle 93">
            <a:extLst>
              <a:ext uri="{FF2B5EF4-FFF2-40B4-BE49-F238E27FC236}">
                <a16:creationId xmlns:a16="http://schemas.microsoft.com/office/drawing/2014/main" id="{15155B04-DB94-AA48-85A5-D4A0F3DCD949}"/>
              </a:ext>
            </a:extLst>
          </p:cNvPr>
          <p:cNvSpPr>
            <a:spLocks noChangeArrowheads="1"/>
          </p:cNvSpPr>
          <p:nvPr/>
        </p:nvSpPr>
        <p:spPr bwMode="auto">
          <a:xfrm>
            <a:off x="10948257" y="1850055"/>
            <a:ext cx="1027843" cy="261610"/>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1700" b="1" i="0" u="none" strike="noStrike" kern="1200" cap="none" spc="0" normalizeH="0" baseline="0" dirty="0">
                <a:ln>
                  <a:noFill/>
                </a:ln>
                <a:solidFill>
                  <a:srgbClr val="000000"/>
                </a:solidFill>
                <a:effectLst/>
                <a:uLnTx/>
                <a:uFillTx/>
                <a:latin typeface="Arial  "/>
                <a:ea typeface="+mn-ea"/>
                <a:cs typeface="Arial" panose="020B0604020202020204" pitchFamily="34" charset="0"/>
              </a:rPr>
              <a:t>= Caso</a:t>
            </a:r>
            <a:endParaRPr kumimoji="0" lang="es-ES" altLang="en-US" sz="2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97" name="Rectangle 96">
            <a:extLst>
              <a:ext uri="{FF2B5EF4-FFF2-40B4-BE49-F238E27FC236}">
                <a16:creationId xmlns:a16="http://schemas.microsoft.com/office/drawing/2014/main" id="{F0CEC077-93CF-D945-98F8-3D87103601D2}"/>
              </a:ext>
            </a:extLst>
          </p:cNvPr>
          <p:cNvSpPr>
            <a:spLocks noChangeArrowheads="1"/>
          </p:cNvSpPr>
          <p:nvPr/>
        </p:nvSpPr>
        <p:spPr bwMode="auto">
          <a:xfrm>
            <a:off x="6192838" y="4040189"/>
            <a:ext cx="25400" cy="979487"/>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8" name="Rectangle 97">
            <a:extLst>
              <a:ext uri="{FF2B5EF4-FFF2-40B4-BE49-F238E27FC236}">
                <a16:creationId xmlns:a16="http://schemas.microsoft.com/office/drawing/2014/main" id="{F7097530-6A42-5649-8A9A-E290D9B0E164}"/>
              </a:ext>
            </a:extLst>
          </p:cNvPr>
          <p:cNvSpPr>
            <a:spLocks noChangeArrowheads="1"/>
          </p:cNvSpPr>
          <p:nvPr/>
        </p:nvSpPr>
        <p:spPr bwMode="auto">
          <a:xfrm>
            <a:off x="6427788" y="5003800"/>
            <a:ext cx="25400" cy="400050"/>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0" name="Oval 105">
            <a:extLst>
              <a:ext uri="{FF2B5EF4-FFF2-40B4-BE49-F238E27FC236}">
                <a16:creationId xmlns:a16="http://schemas.microsoft.com/office/drawing/2014/main" id="{F5EAF28A-8C89-1346-9689-C57C6DC6EDF7}"/>
              </a:ext>
            </a:extLst>
          </p:cNvPr>
          <p:cNvSpPr>
            <a:spLocks noChangeArrowheads="1"/>
          </p:cNvSpPr>
          <p:nvPr/>
        </p:nvSpPr>
        <p:spPr bwMode="auto">
          <a:xfrm>
            <a:off x="7772400" y="34120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1" name="Oval 106">
            <a:extLst>
              <a:ext uri="{FF2B5EF4-FFF2-40B4-BE49-F238E27FC236}">
                <a16:creationId xmlns:a16="http://schemas.microsoft.com/office/drawing/2014/main" id="{F9B6A9EF-318B-DE47-AF84-323813CD0771}"/>
              </a:ext>
            </a:extLst>
          </p:cNvPr>
          <p:cNvSpPr>
            <a:spLocks noChangeArrowheads="1"/>
          </p:cNvSpPr>
          <p:nvPr/>
        </p:nvSpPr>
        <p:spPr bwMode="auto">
          <a:xfrm>
            <a:off x="8229600" y="31834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2" name="Oval 107">
            <a:extLst>
              <a:ext uri="{FF2B5EF4-FFF2-40B4-BE49-F238E27FC236}">
                <a16:creationId xmlns:a16="http://schemas.microsoft.com/office/drawing/2014/main" id="{66E0FD07-CEC7-2E42-9BCB-BA3DF19C7361}"/>
              </a:ext>
            </a:extLst>
          </p:cNvPr>
          <p:cNvSpPr>
            <a:spLocks noChangeArrowheads="1"/>
          </p:cNvSpPr>
          <p:nvPr/>
        </p:nvSpPr>
        <p:spPr bwMode="auto">
          <a:xfrm>
            <a:off x="7772400" y="28786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3" name="Oval 108">
            <a:extLst>
              <a:ext uri="{FF2B5EF4-FFF2-40B4-BE49-F238E27FC236}">
                <a16:creationId xmlns:a16="http://schemas.microsoft.com/office/drawing/2014/main" id="{EE1168BC-E91A-B64F-A13A-0BF4681964AD}"/>
              </a:ext>
            </a:extLst>
          </p:cNvPr>
          <p:cNvSpPr>
            <a:spLocks noChangeArrowheads="1"/>
          </p:cNvSpPr>
          <p:nvPr/>
        </p:nvSpPr>
        <p:spPr bwMode="auto">
          <a:xfrm>
            <a:off x="8229600" y="26500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4" name="Oval 109">
            <a:extLst>
              <a:ext uri="{FF2B5EF4-FFF2-40B4-BE49-F238E27FC236}">
                <a16:creationId xmlns:a16="http://schemas.microsoft.com/office/drawing/2014/main" id="{4656741E-1A14-2649-A991-D4E665D170F1}"/>
              </a:ext>
            </a:extLst>
          </p:cNvPr>
          <p:cNvSpPr>
            <a:spLocks noChangeArrowheads="1"/>
          </p:cNvSpPr>
          <p:nvPr/>
        </p:nvSpPr>
        <p:spPr bwMode="auto">
          <a:xfrm>
            <a:off x="8229600" y="24214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5" name="Oval 110">
            <a:extLst>
              <a:ext uri="{FF2B5EF4-FFF2-40B4-BE49-F238E27FC236}">
                <a16:creationId xmlns:a16="http://schemas.microsoft.com/office/drawing/2014/main" id="{F2463658-0CA4-2045-A77E-7DA4D3F69924}"/>
              </a:ext>
            </a:extLst>
          </p:cNvPr>
          <p:cNvSpPr>
            <a:spLocks noChangeArrowheads="1"/>
          </p:cNvSpPr>
          <p:nvPr/>
        </p:nvSpPr>
        <p:spPr bwMode="auto">
          <a:xfrm>
            <a:off x="7772400" y="24214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6" name="Oval 111">
            <a:extLst>
              <a:ext uri="{FF2B5EF4-FFF2-40B4-BE49-F238E27FC236}">
                <a16:creationId xmlns:a16="http://schemas.microsoft.com/office/drawing/2014/main" id="{9C1CD6D9-9861-794A-BD9A-50330A7C5404}"/>
              </a:ext>
            </a:extLst>
          </p:cNvPr>
          <p:cNvSpPr>
            <a:spLocks noChangeArrowheads="1"/>
          </p:cNvSpPr>
          <p:nvPr/>
        </p:nvSpPr>
        <p:spPr bwMode="auto">
          <a:xfrm>
            <a:off x="8229600" y="21928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 name="TextBox 5">
            <a:extLst>
              <a:ext uri="{FF2B5EF4-FFF2-40B4-BE49-F238E27FC236}">
                <a16:creationId xmlns:a16="http://schemas.microsoft.com/office/drawing/2014/main" id="{D0ACFBCF-B258-487B-419D-246D7649C854}"/>
              </a:ext>
            </a:extLst>
          </p:cNvPr>
          <p:cNvSpPr txBox="1"/>
          <p:nvPr/>
        </p:nvSpPr>
        <p:spPr>
          <a:xfrm rot="16200000">
            <a:off x="4860136" y="2843109"/>
            <a:ext cx="1608133"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dirty="0">
                <a:ln>
                  <a:noFill/>
                </a:ln>
                <a:solidFill>
                  <a:prstClr val="black"/>
                </a:solidFill>
                <a:effectLst/>
                <a:uLnTx/>
                <a:uFillTx/>
                <a:latin typeface="Arial  "/>
                <a:ea typeface="+mn-ea"/>
                <a:cs typeface="+mn-cs"/>
              </a:rPr>
              <a:t>Sala de descanso</a:t>
            </a:r>
          </a:p>
        </p:txBody>
      </p:sp>
      <p:sp>
        <p:nvSpPr>
          <p:cNvPr id="30" name="Rectangle 29">
            <a:extLst>
              <a:ext uri="{FF2B5EF4-FFF2-40B4-BE49-F238E27FC236}">
                <a16:creationId xmlns:a16="http://schemas.microsoft.com/office/drawing/2014/main" id="{DE895A92-ADFF-313F-B19D-FBB037520EEB}"/>
              </a:ext>
            </a:extLst>
          </p:cNvPr>
          <p:cNvSpPr>
            <a:spLocks noChangeArrowheads="1"/>
          </p:cNvSpPr>
          <p:nvPr/>
        </p:nvSpPr>
        <p:spPr bwMode="auto">
          <a:xfrm rot="16200000">
            <a:off x="5629867" y="2727026"/>
            <a:ext cx="1509601" cy="507479"/>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dirty="0">
                <a:ln>
                  <a:noFill/>
                </a:ln>
                <a:solidFill>
                  <a:prstClr val="black"/>
                </a:solidFill>
                <a:effectLst/>
                <a:uLnTx/>
                <a:uFillTx/>
                <a:latin typeface="Arial  "/>
                <a:ea typeface="+mn-ea"/>
                <a:cs typeface="+mn-cs"/>
              </a:rPr>
              <a:t>Almacenamiento/Laboratorio</a:t>
            </a:r>
          </a:p>
        </p:txBody>
      </p:sp>
      <p:sp>
        <p:nvSpPr>
          <p:cNvPr id="34" name="Rectangle 33">
            <a:extLst>
              <a:ext uri="{FF2B5EF4-FFF2-40B4-BE49-F238E27FC236}">
                <a16:creationId xmlns:a16="http://schemas.microsoft.com/office/drawing/2014/main" id="{E989E7DB-DBCD-2870-CA8F-CBF52BBB6A82}"/>
              </a:ext>
            </a:extLst>
          </p:cNvPr>
          <p:cNvSpPr>
            <a:spLocks noChangeArrowheads="1"/>
          </p:cNvSpPr>
          <p:nvPr/>
        </p:nvSpPr>
        <p:spPr bwMode="auto">
          <a:xfrm>
            <a:off x="1767130" y="3649662"/>
            <a:ext cx="1885709" cy="633096"/>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Almacenamiento refrigerado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35" name="Rectangle 34">
            <a:extLst>
              <a:ext uri="{FF2B5EF4-FFF2-40B4-BE49-F238E27FC236}">
                <a16:creationId xmlns:a16="http://schemas.microsoft.com/office/drawing/2014/main" id="{EF5DE6C2-CAC1-4A98-C6D4-29124E3DA49E}"/>
              </a:ext>
            </a:extLst>
          </p:cNvPr>
          <p:cNvSpPr>
            <a:spLocks noChangeArrowheads="1"/>
          </p:cNvSpPr>
          <p:nvPr/>
        </p:nvSpPr>
        <p:spPr bwMode="auto">
          <a:xfrm>
            <a:off x="1767130" y="4252912"/>
            <a:ext cx="1885709" cy="3921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Equipamiento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37" name="Rectangle 36">
            <a:extLst>
              <a:ext uri="{FF2B5EF4-FFF2-40B4-BE49-F238E27FC236}">
                <a16:creationId xmlns:a16="http://schemas.microsoft.com/office/drawing/2014/main" id="{2F37A3CD-165C-3723-7594-AD5B07DB6EB1}"/>
              </a:ext>
            </a:extLst>
          </p:cNvPr>
          <p:cNvSpPr>
            <a:spLocks noChangeArrowheads="1"/>
          </p:cNvSpPr>
          <p:nvPr/>
        </p:nvSpPr>
        <p:spPr bwMode="auto">
          <a:xfrm>
            <a:off x="5926139" y="2205100"/>
            <a:ext cx="300037"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0" name="Flowchart: Connector 89">
            <a:extLst>
              <a:ext uri="{FF2B5EF4-FFF2-40B4-BE49-F238E27FC236}">
                <a16:creationId xmlns:a16="http://schemas.microsoft.com/office/drawing/2014/main" id="{41A4D69C-673C-601C-D212-13774846D679}"/>
              </a:ext>
            </a:extLst>
          </p:cNvPr>
          <p:cNvSpPr/>
          <p:nvPr/>
        </p:nvSpPr>
        <p:spPr>
          <a:xfrm>
            <a:off x="7728393" y="2472127"/>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Connector 92">
            <a:extLst>
              <a:ext uri="{FF2B5EF4-FFF2-40B4-BE49-F238E27FC236}">
                <a16:creationId xmlns:a16="http://schemas.microsoft.com/office/drawing/2014/main" id="{1AB7ADBF-392A-C9B0-69B0-07858AAF3BE6}"/>
              </a:ext>
            </a:extLst>
          </p:cNvPr>
          <p:cNvSpPr/>
          <p:nvPr/>
        </p:nvSpPr>
        <p:spPr>
          <a:xfrm>
            <a:off x="7719975" y="2946868"/>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lowchart: Connector 93">
            <a:extLst>
              <a:ext uri="{FF2B5EF4-FFF2-40B4-BE49-F238E27FC236}">
                <a16:creationId xmlns:a16="http://schemas.microsoft.com/office/drawing/2014/main" id="{9F63ECD1-F534-B237-DEF6-0B674E2BBDEE}"/>
              </a:ext>
            </a:extLst>
          </p:cNvPr>
          <p:cNvSpPr/>
          <p:nvPr/>
        </p:nvSpPr>
        <p:spPr>
          <a:xfrm>
            <a:off x="8170726" y="2225965"/>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lowchart: Connector 95">
            <a:extLst>
              <a:ext uri="{FF2B5EF4-FFF2-40B4-BE49-F238E27FC236}">
                <a16:creationId xmlns:a16="http://schemas.microsoft.com/office/drawing/2014/main" id="{611328CA-97A5-D66D-E57B-BF508F9F8C4D}"/>
              </a:ext>
            </a:extLst>
          </p:cNvPr>
          <p:cNvSpPr/>
          <p:nvPr/>
        </p:nvSpPr>
        <p:spPr>
          <a:xfrm>
            <a:off x="8179372" y="2483789"/>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Connector 106">
            <a:extLst>
              <a:ext uri="{FF2B5EF4-FFF2-40B4-BE49-F238E27FC236}">
                <a16:creationId xmlns:a16="http://schemas.microsoft.com/office/drawing/2014/main" id="{FDFB6481-1064-3119-FECD-6278CD3F851D}"/>
              </a:ext>
            </a:extLst>
          </p:cNvPr>
          <p:cNvSpPr/>
          <p:nvPr/>
        </p:nvSpPr>
        <p:spPr>
          <a:xfrm>
            <a:off x="8179372" y="2741613"/>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lowchart: Connector 107">
            <a:extLst>
              <a:ext uri="{FF2B5EF4-FFF2-40B4-BE49-F238E27FC236}">
                <a16:creationId xmlns:a16="http://schemas.microsoft.com/office/drawing/2014/main" id="{49A890C6-80DC-441D-F6CD-D131F5388B4C}"/>
              </a:ext>
            </a:extLst>
          </p:cNvPr>
          <p:cNvSpPr/>
          <p:nvPr/>
        </p:nvSpPr>
        <p:spPr>
          <a:xfrm>
            <a:off x="8179372" y="3171428"/>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Connector 108">
            <a:extLst>
              <a:ext uri="{FF2B5EF4-FFF2-40B4-BE49-F238E27FC236}">
                <a16:creationId xmlns:a16="http://schemas.microsoft.com/office/drawing/2014/main" id="{15D47E2E-3EE4-1279-53FA-DD7F37BFCA54}"/>
              </a:ext>
            </a:extLst>
          </p:cNvPr>
          <p:cNvSpPr/>
          <p:nvPr/>
        </p:nvSpPr>
        <p:spPr>
          <a:xfrm>
            <a:off x="7727704" y="3417493"/>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Flowchart: Connector 110">
            <a:extLst>
              <a:ext uri="{FF2B5EF4-FFF2-40B4-BE49-F238E27FC236}">
                <a16:creationId xmlns:a16="http://schemas.microsoft.com/office/drawing/2014/main" id="{AEC9FBB4-77A9-C584-54A4-2307452A694B}"/>
              </a:ext>
            </a:extLst>
          </p:cNvPr>
          <p:cNvSpPr/>
          <p:nvPr/>
        </p:nvSpPr>
        <p:spPr>
          <a:xfrm>
            <a:off x="10503757" y="1801814"/>
            <a:ext cx="339750" cy="356393"/>
          </a:xfrm>
          <a:prstGeom prst="flowChartConnector">
            <a:avLst/>
          </a:prstGeom>
          <a:solidFill>
            <a:srgbClr val="FF0000"/>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A115997E-1332-0CB7-8097-DF7FD2F3AF60}"/>
              </a:ext>
            </a:extLst>
          </p:cNvPr>
          <p:cNvSpPr>
            <a:spLocks noGrp="1"/>
          </p:cNvSpPr>
          <p:nvPr>
            <p:ph type="title"/>
          </p:nvPr>
        </p:nvSpPr>
        <p:spPr/>
        <p:txBody>
          <a:bodyPr/>
          <a:lstStyle/>
          <a:p>
            <a:r>
              <a:rPr lang="es-ES" dirty="0"/>
              <a:t>2. Uso de la epidemiología descriptiva para la generación de hipótesis: lugar</a:t>
            </a:r>
          </a:p>
        </p:txBody>
      </p:sp>
    </p:spTree>
    <p:extLst>
      <p:ext uri="{BB962C8B-B14F-4D97-AF65-F5344CB8AC3E}">
        <p14:creationId xmlns:p14="http://schemas.microsoft.com/office/powerpoint/2010/main" val="386198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71E0E63-3CBC-B648-BB4F-44252BBF3429}"/>
              </a:ext>
            </a:extLst>
          </p:cNvPr>
          <p:cNvSpPr>
            <a:spLocks noChangeArrowheads="1"/>
          </p:cNvSpPr>
          <p:nvPr/>
        </p:nvSpPr>
        <p:spPr bwMode="auto">
          <a:xfrm>
            <a:off x="5033963" y="1516064"/>
            <a:ext cx="46488" cy="20005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9" name="Rectangle 8">
            <a:extLst>
              <a:ext uri="{FF2B5EF4-FFF2-40B4-BE49-F238E27FC236}">
                <a16:creationId xmlns:a16="http://schemas.microsoft.com/office/drawing/2014/main" id="{DAD4D3BE-575D-D845-8253-47D3B7C74CE5}"/>
              </a:ext>
            </a:extLst>
          </p:cNvPr>
          <p:cNvSpPr>
            <a:spLocks noChangeArrowheads="1"/>
          </p:cNvSpPr>
          <p:nvPr/>
        </p:nvSpPr>
        <p:spPr bwMode="auto">
          <a:xfrm>
            <a:off x="7383463" y="1516064"/>
            <a:ext cx="46488" cy="20005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10" name="Rectangle 9">
            <a:extLst>
              <a:ext uri="{FF2B5EF4-FFF2-40B4-BE49-F238E27FC236}">
                <a16:creationId xmlns:a16="http://schemas.microsoft.com/office/drawing/2014/main" id="{75D6D4BD-B7C3-1D4B-8BEE-DD4FFB88477B}"/>
              </a:ext>
            </a:extLst>
          </p:cNvPr>
          <p:cNvSpPr>
            <a:spLocks noChangeArrowheads="1"/>
          </p:cNvSpPr>
          <p:nvPr/>
        </p:nvSpPr>
        <p:spPr bwMode="auto">
          <a:xfrm>
            <a:off x="3652838" y="1811338"/>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1" name="Rectangle 10">
            <a:extLst>
              <a:ext uri="{FF2B5EF4-FFF2-40B4-BE49-F238E27FC236}">
                <a16:creationId xmlns:a16="http://schemas.microsoft.com/office/drawing/2014/main" id="{73357AA0-EBA9-EF43-933B-85AF051A53F7}"/>
              </a:ext>
            </a:extLst>
          </p:cNvPr>
          <p:cNvSpPr>
            <a:spLocks noChangeArrowheads="1"/>
          </p:cNvSpPr>
          <p:nvPr/>
        </p:nvSpPr>
        <p:spPr bwMode="auto">
          <a:xfrm>
            <a:off x="3652838" y="2051050"/>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2" name="Rectangle 11">
            <a:extLst>
              <a:ext uri="{FF2B5EF4-FFF2-40B4-BE49-F238E27FC236}">
                <a16:creationId xmlns:a16="http://schemas.microsoft.com/office/drawing/2014/main" id="{929D5BC0-7741-2F45-8DC9-F2CBF2C18FD7}"/>
              </a:ext>
            </a:extLst>
          </p:cNvPr>
          <p:cNvSpPr>
            <a:spLocks noChangeArrowheads="1"/>
          </p:cNvSpPr>
          <p:nvPr/>
        </p:nvSpPr>
        <p:spPr bwMode="auto">
          <a:xfrm>
            <a:off x="3652838" y="2290763"/>
            <a:ext cx="227012" cy="241300"/>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3" name="Rectangle 12">
            <a:extLst>
              <a:ext uri="{FF2B5EF4-FFF2-40B4-BE49-F238E27FC236}">
                <a16:creationId xmlns:a16="http://schemas.microsoft.com/office/drawing/2014/main" id="{2D1CC0CB-A868-D64B-9E69-87A0FBE23407}"/>
              </a:ext>
            </a:extLst>
          </p:cNvPr>
          <p:cNvSpPr>
            <a:spLocks noChangeArrowheads="1"/>
          </p:cNvSpPr>
          <p:nvPr/>
        </p:nvSpPr>
        <p:spPr bwMode="auto">
          <a:xfrm>
            <a:off x="4103689" y="3251201"/>
            <a:ext cx="225425"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4" name="Rectangle 13">
            <a:extLst>
              <a:ext uri="{FF2B5EF4-FFF2-40B4-BE49-F238E27FC236}">
                <a16:creationId xmlns:a16="http://schemas.microsoft.com/office/drawing/2014/main" id="{E4EA2074-E776-EE49-89B0-7BFE0D2B2F3F}"/>
              </a:ext>
            </a:extLst>
          </p:cNvPr>
          <p:cNvSpPr>
            <a:spLocks noChangeArrowheads="1"/>
          </p:cNvSpPr>
          <p:nvPr/>
        </p:nvSpPr>
        <p:spPr bwMode="auto">
          <a:xfrm>
            <a:off x="4103689"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5" name="Rectangle 14">
            <a:extLst>
              <a:ext uri="{FF2B5EF4-FFF2-40B4-BE49-F238E27FC236}">
                <a16:creationId xmlns:a16="http://schemas.microsoft.com/office/drawing/2014/main" id="{4D79CC38-4757-E742-A288-8E2E79AF8341}"/>
              </a:ext>
            </a:extLst>
          </p:cNvPr>
          <p:cNvSpPr>
            <a:spLocks noChangeArrowheads="1"/>
          </p:cNvSpPr>
          <p:nvPr/>
        </p:nvSpPr>
        <p:spPr bwMode="auto">
          <a:xfrm>
            <a:off x="3652838" y="3489325"/>
            <a:ext cx="227012"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6" name="Rectangle 15">
            <a:extLst>
              <a:ext uri="{FF2B5EF4-FFF2-40B4-BE49-F238E27FC236}">
                <a16:creationId xmlns:a16="http://schemas.microsoft.com/office/drawing/2014/main" id="{67FF5760-E767-B544-921A-09E7AD154224}"/>
              </a:ext>
            </a:extLst>
          </p:cNvPr>
          <p:cNvSpPr>
            <a:spLocks noChangeArrowheads="1"/>
          </p:cNvSpPr>
          <p:nvPr/>
        </p:nvSpPr>
        <p:spPr bwMode="auto">
          <a:xfrm>
            <a:off x="3652838" y="3251201"/>
            <a:ext cx="227012"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7" name="Rectangle 16">
            <a:extLst>
              <a:ext uri="{FF2B5EF4-FFF2-40B4-BE49-F238E27FC236}">
                <a16:creationId xmlns:a16="http://schemas.microsoft.com/office/drawing/2014/main" id="{1E6CA445-2838-7244-A596-EFB80525EF5C}"/>
              </a:ext>
            </a:extLst>
          </p:cNvPr>
          <p:cNvSpPr>
            <a:spLocks noChangeArrowheads="1"/>
          </p:cNvSpPr>
          <p:nvPr/>
        </p:nvSpPr>
        <p:spPr bwMode="auto">
          <a:xfrm>
            <a:off x="3652838" y="3011488"/>
            <a:ext cx="227012" cy="23971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8" name="Rectangle 17">
            <a:extLst>
              <a:ext uri="{FF2B5EF4-FFF2-40B4-BE49-F238E27FC236}">
                <a16:creationId xmlns:a16="http://schemas.microsoft.com/office/drawing/2014/main" id="{4B6A8D73-4D49-1545-80AA-2B373E44A84A}"/>
              </a:ext>
            </a:extLst>
          </p:cNvPr>
          <p:cNvSpPr>
            <a:spLocks noChangeArrowheads="1"/>
          </p:cNvSpPr>
          <p:nvPr/>
        </p:nvSpPr>
        <p:spPr bwMode="auto">
          <a:xfrm>
            <a:off x="3652838" y="2771776"/>
            <a:ext cx="227012"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9" name="Rectangle 18">
            <a:extLst>
              <a:ext uri="{FF2B5EF4-FFF2-40B4-BE49-F238E27FC236}">
                <a16:creationId xmlns:a16="http://schemas.microsoft.com/office/drawing/2014/main" id="{7D4129DB-C4A9-AE46-ACB1-4BE7529AF1D5}"/>
              </a:ext>
            </a:extLst>
          </p:cNvPr>
          <p:cNvSpPr>
            <a:spLocks noChangeArrowheads="1"/>
          </p:cNvSpPr>
          <p:nvPr/>
        </p:nvSpPr>
        <p:spPr bwMode="auto">
          <a:xfrm>
            <a:off x="3652838" y="2530475"/>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0" name="Rectangle 19">
            <a:extLst>
              <a:ext uri="{FF2B5EF4-FFF2-40B4-BE49-F238E27FC236}">
                <a16:creationId xmlns:a16="http://schemas.microsoft.com/office/drawing/2014/main" id="{E81F9807-38B7-DD45-834E-25EB9090D032}"/>
              </a:ext>
            </a:extLst>
          </p:cNvPr>
          <p:cNvSpPr>
            <a:spLocks noChangeArrowheads="1"/>
          </p:cNvSpPr>
          <p:nvPr/>
        </p:nvSpPr>
        <p:spPr bwMode="auto">
          <a:xfrm>
            <a:off x="4103689" y="229076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1" name="Rectangle 20">
            <a:extLst>
              <a:ext uri="{FF2B5EF4-FFF2-40B4-BE49-F238E27FC236}">
                <a16:creationId xmlns:a16="http://schemas.microsoft.com/office/drawing/2014/main" id="{F91CF618-6D34-7644-B39E-B1499D2CCAB3}"/>
              </a:ext>
            </a:extLst>
          </p:cNvPr>
          <p:cNvSpPr>
            <a:spLocks noChangeArrowheads="1"/>
          </p:cNvSpPr>
          <p:nvPr/>
        </p:nvSpPr>
        <p:spPr bwMode="auto">
          <a:xfrm>
            <a:off x="4103689" y="2530475"/>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2" name="Rectangle 21">
            <a:extLst>
              <a:ext uri="{FF2B5EF4-FFF2-40B4-BE49-F238E27FC236}">
                <a16:creationId xmlns:a16="http://schemas.microsoft.com/office/drawing/2014/main" id="{299A2076-24D1-4F4F-B5FF-1C9495A8F213}"/>
              </a:ext>
            </a:extLst>
          </p:cNvPr>
          <p:cNvSpPr>
            <a:spLocks noChangeArrowheads="1"/>
          </p:cNvSpPr>
          <p:nvPr/>
        </p:nvSpPr>
        <p:spPr bwMode="auto">
          <a:xfrm>
            <a:off x="4103689" y="2771776"/>
            <a:ext cx="225425"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3" name="Rectangle 22">
            <a:extLst>
              <a:ext uri="{FF2B5EF4-FFF2-40B4-BE49-F238E27FC236}">
                <a16:creationId xmlns:a16="http://schemas.microsoft.com/office/drawing/2014/main" id="{6AF909F5-7984-6D4F-8B4F-B82A9F80C5AF}"/>
              </a:ext>
            </a:extLst>
          </p:cNvPr>
          <p:cNvSpPr>
            <a:spLocks noChangeArrowheads="1"/>
          </p:cNvSpPr>
          <p:nvPr/>
        </p:nvSpPr>
        <p:spPr bwMode="auto">
          <a:xfrm>
            <a:off x="4554539" y="3489325"/>
            <a:ext cx="225425"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4" name="Rectangle 23">
            <a:extLst>
              <a:ext uri="{FF2B5EF4-FFF2-40B4-BE49-F238E27FC236}">
                <a16:creationId xmlns:a16="http://schemas.microsoft.com/office/drawing/2014/main" id="{D7D1229F-2900-7B4F-9EBB-D24735551F56}"/>
              </a:ext>
            </a:extLst>
          </p:cNvPr>
          <p:cNvSpPr>
            <a:spLocks noChangeArrowheads="1"/>
          </p:cNvSpPr>
          <p:nvPr/>
        </p:nvSpPr>
        <p:spPr bwMode="auto">
          <a:xfrm>
            <a:off x="4327526" y="3489325"/>
            <a:ext cx="227013"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5" name="Rectangle 24">
            <a:extLst>
              <a:ext uri="{FF2B5EF4-FFF2-40B4-BE49-F238E27FC236}">
                <a16:creationId xmlns:a16="http://schemas.microsoft.com/office/drawing/2014/main" id="{4420DE05-CAE5-5544-B18B-3E824D68CBC7}"/>
              </a:ext>
            </a:extLst>
          </p:cNvPr>
          <p:cNvSpPr>
            <a:spLocks noChangeArrowheads="1"/>
          </p:cNvSpPr>
          <p:nvPr/>
        </p:nvSpPr>
        <p:spPr bwMode="auto">
          <a:xfrm>
            <a:off x="4103689" y="3011488"/>
            <a:ext cx="225425" cy="23971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6" name="Rectangle 25">
            <a:extLst>
              <a:ext uri="{FF2B5EF4-FFF2-40B4-BE49-F238E27FC236}">
                <a16:creationId xmlns:a16="http://schemas.microsoft.com/office/drawing/2014/main" id="{788EB77F-4612-9C49-A95B-030FDC7190EB}"/>
              </a:ext>
            </a:extLst>
          </p:cNvPr>
          <p:cNvSpPr>
            <a:spLocks noChangeArrowheads="1"/>
          </p:cNvSpPr>
          <p:nvPr/>
        </p:nvSpPr>
        <p:spPr bwMode="auto">
          <a:xfrm>
            <a:off x="6880226" y="3489325"/>
            <a:ext cx="225425"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27" name="Rectangle 26">
            <a:extLst>
              <a:ext uri="{FF2B5EF4-FFF2-40B4-BE49-F238E27FC236}">
                <a16:creationId xmlns:a16="http://schemas.microsoft.com/office/drawing/2014/main" id="{FCD512B8-775B-FB48-8BF5-25270E307C79}"/>
              </a:ext>
            </a:extLst>
          </p:cNvPr>
          <p:cNvSpPr>
            <a:spLocks noChangeArrowheads="1"/>
          </p:cNvSpPr>
          <p:nvPr/>
        </p:nvSpPr>
        <p:spPr bwMode="auto">
          <a:xfrm>
            <a:off x="6654801" y="3489325"/>
            <a:ext cx="227013"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0" name="Rectangle 29">
            <a:extLst>
              <a:ext uri="{FF2B5EF4-FFF2-40B4-BE49-F238E27FC236}">
                <a16:creationId xmlns:a16="http://schemas.microsoft.com/office/drawing/2014/main" id="{0EC35225-6916-E541-A73C-89F8BABF78D3}"/>
              </a:ext>
            </a:extLst>
          </p:cNvPr>
          <p:cNvSpPr>
            <a:spLocks noChangeArrowheads="1"/>
          </p:cNvSpPr>
          <p:nvPr/>
        </p:nvSpPr>
        <p:spPr bwMode="auto">
          <a:xfrm>
            <a:off x="5227638" y="3489325"/>
            <a:ext cx="227012"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1" name="Rectangle 30">
            <a:extLst>
              <a:ext uri="{FF2B5EF4-FFF2-40B4-BE49-F238E27FC236}">
                <a16:creationId xmlns:a16="http://schemas.microsoft.com/office/drawing/2014/main" id="{A7A88F58-A040-2749-979B-B7484E4CC31B}"/>
              </a:ext>
            </a:extLst>
          </p:cNvPr>
          <p:cNvSpPr>
            <a:spLocks noChangeArrowheads="1"/>
          </p:cNvSpPr>
          <p:nvPr/>
        </p:nvSpPr>
        <p:spPr bwMode="auto">
          <a:xfrm>
            <a:off x="5003801"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2" name="Rectangle 31">
            <a:extLst>
              <a:ext uri="{FF2B5EF4-FFF2-40B4-BE49-F238E27FC236}">
                <a16:creationId xmlns:a16="http://schemas.microsoft.com/office/drawing/2014/main" id="{EDDA733C-05B0-524C-B111-1A2D94A6EE02}"/>
              </a:ext>
            </a:extLst>
          </p:cNvPr>
          <p:cNvSpPr>
            <a:spLocks noChangeArrowheads="1"/>
          </p:cNvSpPr>
          <p:nvPr/>
        </p:nvSpPr>
        <p:spPr bwMode="auto">
          <a:xfrm>
            <a:off x="4778376"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7" name="Rectangle 36">
            <a:extLst>
              <a:ext uri="{FF2B5EF4-FFF2-40B4-BE49-F238E27FC236}">
                <a16:creationId xmlns:a16="http://schemas.microsoft.com/office/drawing/2014/main" id="{AFE98ABF-2582-4E4B-846D-F8CC5DF59FA7}"/>
              </a:ext>
            </a:extLst>
          </p:cNvPr>
          <p:cNvSpPr>
            <a:spLocks noChangeArrowheads="1"/>
          </p:cNvSpPr>
          <p:nvPr/>
        </p:nvSpPr>
        <p:spPr bwMode="auto">
          <a:xfrm>
            <a:off x="7780339" y="3251201"/>
            <a:ext cx="225425" cy="239713"/>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8" name="Rectangle 37">
            <a:extLst>
              <a:ext uri="{FF2B5EF4-FFF2-40B4-BE49-F238E27FC236}">
                <a16:creationId xmlns:a16="http://schemas.microsoft.com/office/drawing/2014/main" id="{76E66811-8B78-3D4A-B6FE-B8AFC775CD4E}"/>
              </a:ext>
            </a:extLst>
          </p:cNvPr>
          <p:cNvSpPr>
            <a:spLocks noChangeArrowheads="1"/>
          </p:cNvSpPr>
          <p:nvPr/>
        </p:nvSpPr>
        <p:spPr bwMode="auto">
          <a:xfrm>
            <a:off x="7780339" y="3011488"/>
            <a:ext cx="225425" cy="23971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9" name="Rectangle 38">
            <a:extLst>
              <a:ext uri="{FF2B5EF4-FFF2-40B4-BE49-F238E27FC236}">
                <a16:creationId xmlns:a16="http://schemas.microsoft.com/office/drawing/2014/main" id="{03344D62-3637-1245-A7F0-C22ADC576B59}"/>
              </a:ext>
            </a:extLst>
          </p:cNvPr>
          <p:cNvSpPr>
            <a:spLocks noChangeArrowheads="1"/>
          </p:cNvSpPr>
          <p:nvPr/>
        </p:nvSpPr>
        <p:spPr bwMode="auto">
          <a:xfrm>
            <a:off x="7780339"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0" name="Rectangle 39">
            <a:extLst>
              <a:ext uri="{FF2B5EF4-FFF2-40B4-BE49-F238E27FC236}">
                <a16:creationId xmlns:a16="http://schemas.microsoft.com/office/drawing/2014/main" id="{2F1A50E1-44D1-ED48-9E8C-8D751738F09E}"/>
              </a:ext>
            </a:extLst>
          </p:cNvPr>
          <p:cNvSpPr>
            <a:spLocks noChangeArrowheads="1"/>
          </p:cNvSpPr>
          <p:nvPr/>
        </p:nvSpPr>
        <p:spPr bwMode="auto">
          <a:xfrm>
            <a:off x="7554913" y="3489325"/>
            <a:ext cx="227012" cy="24288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1" name="Rectangle 40">
            <a:extLst>
              <a:ext uri="{FF2B5EF4-FFF2-40B4-BE49-F238E27FC236}">
                <a16:creationId xmlns:a16="http://schemas.microsoft.com/office/drawing/2014/main" id="{BD700B31-6850-214C-A279-F7FD6B6AB3DB}"/>
              </a:ext>
            </a:extLst>
          </p:cNvPr>
          <p:cNvSpPr>
            <a:spLocks noChangeArrowheads="1"/>
          </p:cNvSpPr>
          <p:nvPr/>
        </p:nvSpPr>
        <p:spPr bwMode="auto">
          <a:xfrm>
            <a:off x="7329489"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2" name="Rectangle 41">
            <a:extLst>
              <a:ext uri="{FF2B5EF4-FFF2-40B4-BE49-F238E27FC236}">
                <a16:creationId xmlns:a16="http://schemas.microsoft.com/office/drawing/2014/main" id="{486C28EC-A893-F546-BCB0-D3DD1F938FA6}"/>
              </a:ext>
            </a:extLst>
          </p:cNvPr>
          <p:cNvSpPr>
            <a:spLocks noChangeArrowheads="1"/>
          </p:cNvSpPr>
          <p:nvPr/>
        </p:nvSpPr>
        <p:spPr bwMode="auto">
          <a:xfrm>
            <a:off x="7105651" y="3489325"/>
            <a:ext cx="225425" cy="24288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4" name="Rectangle 43">
            <a:extLst>
              <a:ext uri="{FF2B5EF4-FFF2-40B4-BE49-F238E27FC236}">
                <a16:creationId xmlns:a16="http://schemas.microsoft.com/office/drawing/2014/main" id="{C74BB495-12DB-074E-BF73-88B7EE17065D}"/>
              </a:ext>
            </a:extLst>
          </p:cNvPr>
          <p:cNvSpPr>
            <a:spLocks noChangeArrowheads="1"/>
          </p:cNvSpPr>
          <p:nvPr/>
        </p:nvSpPr>
        <p:spPr bwMode="auto">
          <a:xfrm>
            <a:off x="8229601" y="2290763"/>
            <a:ext cx="227013" cy="241300"/>
          </a:xfrm>
          <a:prstGeom prst="rect">
            <a:avLst/>
          </a:prstGeom>
          <a:solidFill>
            <a:srgbClr val="FF0000"/>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5" name="Rectangle 44">
            <a:extLst>
              <a:ext uri="{FF2B5EF4-FFF2-40B4-BE49-F238E27FC236}">
                <a16:creationId xmlns:a16="http://schemas.microsoft.com/office/drawing/2014/main" id="{4B018E0D-ABA9-B24E-9796-ACD1C67A6329}"/>
              </a:ext>
            </a:extLst>
          </p:cNvPr>
          <p:cNvSpPr>
            <a:spLocks noChangeArrowheads="1"/>
          </p:cNvSpPr>
          <p:nvPr/>
        </p:nvSpPr>
        <p:spPr bwMode="auto">
          <a:xfrm>
            <a:off x="7780339" y="229076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6" name="Rectangle 45">
            <a:extLst>
              <a:ext uri="{FF2B5EF4-FFF2-40B4-BE49-F238E27FC236}">
                <a16:creationId xmlns:a16="http://schemas.microsoft.com/office/drawing/2014/main" id="{ADB3F6D1-3914-354D-B0F9-864AB20FD450}"/>
              </a:ext>
            </a:extLst>
          </p:cNvPr>
          <p:cNvSpPr>
            <a:spLocks noChangeArrowheads="1"/>
          </p:cNvSpPr>
          <p:nvPr/>
        </p:nvSpPr>
        <p:spPr bwMode="auto">
          <a:xfrm>
            <a:off x="7780339" y="2530475"/>
            <a:ext cx="225425" cy="241300"/>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7" name="Rectangle 46">
            <a:extLst>
              <a:ext uri="{FF2B5EF4-FFF2-40B4-BE49-F238E27FC236}">
                <a16:creationId xmlns:a16="http://schemas.microsoft.com/office/drawing/2014/main" id="{6AEF1F5B-4C89-B149-B382-607515938015}"/>
              </a:ext>
            </a:extLst>
          </p:cNvPr>
          <p:cNvSpPr>
            <a:spLocks noChangeArrowheads="1"/>
          </p:cNvSpPr>
          <p:nvPr/>
        </p:nvSpPr>
        <p:spPr bwMode="auto">
          <a:xfrm>
            <a:off x="7780339" y="2771776"/>
            <a:ext cx="225425" cy="239713"/>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8" name="Rectangle 47">
            <a:extLst>
              <a:ext uri="{FF2B5EF4-FFF2-40B4-BE49-F238E27FC236}">
                <a16:creationId xmlns:a16="http://schemas.microsoft.com/office/drawing/2014/main" id="{7131D60C-61C1-A54B-BB3A-76E716FAFD49}"/>
              </a:ext>
            </a:extLst>
          </p:cNvPr>
          <p:cNvSpPr>
            <a:spLocks noChangeArrowheads="1"/>
          </p:cNvSpPr>
          <p:nvPr/>
        </p:nvSpPr>
        <p:spPr bwMode="auto">
          <a:xfrm>
            <a:off x="4103689" y="1811338"/>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9" name="Rectangle 48">
            <a:extLst>
              <a:ext uri="{FF2B5EF4-FFF2-40B4-BE49-F238E27FC236}">
                <a16:creationId xmlns:a16="http://schemas.microsoft.com/office/drawing/2014/main" id="{0BF9E3A9-593A-0441-8D56-D31A1CAD7288}"/>
              </a:ext>
            </a:extLst>
          </p:cNvPr>
          <p:cNvSpPr>
            <a:spLocks noChangeArrowheads="1"/>
          </p:cNvSpPr>
          <p:nvPr/>
        </p:nvSpPr>
        <p:spPr bwMode="auto">
          <a:xfrm>
            <a:off x="4103689" y="2051050"/>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0" name="Rectangle 49">
            <a:extLst>
              <a:ext uri="{FF2B5EF4-FFF2-40B4-BE49-F238E27FC236}">
                <a16:creationId xmlns:a16="http://schemas.microsoft.com/office/drawing/2014/main" id="{0A2D9D0D-FAC7-1B44-8F12-FBB588405153}"/>
              </a:ext>
            </a:extLst>
          </p:cNvPr>
          <p:cNvSpPr>
            <a:spLocks noChangeArrowheads="1"/>
          </p:cNvSpPr>
          <p:nvPr/>
        </p:nvSpPr>
        <p:spPr bwMode="auto">
          <a:xfrm>
            <a:off x="8229601" y="3489325"/>
            <a:ext cx="227013" cy="242888"/>
          </a:xfrm>
          <a:prstGeom prst="rect">
            <a:avLst/>
          </a:prstGeom>
          <a:no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1" name="Rectangle 50">
            <a:extLst>
              <a:ext uri="{FF2B5EF4-FFF2-40B4-BE49-F238E27FC236}">
                <a16:creationId xmlns:a16="http://schemas.microsoft.com/office/drawing/2014/main" id="{22BE289E-0F44-6443-8F07-4CEA81366C1A}"/>
              </a:ext>
            </a:extLst>
          </p:cNvPr>
          <p:cNvSpPr>
            <a:spLocks noChangeArrowheads="1"/>
          </p:cNvSpPr>
          <p:nvPr/>
        </p:nvSpPr>
        <p:spPr bwMode="auto">
          <a:xfrm>
            <a:off x="8229601" y="3251201"/>
            <a:ext cx="227013" cy="239713"/>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2" name="Rectangle 51">
            <a:extLst>
              <a:ext uri="{FF2B5EF4-FFF2-40B4-BE49-F238E27FC236}">
                <a16:creationId xmlns:a16="http://schemas.microsoft.com/office/drawing/2014/main" id="{E0F99DAD-119E-F94A-B112-2D35C812AA41}"/>
              </a:ext>
            </a:extLst>
          </p:cNvPr>
          <p:cNvSpPr>
            <a:spLocks noChangeArrowheads="1"/>
          </p:cNvSpPr>
          <p:nvPr/>
        </p:nvSpPr>
        <p:spPr bwMode="auto">
          <a:xfrm>
            <a:off x="8229601" y="3011488"/>
            <a:ext cx="227013" cy="239712"/>
          </a:xfrm>
          <a:prstGeom prst="rect">
            <a:avLst/>
          </a:prstGeom>
          <a:no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3" name="Rectangle 52">
            <a:extLst>
              <a:ext uri="{FF2B5EF4-FFF2-40B4-BE49-F238E27FC236}">
                <a16:creationId xmlns:a16="http://schemas.microsoft.com/office/drawing/2014/main" id="{FFC5E538-FB8A-C347-9410-D6F2789107B1}"/>
              </a:ext>
            </a:extLst>
          </p:cNvPr>
          <p:cNvSpPr>
            <a:spLocks noChangeArrowheads="1"/>
          </p:cNvSpPr>
          <p:nvPr/>
        </p:nvSpPr>
        <p:spPr bwMode="auto">
          <a:xfrm>
            <a:off x="8229601" y="2771776"/>
            <a:ext cx="227013" cy="2397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4" name="Rectangle 53">
            <a:extLst>
              <a:ext uri="{FF2B5EF4-FFF2-40B4-BE49-F238E27FC236}">
                <a16:creationId xmlns:a16="http://schemas.microsoft.com/office/drawing/2014/main" id="{3A50C53B-8F77-9446-873C-05260FD22ED9}"/>
              </a:ext>
            </a:extLst>
          </p:cNvPr>
          <p:cNvSpPr>
            <a:spLocks noChangeArrowheads="1"/>
          </p:cNvSpPr>
          <p:nvPr/>
        </p:nvSpPr>
        <p:spPr bwMode="auto">
          <a:xfrm>
            <a:off x="4554539" y="4049713"/>
            <a:ext cx="225425" cy="241300"/>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5" name="Rectangle 54">
            <a:extLst>
              <a:ext uri="{FF2B5EF4-FFF2-40B4-BE49-F238E27FC236}">
                <a16:creationId xmlns:a16="http://schemas.microsoft.com/office/drawing/2014/main" id="{67973B13-1D3C-5445-B93B-538825EAF2CA}"/>
              </a:ext>
            </a:extLst>
          </p:cNvPr>
          <p:cNvSpPr>
            <a:spLocks noChangeArrowheads="1"/>
          </p:cNvSpPr>
          <p:nvPr/>
        </p:nvSpPr>
        <p:spPr bwMode="auto">
          <a:xfrm>
            <a:off x="4327526" y="4049713"/>
            <a:ext cx="227013"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6" name="Rectangle 55">
            <a:extLst>
              <a:ext uri="{FF2B5EF4-FFF2-40B4-BE49-F238E27FC236}">
                <a16:creationId xmlns:a16="http://schemas.microsoft.com/office/drawing/2014/main" id="{1453B168-F7BC-BB4F-AF7A-E59D26D62B3B}"/>
              </a:ext>
            </a:extLst>
          </p:cNvPr>
          <p:cNvSpPr>
            <a:spLocks noChangeArrowheads="1"/>
          </p:cNvSpPr>
          <p:nvPr/>
        </p:nvSpPr>
        <p:spPr bwMode="auto">
          <a:xfrm>
            <a:off x="6654801" y="4049713"/>
            <a:ext cx="227013" cy="241300"/>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7" name="Rectangle 56">
            <a:extLst>
              <a:ext uri="{FF2B5EF4-FFF2-40B4-BE49-F238E27FC236}">
                <a16:creationId xmlns:a16="http://schemas.microsoft.com/office/drawing/2014/main" id="{E93AA420-9400-A145-A0FB-7F6736A899EA}"/>
              </a:ext>
            </a:extLst>
          </p:cNvPr>
          <p:cNvSpPr>
            <a:spLocks noChangeArrowheads="1"/>
          </p:cNvSpPr>
          <p:nvPr/>
        </p:nvSpPr>
        <p:spPr bwMode="auto">
          <a:xfrm>
            <a:off x="545465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8" name="Rectangle 57">
            <a:extLst>
              <a:ext uri="{FF2B5EF4-FFF2-40B4-BE49-F238E27FC236}">
                <a16:creationId xmlns:a16="http://schemas.microsoft.com/office/drawing/2014/main" id="{910E1873-36F7-0A45-9403-F4CECEA41D6A}"/>
              </a:ext>
            </a:extLst>
          </p:cNvPr>
          <p:cNvSpPr>
            <a:spLocks noChangeArrowheads="1"/>
          </p:cNvSpPr>
          <p:nvPr/>
        </p:nvSpPr>
        <p:spPr bwMode="auto">
          <a:xfrm>
            <a:off x="5227638" y="4049713"/>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59" name="Rectangle 58">
            <a:extLst>
              <a:ext uri="{FF2B5EF4-FFF2-40B4-BE49-F238E27FC236}">
                <a16:creationId xmlns:a16="http://schemas.microsoft.com/office/drawing/2014/main" id="{9609D972-87DD-C945-A923-6F96598C47AD}"/>
              </a:ext>
            </a:extLst>
          </p:cNvPr>
          <p:cNvSpPr>
            <a:spLocks noChangeArrowheads="1"/>
          </p:cNvSpPr>
          <p:nvPr/>
        </p:nvSpPr>
        <p:spPr bwMode="auto">
          <a:xfrm>
            <a:off x="500380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0" name="Rectangle 59">
            <a:extLst>
              <a:ext uri="{FF2B5EF4-FFF2-40B4-BE49-F238E27FC236}">
                <a16:creationId xmlns:a16="http://schemas.microsoft.com/office/drawing/2014/main" id="{A63F360B-EAF7-984C-BAB3-8E9DB1C7D03C}"/>
              </a:ext>
            </a:extLst>
          </p:cNvPr>
          <p:cNvSpPr>
            <a:spLocks noChangeArrowheads="1"/>
          </p:cNvSpPr>
          <p:nvPr/>
        </p:nvSpPr>
        <p:spPr bwMode="auto">
          <a:xfrm>
            <a:off x="477837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1" name="Rectangle 60">
            <a:extLst>
              <a:ext uri="{FF2B5EF4-FFF2-40B4-BE49-F238E27FC236}">
                <a16:creationId xmlns:a16="http://schemas.microsoft.com/office/drawing/2014/main" id="{4350425D-645E-F647-90E7-6E13DAC934BC}"/>
              </a:ext>
            </a:extLst>
          </p:cNvPr>
          <p:cNvSpPr>
            <a:spLocks noChangeArrowheads="1"/>
          </p:cNvSpPr>
          <p:nvPr/>
        </p:nvSpPr>
        <p:spPr bwMode="auto">
          <a:xfrm>
            <a:off x="688022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2" name="Rectangle 61">
            <a:extLst>
              <a:ext uri="{FF2B5EF4-FFF2-40B4-BE49-F238E27FC236}">
                <a16:creationId xmlns:a16="http://schemas.microsoft.com/office/drawing/2014/main" id="{27A4AD9C-0085-8940-AF11-D5ADAAB73BC5}"/>
              </a:ext>
            </a:extLst>
          </p:cNvPr>
          <p:cNvSpPr>
            <a:spLocks noChangeArrowheads="1"/>
          </p:cNvSpPr>
          <p:nvPr/>
        </p:nvSpPr>
        <p:spPr bwMode="auto">
          <a:xfrm>
            <a:off x="5978525" y="4051301"/>
            <a:ext cx="457200" cy="4810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6" name="Rectangle 65">
            <a:extLst>
              <a:ext uri="{FF2B5EF4-FFF2-40B4-BE49-F238E27FC236}">
                <a16:creationId xmlns:a16="http://schemas.microsoft.com/office/drawing/2014/main" id="{97B29218-458B-1847-B989-FBF2C4796995}"/>
              </a:ext>
            </a:extLst>
          </p:cNvPr>
          <p:cNvSpPr>
            <a:spLocks noChangeArrowheads="1"/>
          </p:cNvSpPr>
          <p:nvPr/>
        </p:nvSpPr>
        <p:spPr bwMode="auto">
          <a:xfrm>
            <a:off x="3652838" y="4610100"/>
            <a:ext cx="227012"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7" name="Rectangle 66">
            <a:extLst>
              <a:ext uri="{FF2B5EF4-FFF2-40B4-BE49-F238E27FC236}">
                <a16:creationId xmlns:a16="http://schemas.microsoft.com/office/drawing/2014/main" id="{D4FA001D-42C1-D247-A42C-BCA102107309}"/>
              </a:ext>
            </a:extLst>
          </p:cNvPr>
          <p:cNvSpPr>
            <a:spLocks noChangeArrowheads="1"/>
          </p:cNvSpPr>
          <p:nvPr/>
        </p:nvSpPr>
        <p:spPr bwMode="auto">
          <a:xfrm>
            <a:off x="7554913" y="4049713"/>
            <a:ext cx="227012"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8" name="Rectangle 67">
            <a:extLst>
              <a:ext uri="{FF2B5EF4-FFF2-40B4-BE49-F238E27FC236}">
                <a16:creationId xmlns:a16="http://schemas.microsoft.com/office/drawing/2014/main" id="{4D40CCE3-35DA-0B4E-93B8-E0F721F75DAA}"/>
              </a:ext>
            </a:extLst>
          </p:cNvPr>
          <p:cNvSpPr>
            <a:spLocks noChangeArrowheads="1"/>
          </p:cNvSpPr>
          <p:nvPr/>
        </p:nvSpPr>
        <p:spPr bwMode="auto">
          <a:xfrm>
            <a:off x="7329489"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69" name="Rectangle 68">
            <a:extLst>
              <a:ext uri="{FF2B5EF4-FFF2-40B4-BE49-F238E27FC236}">
                <a16:creationId xmlns:a16="http://schemas.microsoft.com/office/drawing/2014/main" id="{05B9BA8D-9B56-6147-A2BB-8B307427FE3D}"/>
              </a:ext>
            </a:extLst>
          </p:cNvPr>
          <p:cNvSpPr>
            <a:spLocks noChangeArrowheads="1"/>
          </p:cNvSpPr>
          <p:nvPr/>
        </p:nvSpPr>
        <p:spPr bwMode="auto">
          <a:xfrm>
            <a:off x="7105651"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0" name="Rectangle 69">
            <a:extLst>
              <a:ext uri="{FF2B5EF4-FFF2-40B4-BE49-F238E27FC236}">
                <a16:creationId xmlns:a16="http://schemas.microsoft.com/office/drawing/2014/main" id="{00E48BE8-603C-5145-BA45-507BA23726D6}"/>
              </a:ext>
            </a:extLst>
          </p:cNvPr>
          <p:cNvSpPr>
            <a:spLocks noChangeArrowheads="1"/>
          </p:cNvSpPr>
          <p:nvPr/>
        </p:nvSpPr>
        <p:spPr bwMode="auto">
          <a:xfrm>
            <a:off x="4103689" y="5010150"/>
            <a:ext cx="225425" cy="401638"/>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1" name="Rectangle 70">
            <a:extLst>
              <a:ext uri="{FF2B5EF4-FFF2-40B4-BE49-F238E27FC236}">
                <a16:creationId xmlns:a16="http://schemas.microsoft.com/office/drawing/2014/main" id="{E00D6D1E-4455-FB4B-9CAC-F92401316708}"/>
              </a:ext>
            </a:extLst>
          </p:cNvPr>
          <p:cNvSpPr>
            <a:spLocks noChangeArrowheads="1"/>
          </p:cNvSpPr>
          <p:nvPr/>
        </p:nvSpPr>
        <p:spPr bwMode="auto">
          <a:xfrm>
            <a:off x="4103689" y="4610100"/>
            <a:ext cx="225425"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2" name="Rectangle 71">
            <a:extLst>
              <a:ext uri="{FF2B5EF4-FFF2-40B4-BE49-F238E27FC236}">
                <a16:creationId xmlns:a16="http://schemas.microsoft.com/office/drawing/2014/main" id="{2AB21C0D-5770-C94A-9DDA-A89A9AB50413}"/>
              </a:ext>
            </a:extLst>
          </p:cNvPr>
          <p:cNvSpPr>
            <a:spLocks noChangeArrowheads="1"/>
          </p:cNvSpPr>
          <p:nvPr/>
        </p:nvSpPr>
        <p:spPr bwMode="auto">
          <a:xfrm>
            <a:off x="3652838" y="5010150"/>
            <a:ext cx="227012" cy="40163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3" name="Rectangle 72">
            <a:extLst>
              <a:ext uri="{FF2B5EF4-FFF2-40B4-BE49-F238E27FC236}">
                <a16:creationId xmlns:a16="http://schemas.microsoft.com/office/drawing/2014/main" id="{82F6114D-AFA7-6245-B2F7-6E1A8FB9E194}"/>
              </a:ext>
            </a:extLst>
          </p:cNvPr>
          <p:cNvSpPr>
            <a:spLocks noChangeArrowheads="1"/>
          </p:cNvSpPr>
          <p:nvPr/>
        </p:nvSpPr>
        <p:spPr bwMode="auto">
          <a:xfrm>
            <a:off x="7780339" y="5010150"/>
            <a:ext cx="225425" cy="401638"/>
          </a:xfrm>
          <a:prstGeom prst="rect">
            <a:avLst/>
          </a:prstGeom>
          <a:solidFill>
            <a:srgbClr val="FFFFFF"/>
          </a:solidFill>
          <a:ln w="39751">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4" name="Rectangle 73">
            <a:extLst>
              <a:ext uri="{FF2B5EF4-FFF2-40B4-BE49-F238E27FC236}">
                <a16:creationId xmlns:a16="http://schemas.microsoft.com/office/drawing/2014/main" id="{8F7FCB4F-CCC6-254B-804D-4EF9088B8CCB}"/>
              </a:ext>
            </a:extLst>
          </p:cNvPr>
          <p:cNvSpPr>
            <a:spLocks noChangeArrowheads="1"/>
          </p:cNvSpPr>
          <p:nvPr/>
        </p:nvSpPr>
        <p:spPr bwMode="auto">
          <a:xfrm>
            <a:off x="7780339" y="4610100"/>
            <a:ext cx="225425" cy="400050"/>
          </a:xfrm>
          <a:prstGeom prst="rect">
            <a:avLst/>
          </a:prstGeom>
          <a:solidFill>
            <a:srgbClr val="FF0000"/>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5" name="Rectangle 74">
            <a:extLst>
              <a:ext uri="{FF2B5EF4-FFF2-40B4-BE49-F238E27FC236}">
                <a16:creationId xmlns:a16="http://schemas.microsoft.com/office/drawing/2014/main" id="{99787C31-96E0-6646-B38E-AB9999F62CE8}"/>
              </a:ext>
            </a:extLst>
          </p:cNvPr>
          <p:cNvSpPr>
            <a:spLocks noChangeArrowheads="1"/>
          </p:cNvSpPr>
          <p:nvPr/>
        </p:nvSpPr>
        <p:spPr bwMode="auto">
          <a:xfrm>
            <a:off x="8229601" y="5010150"/>
            <a:ext cx="227013" cy="401638"/>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6" name="Rectangle 75">
            <a:extLst>
              <a:ext uri="{FF2B5EF4-FFF2-40B4-BE49-F238E27FC236}">
                <a16:creationId xmlns:a16="http://schemas.microsoft.com/office/drawing/2014/main" id="{F4CC4C19-FE42-0D41-B8AB-015E9679C091}"/>
              </a:ext>
            </a:extLst>
          </p:cNvPr>
          <p:cNvSpPr>
            <a:spLocks noChangeArrowheads="1"/>
          </p:cNvSpPr>
          <p:nvPr/>
        </p:nvSpPr>
        <p:spPr bwMode="auto">
          <a:xfrm>
            <a:off x="8229601" y="4610100"/>
            <a:ext cx="227013" cy="40005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7" name="Line 76">
            <a:extLst>
              <a:ext uri="{FF2B5EF4-FFF2-40B4-BE49-F238E27FC236}">
                <a16:creationId xmlns:a16="http://schemas.microsoft.com/office/drawing/2014/main" id="{63E94561-33F0-1043-A45A-3B5079262F88}"/>
              </a:ext>
            </a:extLst>
          </p:cNvPr>
          <p:cNvSpPr>
            <a:spLocks noChangeShapeType="1"/>
          </p:cNvSpPr>
          <p:nvPr/>
        </p:nvSpPr>
        <p:spPr bwMode="auto">
          <a:xfrm>
            <a:off x="5903914" y="2646363"/>
            <a:ext cx="1587" cy="0"/>
          </a:xfrm>
          <a:prstGeom prst="line">
            <a:avLst/>
          </a:prstGeom>
          <a:noFill/>
          <a:ln w="9525">
            <a:solidFill>
              <a:srgbClr val="00000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79" name="Rectangle 78">
            <a:extLst>
              <a:ext uri="{FF2B5EF4-FFF2-40B4-BE49-F238E27FC236}">
                <a16:creationId xmlns:a16="http://schemas.microsoft.com/office/drawing/2014/main" id="{AB70D07E-EA36-234C-ABF6-09965F366C24}"/>
              </a:ext>
            </a:extLst>
          </p:cNvPr>
          <p:cNvSpPr>
            <a:spLocks noChangeArrowheads="1"/>
          </p:cNvSpPr>
          <p:nvPr/>
        </p:nvSpPr>
        <p:spPr bwMode="auto">
          <a:xfrm>
            <a:off x="3884614" y="54006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0" name="Rectangle 79">
            <a:extLst>
              <a:ext uri="{FF2B5EF4-FFF2-40B4-BE49-F238E27FC236}">
                <a16:creationId xmlns:a16="http://schemas.microsoft.com/office/drawing/2014/main" id="{4C5FD423-7CB9-DA43-B997-88398BB1DE31}"/>
              </a:ext>
            </a:extLst>
          </p:cNvPr>
          <p:cNvSpPr>
            <a:spLocks noChangeArrowheads="1"/>
          </p:cNvSpPr>
          <p:nvPr/>
        </p:nvSpPr>
        <p:spPr bwMode="auto">
          <a:xfrm>
            <a:off x="8015289" y="54006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1" name="Rectangle 80">
            <a:extLst>
              <a:ext uri="{FF2B5EF4-FFF2-40B4-BE49-F238E27FC236}">
                <a16:creationId xmlns:a16="http://schemas.microsoft.com/office/drawing/2014/main" id="{2FCC70B9-CC6E-724D-BE81-FDADFF4CC9FE}"/>
              </a:ext>
            </a:extLst>
          </p:cNvPr>
          <p:cNvSpPr>
            <a:spLocks noChangeArrowheads="1"/>
          </p:cNvSpPr>
          <p:nvPr/>
        </p:nvSpPr>
        <p:spPr bwMode="auto">
          <a:xfrm>
            <a:off x="3890964" y="1801814"/>
            <a:ext cx="223837" cy="26987"/>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2" name="Rectangle 81">
            <a:extLst>
              <a:ext uri="{FF2B5EF4-FFF2-40B4-BE49-F238E27FC236}">
                <a16:creationId xmlns:a16="http://schemas.microsoft.com/office/drawing/2014/main" id="{87F49EEC-8963-B74B-A6BC-A7E2DB40DD6F}"/>
              </a:ext>
            </a:extLst>
          </p:cNvPr>
          <p:cNvSpPr>
            <a:spLocks noChangeArrowheads="1"/>
          </p:cNvSpPr>
          <p:nvPr/>
        </p:nvSpPr>
        <p:spPr bwMode="auto">
          <a:xfrm>
            <a:off x="8021639" y="2276475"/>
            <a:ext cx="225425"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3" name="Rectangle 82">
            <a:extLst>
              <a:ext uri="{FF2B5EF4-FFF2-40B4-BE49-F238E27FC236}">
                <a16:creationId xmlns:a16="http://schemas.microsoft.com/office/drawing/2014/main" id="{4DBA0E2C-EA7B-1C4C-83C7-1AAF44DAEA06}"/>
              </a:ext>
            </a:extLst>
          </p:cNvPr>
          <p:cNvSpPr>
            <a:spLocks noChangeArrowheads="1"/>
          </p:cNvSpPr>
          <p:nvPr/>
        </p:nvSpPr>
        <p:spPr bwMode="auto">
          <a:xfrm>
            <a:off x="4314826" y="4287839"/>
            <a:ext cx="23813" cy="320675"/>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4" name="Freeform 83">
            <a:extLst>
              <a:ext uri="{FF2B5EF4-FFF2-40B4-BE49-F238E27FC236}">
                <a16:creationId xmlns:a16="http://schemas.microsoft.com/office/drawing/2014/main" id="{1C73755E-B39E-524B-B7D7-6934E3812ED8}"/>
              </a:ext>
            </a:extLst>
          </p:cNvPr>
          <p:cNvSpPr>
            <a:spLocks/>
          </p:cNvSpPr>
          <p:nvPr/>
        </p:nvSpPr>
        <p:spPr bwMode="auto">
          <a:xfrm>
            <a:off x="5670550" y="5381626"/>
            <a:ext cx="757238" cy="28575"/>
          </a:xfrm>
          <a:custGeom>
            <a:avLst/>
            <a:gdLst>
              <a:gd name="T0" fmla="*/ 0 w 759"/>
              <a:gd name="T1" fmla="*/ 0 h 27"/>
              <a:gd name="T2" fmla="*/ 0 w 759"/>
              <a:gd name="T3" fmla="*/ 25 h 27"/>
              <a:gd name="T4" fmla="*/ 759 w 759"/>
              <a:gd name="T5" fmla="*/ 27 h 27"/>
              <a:gd name="T6" fmla="*/ 759 w 759"/>
              <a:gd name="T7" fmla="*/ 2 h 27"/>
              <a:gd name="T8" fmla="*/ 0 w 759"/>
              <a:gd name="T9" fmla="*/ 0 h 27"/>
            </a:gdLst>
            <a:ahLst/>
            <a:cxnLst>
              <a:cxn ang="0">
                <a:pos x="T0" y="T1"/>
              </a:cxn>
              <a:cxn ang="0">
                <a:pos x="T2" y="T3"/>
              </a:cxn>
              <a:cxn ang="0">
                <a:pos x="T4" y="T5"/>
              </a:cxn>
              <a:cxn ang="0">
                <a:pos x="T6" y="T7"/>
              </a:cxn>
              <a:cxn ang="0">
                <a:pos x="T8" y="T9"/>
              </a:cxn>
            </a:cxnLst>
            <a:rect l="0" t="0" r="r" b="b"/>
            <a:pathLst>
              <a:path w="759" h="27">
                <a:moveTo>
                  <a:pt x="0" y="0"/>
                </a:moveTo>
                <a:lnTo>
                  <a:pt x="0" y="25"/>
                </a:lnTo>
                <a:lnTo>
                  <a:pt x="759" y="27"/>
                </a:lnTo>
                <a:lnTo>
                  <a:pt x="759" y="2"/>
                </a:lnTo>
                <a:lnTo>
                  <a:pt x="0" y="0"/>
                </a:lnTo>
                <a:close/>
              </a:path>
            </a:pathLst>
          </a:cu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5" name="Rectangle 84">
            <a:extLst>
              <a:ext uri="{FF2B5EF4-FFF2-40B4-BE49-F238E27FC236}">
                <a16:creationId xmlns:a16="http://schemas.microsoft.com/office/drawing/2014/main" id="{AC69EE39-FE6B-F04F-BF20-7C0187A3CC7D}"/>
              </a:ext>
            </a:extLst>
          </p:cNvPr>
          <p:cNvSpPr>
            <a:spLocks noChangeArrowheads="1"/>
          </p:cNvSpPr>
          <p:nvPr/>
        </p:nvSpPr>
        <p:spPr bwMode="auto">
          <a:xfrm>
            <a:off x="7767638" y="4244975"/>
            <a:ext cx="25400" cy="400050"/>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6" name="Rectangle 85">
            <a:extLst>
              <a:ext uri="{FF2B5EF4-FFF2-40B4-BE49-F238E27FC236}">
                <a16:creationId xmlns:a16="http://schemas.microsoft.com/office/drawing/2014/main" id="{A8E9D8C7-B96B-B54F-8504-3FDAD8DCCB86}"/>
              </a:ext>
            </a:extLst>
          </p:cNvPr>
          <p:cNvSpPr>
            <a:spLocks noChangeArrowheads="1"/>
          </p:cNvSpPr>
          <p:nvPr/>
        </p:nvSpPr>
        <p:spPr bwMode="auto">
          <a:xfrm>
            <a:off x="6435726" y="4049713"/>
            <a:ext cx="225425"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7" name="Rectangle 86">
            <a:extLst>
              <a:ext uri="{FF2B5EF4-FFF2-40B4-BE49-F238E27FC236}">
                <a16:creationId xmlns:a16="http://schemas.microsoft.com/office/drawing/2014/main" id="{B5C00E8B-FD8B-E246-B996-0E82564E0C7D}"/>
              </a:ext>
            </a:extLst>
          </p:cNvPr>
          <p:cNvSpPr>
            <a:spLocks noChangeArrowheads="1"/>
          </p:cNvSpPr>
          <p:nvPr/>
        </p:nvSpPr>
        <p:spPr bwMode="auto">
          <a:xfrm>
            <a:off x="5978526" y="4537076"/>
            <a:ext cx="460375" cy="479425"/>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8" name="Freeform 87">
            <a:extLst>
              <a:ext uri="{FF2B5EF4-FFF2-40B4-BE49-F238E27FC236}">
                <a16:creationId xmlns:a16="http://schemas.microsoft.com/office/drawing/2014/main" id="{93D07206-0B18-194B-BF5F-300925752BA7}"/>
              </a:ext>
            </a:extLst>
          </p:cNvPr>
          <p:cNvSpPr>
            <a:spLocks/>
          </p:cNvSpPr>
          <p:nvPr/>
        </p:nvSpPr>
        <p:spPr bwMode="auto">
          <a:xfrm>
            <a:off x="5664201" y="4311651"/>
            <a:ext cx="28575" cy="1089025"/>
          </a:xfrm>
          <a:custGeom>
            <a:avLst/>
            <a:gdLst>
              <a:gd name="T0" fmla="*/ 27 w 29"/>
              <a:gd name="T1" fmla="*/ 0 h 1023"/>
              <a:gd name="T2" fmla="*/ 0 w 29"/>
              <a:gd name="T3" fmla="*/ 0 h 1023"/>
              <a:gd name="T4" fmla="*/ 2 w 29"/>
              <a:gd name="T5" fmla="*/ 1023 h 1023"/>
              <a:gd name="T6" fmla="*/ 29 w 29"/>
              <a:gd name="T7" fmla="*/ 1023 h 1023"/>
              <a:gd name="T8" fmla="*/ 27 w 29"/>
              <a:gd name="T9" fmla="*/ 0 h 1023"/>
            </a:gdLst>
            <a:ahLst/>
            <a:cxnLst>
              <a:cxn ang="0">
                <a:pos x="T0" y="T1"/>
              </a:cxn>
              <a:cxn ang="0">
                <a:pos x="T2" y="T3"/>
              </a:cxn>
              <a:cxn ang="0">
                <a:pos x="T4" y="T5"/>
              </a:cxn>
              <a:cxn ang="0">
                <a:pos x="T6" y="T7"/>
              </a:cxn>
              <a:cxn ang="0">
                <a:pos x="T8" y="T9"/>
              </a:cxn>
            </a:cxnLst>
            <a:rect l="0" t="0" r="r" b="b"/>
            <a:pathLst>
              <a:path w="29" h="1023">
                <a:moveTo>
                  <a:pt x="27" y="0"/>
                </a:moveTo>
                <a:lnTo>
                  <a:pt x="0" y="0"/>
                </a:lnTo>
                <a:lnTo>
                  <a:pt x="2" y="1023"/>
                </a:lnTo>
                <a:lnTo>
                  <a:pt x="29" y="1023"/>
                </a:lnTo>
                <a:lnTo>
                  <a:pt x="27" y="0"/>
                </a:lnTo>
                <a:close/>
              </a:path>
            </a:pathLst>
          </a:cu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1" name="Rectangle 90">
            <a:extLst>
              <a:ext uri="{FF2B5EF4-FFF2-40B4-BE49-F238E27FC236}">
                <a16:creationId xmlns:a16="http://schemas.microsoft.com/office/drawing/2014/main" id="{E2445C6A-6979-234F-91BE-0FB71D2BCC29}"/>
              </a:ext>
            </a:extLst>
          </p:cNvPr>
          <p:cNvSpPr>
            <a:spLocks noChangeArrowheads="1"/>
          </p:cNvSpPr>
          <p:nvPr/>
        </p:nvSpPr>
        <p:spPr bwMode="auto">
          <a:xfrm>
            <a:off x="6626226" y="5480051"/>
            <a:ext cx="74613" cy="320675"/>
          </a:xfrm>
          <a:prstGeom prst="rect">
            <a:avLst/>
          </a:prstGeom>
          <a:noFill/>
          <a:ln>
            <a:noFill/>
          </a:ln>
        </p:spPr>
        <p:txBody>
          <a:bodyPr wrap="non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prstClr val="black"/>
                </a:solidFill>
                <a:effectLst/>
                <a:uLnTx/>
                <a:uFillTx/>
                <a:latin typeface="Arial  "/>
                <a:ea typeface="+mn-ea"/>
                <a:cs typeface="Arial" charset="0"/>
              </a:rPr>
              <a:t> </a:t>
            </a:r>
            <a:endParaRPr kumimoji="0" lang="en-US" sz="1800" b="0" i="0" u="none" strike="noStrike" kern="1200" cap="none" spc="0" normalizeH="0" baseline="0" noProof="0">
              <a:ln>
                <a:noFill/>
              </a:ln>
              <a:solidFill>
                <a:prstClr val="black"/>
              </a:solidFill>
              <a:effectLst/>
              <a:uLnTx/>
              <a:uFillTx/>
              <a:latin typeface="Arial  "/>
              <a:ea typeface="+mn-ea"/>
              <a:cs typeface="Arial" charset="0"/>
            </a:endParaRPr>
          </a:p>
        </p:txBody>
      </p:sp>
      <p:sp>
        <p:nvSpPr>
          <p:cNvPr id="96" name="Rectangle 95">
            <a:extLst>
              <a:ext uri="{FF2B5EF4-FFF2-40B4-BE49-F238E27FC236}">
                <a16:creationId xmlns:a16="http://schemas.microsoft.com/office/drawing/2014/main" id="{61764E86-D381-5F42-A40E-B0C9A8972181}"/>
              </a:ext>
            </a:extLst>
          </p:cNvPr>
          <p:cNvSpPr>
            <a:spLocks noChangeArrowheads="1"/>
          </p:cNvSpPr>
          <p:nvPr/>
        </p:nvSpPr>
        <p:spPr bwMode="auto">
          <a:xfrm>
            <a:off x="6192838" y="4040189"/>
            <a:ext cx="25400" cy="979487"/>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7" name="Rectangle 96">
            <a:extLst>
              <a:ext uri="{FF2B5EF4-FFF2-40B4-BE49-F238E27FC236}">
                <a16:creationId xmlns:a16="http://schemas.microsoft.com/office/drawing/2014/main" id="{416D074A-648E-964D-9573-263A02ABD999}"/>
              </a:ext>
            </a:extLst>
          </p:cNvPr>
          <p:cNvSpPr>
            <a:spLocks noChangeArrowheads="1"/>
          </p:cNvSpPr>
          <p:nvPr/>
        </p:nvSpPr>
        <p:spPr bwMode="auto">
          <a:xfrm>
            <a:off x="6427788" y="5003800"/>
            <a:ext cx="25400" cy="400050"/>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99" name="Oval 105">
            <a:extLst>
              <a:ext uri="{FF2B5EF4-FFF2-40B4-BE49-F238E27FC236}">
                <a16:creationId xmlns:a16="http://schemas.microsoft.com/office/drawing/2014/main" id="{80D05E28-B439-D64D-8D0A-55AA3B8C6069}"/>
              </a:ext>
            </a:extLst>
          </p:cNvPr>
          <p:cNvSpPr>
            <a:spLocks noChangeArrowheads="1"/>
          </p:cNvSpPr>
          <p:nvPr/>
        </p:nvSpPr>
        <p:spPr bwMode="auto">
          <a:xfrm>
            <a:off x="6663531" y="3995451"/>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0" name="Oval 106">
            <a:extLst>
              <a:ext uri="{FF2B5EF4-FFF2-40B4-BE49-F238E27FC236}">
                <a16:creationId xmlns:a16="http://schemas.microsoft.com/office/drawing/2014/main" id="{78D6ACC1-18BD-194D-9074-5B4F04B6CAB8}"/>
              </a:ext>
            </a:extLst>
          </p:cNvPr>
          <p:cNvSpPr>
            <a:spLocks noChangeArrowheads="1"/>
          </p:cNvSpPr>
          <p:nvPr/>
        </p:nvSpPr>
        <p:spPr bwMode="auto">
          <a:xfrm>
            <a:off x="8229600" y="31834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1" name="Oval 107">
            <a:extLst>
              <a:ext uri="{FF2B5EF4-FFF2-40B4-BE49-F238E27FC236}">
                <a16:creationId xmlns:a16="http://schemas.microsoft.com/office/drawing/2014/main" id="{8DC216DF-389F-4F48-8C09-D4294562250E}"/>
              </a:ext>
            </a:extLst>
          </p:cNvPr>
          <p:cNvSpPr>
            <a:spLocks noChangeArrowheads="1"/>
          </p:cNvSpPr>
          <p:nvPr/>
        </p:nvSpPr>
        <p:spPr bwMode="auto">
          <a:xfrm>
            <a:off x="4114800" y="5074094"/>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2" name="Oval 108">
            <a:extLst>
              <a:ext uri="{FF2B5EF4-FFF2-40B4-BE49-F238E27FC236}">
                <a16:creationId xmlns:a16="http://schemas.microsoft.com/office/drawing/2014/main" id="{65094457-252F-4744-A4FD-B83F4C3B7863}"/>
              </a:ext>
            </a:extLst>
          </p:cNvPr>
          <p:cNvSpPr>
            <a:spLocks noChangeArrowheads="1"/>
          </p:cNvSpPr>
          <p:nvPr/>
        </p:nvSpPr>
        <p:spPr bwMode="auto">
          <a:xfrm>
            <a:off x="7802594" y="4683632"/>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3" name="Oval 109">
            <a:extLst>
              <a:ext uri="{FF2B5EF4-FFF2-40B4-BE49-F238E27FC236}">
                <a16:creationId xmlns:a16="http://schemas.microsoft.com/office/drawing/2014/main" id="{04C10ECE-4654-684B-B6D8-87D91C102866}"/>
              </a:ext>
            </a:extLst>
          </p:cNvPr>
          <p:cNvSpPr>
            <a:spLocks noChangeArrowheads="1"/>
          </p:cNvSpPr>
          <p:nvPr/>
        </p:nvSpPr>
        <p:spPr bwMode="auto">
          <a:xfrm>
            <a:off x="4571206" y="3986403"/>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4" name="Oval 110">
            <a:extLst>
              <a:ext uri="{FF2B5EF4-FFF2-40B4-BE49-F238E27FC236}">
                <a16:creationId xmlns:a16="http://schemas.microsoft.com/office/drawing/2014/main" id="{447963BA-18AE-F142-A0AB-2DBE926527C2}"/>
              </a:ext>
            </a:extLst>
          </p:cNvPr>
          <p:cNvSpPr>
            <a:spLocks noChangeArrowheads="1"/>
          </p:cNvSpPr>
          <p:nvPr/>
        </p:nvSpPr>
        <p:spPr bwMode="auto">
          <a:xfrm>
            <a:off x="3660775" y="219919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5" name="Oval 111">
            <a:extLst>
              <a:ext uri="{FF2B5EF4-FFF2-40B4-BE49-F238E27FC236}">
                <a16:creationId xmlns:a16="http://schemas.microsoft.com/office/drawing/2014/main" id="{4F356E28-C9A9-B943-82A0-7792484AE125}"/>
              </a:ext>
            </a:extLst>
          </p:cNvPr>
          <p:cNvSpPr>
            <a:spLocks noChangeArrowheads="1"/>
          </p:cNvSpPr>
          <p:nvPr/>
        </p:nvSpPr>
        <p:spPr bwMode="auto">
          <a:xfrm>
            <a:off x="8229600" y="2192845"/>
            <a:ext cx="90" cy="389513"/>
          </a:xfrm>
          <a:prstGeom prst="ellipse">
            <a:avLst/>
          </a:prstGeom>
          <a:solidFill>
            <a:srgbClr val="FF0000"/>
          </a:solidFill>
          <a:ln w="9525" algn="ctr">
            <a:solidFill>
              <a:schemeClr val="bg2"/>
            </a:solidFill>
            <a:round/>
            <a:headEnd/>
            <a:tailEnd/>
          </a:ln>
          <a:effectLst/>
        </p:spPr>
        <p:txBody>
          <a:bodyPr wrap="non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106" name="Rectangle 89">
            <a:extLst>
              <a:ext uri="{FF2B5EF4-FFF2-40B4-BE49-F238E27FC236}">
                <a16:creationId xmlns:a16="http://schemas.microsoft.com/office/drawing/2014/main" id="{8F0659F3-B57D-5343-8CAB-952BEB1876EC}"/>
              </a:ext>
            </a:extLst>
          </p:cNvPr>
          <p:cNvSpPr>
            <a:spLocks noChangeArrowheads="1"/>
          </p:cNvSpPr>
          <p:nvPr/>
        </p:nvSpPr>
        <p:spPr bwMode="auto">
          <a:xfrm>
            <a:off x="5148779" y="5480051"/>
            <a:ext cx="2200924"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Entrada principal</a:t>
            </a:r>
            <a:endParaRPr kumimoji="0" lang="es-ES" altLang="en-US" sz="2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2" name="Rectangle 1">
            <a:extLst>
              <a:ext uri="{FF2B5EF4-FFF2-40B4-BE49-F238E27FC236}">
                <a16:creationId xmlns:a16="http://schemas.microsoft.com/office/drawing/2014/main" id="{A5950FBD-6618-4B43-A1AC-EE068BE1AD45}"/>
              </a:ext>
            </a:extLst>
          </p:cNvPr>
          <p:cNvSpPr>
            <a:spLocks noChangeArrowheads="1"/>
          </p:cNvSpPr>
          <p:nvPr/>
        </p:nvSpPr>
        <p:spPr bwMode="auto">
          <a:xfrm>
            <a:off x="8229601" y="2530475"/>
            <a:ext cx="227013" cy="241300"/>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43" name="Rectangle 42">
            <a:extLst>
              <a:ext uri="{FF2B5EF4-FFF2-40B4-BE49-F238E27FC236}">
                <a16:creationId xmlns:a16="http://schemas.microsoft.com/office/drawing/2014/main" id="{36A8503D-7652-57B3-928C-B6ABCA7E3E00}"/>
              </a:ext>
            </a:extLst>
          </p:cNvPr>
          <p:cNvSpPr>
            <a:spLocks noChangeArrowheads="1"/>
          </p:cNvSpPr>
          <p:nvPr/>
        </p:nvSpPr>
        <p:spPr bwMode="auto">
          <a:xfrm>
            <a:off x="8456614" y="3489326"/>
            <a:ext cx="1799907" cy="112236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  Bolígrafo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89" name="Flowchart: Connector 88">
            <a:extLst>
              <a:ext uri="{FF2B5EF4-FFF2-40B4-BE49-F238E27FC236}">
                <a16:creationId xmlns:a16="http://schemas.microsoft.com/office/drawing/2014/main" id="{0A228B27-52E9-E444-6138-DB5B75C7290A}"/>
              </a:ext>
            </a:extLst>
          </p:cNvPr>
          <p:cNvSpPr/>
          <p:nvPr/>
        </p:nvSpPr>
        <p:spPr>
          <a:xfrm>
            <a:off x="8173232" y="2225965"/>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Connector 91">
            <a:extLst>
              <a:ext uri="{FF2B5EF4-FFF2-40B4-BE49-F238E27FC236}">
                <a16:creationId xmlns:a16="http://schemas.microsoft.com/office/drawing/2014/main" id="{A238DCEB-09C9-BFF3-C218-F8CB25863C6A}"/>
              </a:ext>
            </a:extLst>
          </p:cNvPr>
          <p:cNvSpPr/>
          <p:nvPr/>
        </p:nvSpPr>
        <p:spPr>
          <a:xfrm>
            <a:off x="8184285" y="3192066"/>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Connector 92">
            <a:extLst>
              <a:ext uri="{FF2B5EF4-FFF2-40B4-BE49-F238E27FC236}">
                <a16:creationId xmlns:a16="http://schemas.microsoft.com/office/drawing/2014/main" id="{D1FE2591-9B64-63C2-1CB5-61881E1B36D4}"/>
              </a:ext>
            </a:extLst>
          </p:cNvPr>
          <p:cNvSpPr/>
          <p:nvPr/>
        </p:nvSpPr>
        <p:spPr>
          <a:xfrm>
            <a:off x="3596469" y="2222500"/>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Flowchart: Connector 94">
            <a:extLst>
              <a:ext uri="{FF2B5EF4-FFF2-40B4-BE49-F238E27FC236}">
                <a16:creationId xmlns:a16="http://schemas.microsoft.com/office/drawing/2014/main" id="{9185570D-818F-6CD5-750D-6E62C76FAE3E}"/>
              </a:ext>
            </a:extLst>
          </p:cNvPr>
          <p:cNvSpPr/>
          <p:nvPr/>
        </p:nvSpPr>
        <p:spPr>
          <a:xfrm>
            <a:off x="4500538" y="3986403"/>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lowchart: Connector 107">
            <a:extLst>
              <a:ext uri="{FF2B5EF4-FFF2-40B4-BE49-F238E27FC236}">
                <a16:creationId xmlns:a16="http://schemas.microsoft.com/office/drawing/2014/main" id="{01AC3A27-39B1-1E75-175A-DFFBB754BD88}"/>
              </a:ext>
            </a:extLst>
          </p:cNvPr>
          <p:cNvSpPr/>
          <p:nvPr/>
        </p:nvSpPr>
        <p:spPr>
          <a:xfrm>
            <a:off x="4046526" y="5031651"/>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Connector 108">
            <a:extLst>
              <a:ext uri="{FF2B5EF4-FFF2-40B4-BE49-F238E27FC236}">
                <a16:creationId xmlns:a16="http://schemas.microsoft.com/office/drawing/2014/main" id="{9FB0C50D-2FBB-58A1-458A-EC9E52388DCC}"/>
              </a:ext>
            </a:extLst>
          </p:cNvPr>
          <p:cNvSpPr/>
          <p:nvPr/>
        </p:nvSpPr>
        <p:spPr>
          <a:xfrm>
            <a:off x="6608751" y="3988787"/>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Flowchart: Connector 109">
            <a:extLst>
              <a:ext uri="{FF2B5EF4-FFF2-40B4-BE49-F238E27FC236}">
                <a16:creationId xmlns:a16="http://schemas.microsoft.com/office/drawing/2014/main" id="{B7E1A39C-78CE-34F4-B4F4-426C38FE7385}"/>
              </a:ext>
            </a:extLst>
          </p:cNvPr>
          <p:cNvSpPr/>
          <p:nvPr/>
        </p:nvSpPr>
        <p:spPr>
          <a:xfrm>
            <a:off x="7723176" y="4623991"/>
            <a:ext cx="339750" cy="356393"/>
          </a:xfrm>
          <a:prstGeom prst="flowChartConnector">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4D526CD-D5D1-AB85-A89B-28567878D086}"/>
              </a:ext>
            </a:extLst>
          </p:cNvPr>
          <p:cNvSpPr>
            <a:spLocks noGrp="1"/>
          </p:cNvSpPr>
          <p:nvPr>
            <p:ph type="title"/>
          </p:nvPr>
        </p:nvSpPr>
        <p:spPr/>
        <p:txBody>
          <a:bodyPr/>
          <a:lstStyle/>
          <a:p>
            <a:r>
              <a:rPr lang="es-ES" dirty="0"/>
              <a:t>2. Uso de la epidemiología descriptiva para la generación de hipótesis: lugar</a:t>
            </a:r>
          </a:p>
        </p:txBody>
      </p:sp>
      <p:sp>
        <p:nvSpPr>
          <p:cNvPr id="3" name="Rectangle 93">
            <a:extLst>
              <a:ext uri="{FF2B5EF4-FFF2-40B4-BE49-F238E27FC236}">
                <a16:creationId xmlns:a16="http://schemas.microsoft.com/office/drawing/2014/main" id="{EFC7E444-4963-9629-7BC7-76D9D31FED4A}"/>
              </a:ext>
            </a:extLst>
          </p:cNvPr>
          <p:cNvSpPr>
            <a:spLocks noChangeArrowheads="1"/>
          </p:cNvSpPr>
          <p:nvPr/>
        </p:nvSpPr>
        <p:spPr bwMode="auto">
          <a:xfrm>
            <a:off x="10948257" y="1850055"/>
            <a:ext cx="1027843" cy="261610"/>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1700" b="1" i="0" u="none" strike="noStrike" kern="1200" cap="none" spc="0" normalizeH="0" baseline="0" dirty="0">
                <a:ln>
                  <a:noFill/>
                </a:ln>
                <a:solidFill>
                  <a:srgbClr val="000000"/>
                </a:solidFill>
                <a:effectLst/>
                <a:uLnTx/>
                <a:uFillTx/>
                <a:latin typeface="Arial  "/>
                <a:ea typeface="+mn-ea"/>
                <a:cs typeface="Arial" panose="020B0604020202020204" pitchFamily="34" charset="0"/>
              </a:rPr>
              <a:t>= Caso</a:t>
            </a:r>
            <a:endParaRPr kumimoji="0" lang="es-ES" altLang="en-US" sz="2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DF1F7404-215E-A2C2-D66D-E8AA7B3CEE88}"/>
              </a:ext>
            </a:extLst>
          </p:cNvPr>
          <p:cNvSpPr/>
          <p:nvPr/>
        </p:nvSpPr>
        <p:spPr>
          <a:xfrm>
            <a:off x="10503757" y="1801814"/>
            <a:ext cx="339750" cy="356393"/>
          </a:xfrm>
          <a:prstGeom prst="flowChartConnector">
            <a:avLst/>
          </a:prstGeom>
          <a:solidFill>
            <a:srgbClr val="FF0000"/>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F415BC4-A7B5-29DD-EA29-BD45890EDE43}"/>
              </a:ext>
            </a:extLst>
          </p:cNvPr>
          <p:cNvSpPr>
            <a:spLocks noChangeArrowheads="1"/>
          </p:cNvSpPr>
          <p:nvPr/>
        </p:nvSpPr>
        <p:spPr bwMode="auto">
          <a:xfrm>
            <a:off x="5454650" y="2222613"/>
            <a:ext cx="482600" cy="1509602"/>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8" name="Rectangle 7">
            <a:extLst>
              <a:ext uri="{FF2B5EF4-FFF2-40B4-BE49-F238E27FC236}">
                <a16:creationId xmlns:a16="http://schemas.microsoft.com/office/drawing/2014/main" id="{2918F449-856A-D667-F2A6-491A9D281BE6}"/>
              </a:ext>
            </a:extLst>
          </p:cNvPr>
          <p:cNvSpPr>
            <a:spLocks noChangeArrowheads="1"/>
          </p:cNvSpPr>
          <p:nvPr/>
        </p:nvSpPr>
        <p:spPr bwMode="auto">
          <a:xfrm rot="16200000">
            <a:off x="5629867" y="2727026"/>
            <a:ext cx="1509601" cy="507479"/>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dirty="0">
                <a:ln>
                  <a:noFill/>
                </a:ln>
                <a:solidFill>
                  <a:prstClr val="black"/>
                </a:solidFill>
                <a:effectLst/>
                <a:uLnTx/>
                <a:uFillTx/>
                <a:latin typeface="Arial  "/>
                <a:ea typeface="+mn-ea"/>
                <a:cs typeface="+mn-cs"/>
              </a:rPr>
              <a:t>Almacenamiento/Laboratorio</a:t>
            </a:r>
          </a:p>
        </p:txBody>
      </p:sp>
      <p:sp>
        <p:nvSpPr>
          <p:cNvPr id="29" name="Rectangle 28">
            <a:extLst>
              <a:ext uri="{FF2B5EF4-FFF2-40B4-BE49-F238E27FC236}">
                <a16:creationId xmlns:a16="http://schemas.microsoft.com/office/drawing/2014/main" id="{5C191E7C-3E4A-E6AB-9D0E-0020983F1AC8}"/>
              </a:ext>
            </a:extLst>
          </p:cNvPr>
          <p:cNvSpPr>
            <a:spLocks noChangeArrowheads="1"/>
          </p:cNvSpPr>
          <p:nvPr/>
        </p:nvSpPr>
        <p:spPr bwMode="auto">
          <a:xfrm>
            <a:off x="5926139" y="2205100"/>
            <a:ext cx="300037" cy="26988"/>
          </a:xfrm>
          <a:prstGeom prst="rect">
            <a:avLst/>
          </a:prstGeom>
          <a:solidFill>
            <a:srgbClr val="000000"/>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
              <a:ea typeface="+mn-ea"/>
              <a:cs typeface="+mn-cs"/>
            </a:endParaRPr>
          </a:p>
        </p:txBody>
      </p:sp>
      <p:sp>
        <p:nvSpPr>
          <p:cNvPr id="34" name="TextBox 33">
            <a:extLst>
              <a:ext uri="{FF2B5EF4-FFF2-40B4-BE49-F238E27FC236}">
                <a16:creationId xmlns:a16="http://schemas.microsoft.com/office/drawing/2014/main" id="{D326DE5A-D355-A9AB-676A-1E79C47649FD}"/>
              </a:ext>
            </a:extLst>
          </p:cNvPr>
          <p:cNvSpPr txBox="1"/>
          <p:nvPr/>
        </p:nvSpPr>
        <p:spPr>
          <a:xfrm rot="16200000">
            <a:off x="4860136" y="2843109"/>
            <a:ext cx="1608133"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dirty="0">
                <a:ln>
                  <a:noFill/>
                </a:ln>
                <a:solidFill>
                  <a:prstClr val="black"/>
                </a:solidFill>
                <a:effectLst/>
                <a:uLnTx/>
                <a:uFillTx/>
                <a:latin typeface="Arial  "/>
                <a:ea typeface="+mn-ea"/>
                <a:cs typeface="+mn-cs"/>
              </a:rPr>
              <a:t>Sala de descanso</a:t>
            </a:r>
          </a:p>
        </p:txBody>
      </p:sp>
      <p:sp>
        <p:nvSpPr>
          <p:cNvPr id="63" name="Rectangle 62">
            <a:extLst>
              <a:ext uri="{FF2B5EF4-FFF2-40B4-BE49-F238E27FC236}">
                <a16:creationId xmlns:a16="http://schemas.microsoft.com/office/drawing/2014/main" id="{A70621BA-C448-5F9B-79EB-571A9DD17193}"/>
              </a:ext>
            </a:extLst>
          </p:cNvPr>
          <p:cNvSpPr>
            <a:spLocks noChangeArrowheads="1"/>
          </p:cNvSpPr>
          <p:nvPr/>
        </p:nvSpPr>
        <p:spPr bwMode="auto">
          <a:xfrm>
            <a:off x="1767130" y="3649662"/>
            <a:ext cx="1885709" cy="633096"/>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Almacenamiento refrigerado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90" name="Rectangle 89">
            <a:extLst>
              <a:ext uri="{FF2B5EF4-FFF2-40B4-BE49-F238E27FC236}">
                <a16:creationId xmlns:a16="http://schemas.microsoft.com/office/drawing/2014/main" id="{24C64024-D799-7672-4D36-E46A86FA30F8}"/>
              </a:ext>
            </a:extLst>
          </p:cNvPr>
          <p:cNvSpPr>
            <a:spLocks noChangeArrowheads="1"/>
          </p:cNvSpPr>
          <p:nvPr/>
        </p:nvSpPr>
        <p:spPr bwMode="auto">
          <a:xfrm>
            <a:off x="1767130" y="4252912"/>
            <a:ext cx="1885709" cy="392113"/>
          </a:xfrm>
          <a:prstGeom prst="rect">
            <a:avLst/>
          </a:prstGeom>
          <a:solidFill>
            <a:srgbClr val="FFFFFF"/>
          </a:solidFill>
          <a:ln w="39688">
            <a:solidFill>
              <a:srgbClr val="000000"/>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Equipamiento</a:t>
            </a: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28" name="Rectangle 3">
            <a:extLst>
              <a:ext uri="{FF2B5EF4-FFF2-40B4-BE49-F238E27FC236}">
                <a16:creationId xmlns:a16="http://schemas.microsoft.com/office/drawing/2014/main" id="{7CD504D4-4935-CF0A-CE6F-A94826451B30}"/>
              </a:ext>
            </a:extLst>
          </p:cNvPr>
          <p:cNvSpPr>
            <a:spLocks noChangeArrowheads="1"/>
          </p:cNvSpPr>
          <p:nvPr/>
        </p:nvSpPr>
        <p:spPr bwMode="auto">
          <a:xfrm>
            <a:off x="3614740" y="1448465"/>
            <a:ext cx="743024"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Ala A </a:t>
            </a:r>
          </a:p>
        </p:txBody>
      </p:sp>
      <p:sp>
        <p:nvSpPr>
          <p:cNvPr id="33" name="Rectangle 5">
            <a:extLst>
              <a:ext uri="{FF2B5EF4-FFF2-40B4-BE49-F238E27FC236}">
                <a16:creationId xmlns:a16="http://schemas.microsoft.com/office/drawing/2014/main" id="{4A8EEAB1-61F0-B5A2-824B-3E9B0D9F27C1}"/>
              </a:ext>
            </a:extLst>
          </p:cNvPr>
          <p:cNvSpPr>
            <a:spLocks noChangeArrowheads="1"/>
          </p:cNvSpPr>
          <p:nvPr/>
        </p:nvSpPr>
        <p:spPr bwMode="auto">
          <a:xfrm>
            <a:off x="7783308" y="1486043"/>
            <a:ext cx="763029" cy="323165"/>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ES" altLang="en-US" sz="2100" b="1" i="0" u="none" strike="noStrike" kern="1200" cap="none" spc="0" normalizeH="0" baseline="0" dirty="0">
                <a:ln>
                  <a:noFill/>
                </a:ln>
                <a:solidFill>
                  <a:srgbClr val="000000"/>
                </a:solidFill>
                <a:effectLst/>
                <a:uLnTx/>
                <a:uFillTx/>
                <a:latin typeface="Arial  "/>
                <a:ea typeface="+mn-ea"/>
                <a:cs typeface="Arial" panose="020B0604020202020204" pitchFamily="34" charset="0"/>
              </a:rPr>
              <a:t>Ala B </a:t>
            </a:r>
          </a:p>
        </p:txBody>
      </p:sp>
    </p:spTree>
    <p:extLst>
      <p:ext uri="{BB962C8B-B14F-4D97-AF65-F5344CB8AC3E}">
        <p14:creationId xmlns:p14="http://schemas.microsoft.com/office/powerpoint/2010/main" val="1212789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D526CD-D5D1-AB85-A89B-28567878D086}"/>
              </a:ext>
            </a:extLst>
          </p:cNvPr>
          <p:cNvSpPr>
            <a:spLocks noGrp="1"/>
          </p:cNvSpPr>
          <p:nvPr>
            <p:ph type="title"/>
          </p:nvPr>
        </p:nvSpPr>
        <p:spPr/>
        <p:txBody>
          <a:bodyPr/>
          <a:lstStyle/>
          <a:p>
            <a:r>
              <a:rPr lang="es-ES" dirty="0"/>
              <a:t>2. Uso de la epidemiología descriptiva para la generación de hipótesis: persona</a:t>
            </a:r>
          </a:p>
        </p:txBody>
      </p:sp>
      <p:graphicFrame>
        <p:nvGraphicFramePr>
          <p:cNvPr id="5" name="Content Placeholder 4">
            <a:extLst>
              <a:ext uri="{FF2B5EF4-FFF2-40B4-BE49-F238E27FC236}">
                <a16:creationId xmlns:a16="http://schemas.microsoft.com/office/drawing/2014/main" id="{34E08A7B-6D58-98AC-08C5-79D3595A6D47}"/>
              </a:ext>
            </a:extLst>
          </p:cNvPr>
          <p:cNvGraphicFramePr>
            <a:graphicFrameLocks noGrp="1"/>
          </p:cNvGraphicFramePr>
          <p:nvPr>
            <p:ph sz="half" idx="2"/>
            <p:extLst>
              <p:ext uri="{D42A27DB-BD31-4B8C-83A1-F6EECF244321}">
                <p14:modId xmlns:p14="http://schemas.microsoft.com/office/powerpoint/2010/main" val="2072312864"/>
              </p:ext>
            </p:extLst>
          </p:nvPr>
        </p:nvGraphicFramePr>
        <p:xfrm>
          <a:off x="3126105" y="1974850"/>
          <a:ext cx="5939790" cy="3606800"/>
        </p:xfrm>
        <a:graphic>
          <a:graphicData uri="http://schemas.openxmlformats.org/drawingml/2006/table">
            <a:tbl>
              <a:tblPr firstRow="1" bandRow="1">
                <a:tableStyleId>{5C22544A-7EE6-4342-B048-85BDC9FD1C3A}</a:tableStyleId>
              </a:tblPr>
              <a:tblGrid>
                <a:gridCol w="2145030">
                  <a:extLst>
                    <a:ext uri="{9D8B030D-6E8A-4147-A177-3AD203B41FA5}">
                      <a16:colId xmlns:a16="http://schemas.microsoft.com/office/drawing/2014/main" val="1692579771"/>
                    </a:ext>
                  </a:extLst>
                </a:gridCol>
                <a:gridCol w="1084580">
                  <a:extLst>
                    <a:ext uri="{9D8B030D-6E8A-4147-A177-3AD203B41FA5}">
                      <a16:colId xmlns:a16="http://schemas.microsoft.com/office/drawing/2014/main" val="1724036164"/>
                    </a:ext>
                  </a:extLst>
                </a:gridCol>
                <a:gridCol w="2710180">
                  <a:extLst>
                    <a:ext uri="{9D8B030D-6E8A-4147-A177-3AD203B41FA5}">
                      <a16:colId xmlns:a16="http://schemas.microsoft.com/office/drawing/2014/main" val="2307061154"/>
                    </a:ext>
                  </a:extLst>
                </a:gridCol>
              </a:tblGrid>
              <a:tr h="370840">
                <a:tc>
                  <a:txBody>
                    <a:bodyPr/>
                    <a:lstStyle/>
                    <a:p>
                      <a:r>
                        <a:rPr lang="en-US" dirty="0">
                          <a:solidFill>
                            <a:schemeClr val="tx1"/>
                          </a:solidFill>
                        </a:rPr>
                        <a:t>Característica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tx1"/>
                          </a:solidFill>
                        </a:rPr>
                        <a:t># Casos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Tasa de </a:t>
                      </a:r>
                      <a:r>
                        <a:rPr lang="en-US" dirty="0" err="1">
                          <a:solidFill>
                            <a:schemeClr val="tx1"/>
                          </a:solidFill>
                        </a:rPr>
                        <a:t>ataques</a:t>
                      </a:r>
                      <a:r>
                        <a:rPr lang="en-US" dirty="0">
                          <a:solidFill>
                            <a:schemeClr val="tx1"/>
                          </a:solidFill>
                        </a:rPr>
                        <a:t> </a:t>
                      </a:r>
                      <a:br>
                        <a:rPr lang="en-US" dirty="0">
                          <a:solidFill>
                            <a:schemeClr val="tx1"/>
                          </a:solidFill>
                        </a:rPr>
                      </a:br>
                      <a:r>
                        <a:rPr lang="en-US" dirty="0">
                          <a:solidFill>
                            <a:schemeClr val="tx1"/>
                          </a:solidFill>
                        </a:rPr>
                        <a:t>(</a:t>
                      </a:r>
                      <a:r>
                        <a:rPr lang="en-US" dirty="0" err="1">
                          <a:solidFill>
                            <a:schemeClr val="tx1"/>
                          </a:solidFill>
                        </a:rPr>
                        <a:t>por</a:t>
                      </a:r>
                      <a:r>
                        <a:rPr lang="en-US" dirty="0">
                          <a:solidFill>
                            <a:schemeClr val="tx1"/>
                          </a:solidFill>
                        </a:rPr>
                        <a:t> 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376819"/>
                  </a:ext>
                </a:extLst>
              </a:tr>
              <a:tr h="370840">
                <a:tc>
                  <a:txBody>
                    <a:bodyPr/>
                    <a:lstStyle/>
                    <a:p>
                      <a:r>
                        <a:rPr lang="en-US" dirty="0">
                          <a:solidFill>
                            <a:schemeClr val="tx1"/>
                          </a:solidFill>
                        </a:rPr>
                        <a:t>Sexo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9733144"/>
                  </a:ext>
                </a:extLst>
              </a:tr>
              <a:tr h="370840">
                <a:tc>
                  <a:txBody>
                    <a:bodyPr/>
                    <a:lstStyle/>
                    <a:p>
                      <a:r>
                        <a:rPr lang="en-US" dirty="0">
                          <a:solidFill>
                            <a:schemeClr val="tx1"/>
                          </a:solidFill>
                        </a:rPr>
                        <a:t>     Hombre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4173153"/>
                  </a:ext>
                </a:extLst>
              </a:tr>
              <a:tr h="370840">
                <a:tc>
                  <a:txBody>
                    <a:bodyPr/>
                    <a:lstStyle/>
                    <a:p>
                      <a:r>
                        <a:rPr lang="en-US" dirty="0">
                          <a:solidFill>
                            <a:schemeClr val="tx1"/>
                          </a:solidFill>
                        </a:rPr>
                        <a:t>     Mujer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4372266"/>
                  </a:ext>
                </a:extLst>
              </a:tr>
              <a:tr h="370840">
                <a:tc>
                  <a:txBody>
                    <a:bodyPr/>
                    <a:lstStyle/>
                    <a:p>
                      <a:r>
                        <a:rPr lang="en-US" dirty="0">
                          <a:solidFill>
                            <a:schemeClr val="tx1"/>
                          </a:solidFill>
                        </a:rPr>
                        <a:t>Grupo de edad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199718"/>
                  </a:ext>
                </a:extLst>
              </a:tr>
              <a:tr h="370840">
                <a:tc>
                  <a:txBody>
                    <a:bodyPr/>
                    <a:lstStyle/>
                    <a:p>
                      <a:r>
                        <a:rPr lang="en-US" dirty="0">
                          <a:solidFill>
                            <a:schemeClr val="tx1"/>
                          </a:solidFill>
                        </a:rPr>
                        <a:t>     &lt;10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5671767"/>
                  </a:ext>
                </a:extLst>
              </a:tr>
              <a:tr h="370840">
                <a:tc>
                  <a:txBody>
                    <a:bodyPr/>
                    <a:lstStyle/>
                    <a:p>
                      <a:r>
                        <a:rPr lang="en-US" dirty="0">
                          <a:solidFill>
                            <a:schemeClr val="tx1"/>
                          </a:solidFill>
                        </a:rPr>
                        <a:t>     10 a &lt;20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6413486"/>
                  </a:ext>
                </a:extLst>
              </a:tr>
              <a:tr h="370840">
                <a:tc>
                  <a:txBody>
                    <a:bodyPr/>
                    <a:lstStyle/>
                    <a:p>
                      <a:r>
                        <a:rPr lang="en-US" dirty="0">
                          <a:solidFill>
                            <a:schemeClr val="tx1"/>
                          </a:solidFill>
                        </a:rPr>
                        <a:t>     20 a &lt;30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5809181"/>
                  </a:ext>
                </a:extLst>
              </a:tr>
              <a:tr h="370840">
                <a:tc>
                  <a:txBody>
                    <a:bodyPr/>
                    <a:lstStyle/>
                    <a:p>
                      <a:r>
                        <a:rPr lang="en-US" dirty="0">
                          <a:solidFill>
                            <a:schemeClr val="tx1"/>
                          </a:solidFill>
                        </a:rPr>
                        <a:t>     Más de 30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18340"/>
                  </a:ext>
                </a:extLst>
              </a:tr>
            </a:tbl>
          </a:graphicData>
        </a:graphic>
      </p:graphicFrame>
    </p:spTree>
    <p:extLst>
      <p:ext uri="{BB962C8B-B14F-4D97-AF65-F5344CB8AC3E}">
        <p14:creationId xmlns:p14="http://schemas.microsoft.com/office/powerpoint/2010/main" val="359803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109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4" name="Title 3">
            <a:extLst>
              <a:ext uri="{FF2B5EF4-FFF2-40B4-BE49-F238E27FC236}">
                <a16:creationId xmlns:a16="http://schemas.microsoft.com/office/drawing/2014/main" id="{4B1BD14B-D38D-8CA7-C499-624481553593}"/>
              </a:ext>
            </a:extLst>
          </p:cNvPr>
          <p:cNvSpPr>
            <a:spLocks noGrp="1"/>
          </p:cNvSpPr>
          <p:nvPr>
            <p:ph type="title"/>
          </p:nvPr>
        </p:nvSpPr>
        <p:spPr/>
        <p:txBody>
          <a:bodyPr/>
          <a:lstStyle/>
          <a:p>
            <a:r>
              <a:rPr lang="es-ES" dirty="0"/>
              <a:t>3. Consideración de valores atípicos para la generación de hipótesis</a:t>
            </a:r>
          </a:p>
        </p:txBody>
      </p:sp>
      <p:sp>
        <p:nvSpPr>
          <p:cNvPr id="538" name="Google Shape;538;p1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s-ES" dirty="0">
                <a:ea typeface="Arial"/>
                <a:cs typeface="Arial"/>
                <a:sym typeface="Arial"/>
              </a:rPr>
              <a:t>Observar por:</a:t>
            </a:r>
            <a:endParaRPr lang="es-ES" dirty="0"/>
          </a:p>
          <a:p>
            <a:pPr lvl="1">
              <a:buClr>
                <a:srgbClr val="00953A"/>
              </a:buClr>
            </a:pPr>
            <a:r>
              <a:rPr lang="es-ES" dirty="0">
                <a:latin typeface="Arial  "/>
              </a:rPr>
              <a:t>Tiempo</a:t>
            </a:r>
          </a:p>
          <a:p>
            <a:pPr lvl="1">
              <a:buClr>
                <a:srgbClr val="00953A"/>
              </a:buClr>
            </a:pPr>
            <a:r>
              <a:rPr lang="es-ES" dirty="0">
                <a:latin typeface="Arial  "/>
              </a:rPr>
              <a:t>Lugar</a:t>
            </a:r>
          </a:p>
          <a:p>
            <a:pPr lvl="1">
              <a:buClr>
                <a:srgbClr val="00953A"/>
              </a:buClr>
            </a:pPr>
            <a:r>
              <a:rPr lang="es-ES" dirty="0">
                <a:latin typeface="Arial  "/>
              </a:rPr>
              <a:t>Persona</a:t>
            </a:r>
          </a:p>
          <a:p>
            <a:pPr marL="287338" indent="-109538">
              <a:buNone/>
            </a:pPr>
            <a:endParaRPr lang="es-E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graphicFrame>
        <p:nvGraphicFramePr>
          <p:cNvPr id="546" name="Google Shape;546;p18"/>
          <p:cNvGraphicFramePr/>
          <p:nvPr>
            <p:extLst>
              <p:ext uri="{D42A27DB-BD31-4B8C-83A1-F6EECF244321}">
                <p14:modId xmlns:p14="http://schemas.microsoft.com/office/powerpoint/2010/main" val="2556525394"/>
              </p:ext>
            </p:extLst>
          </p:nvPr>
        </p:nvGraphicFramePr>
        <p:xfrm>
          <a:off x="2514599" y="1310259"/>
          <a:ext cx="7162800" cy="4955306"/>
        </p:xfrm>
        <a:graphic>
          <a:graphicData uri="http://schemas.openxmlformats.org/drawingml/2006/chart">
            <c:chart xmlns:c="http://schemas.openxmlformats.org/drawingml/2006/chart" xmlns:r="http://schemas.openxmlformats.org/officeDocument/2006/relationships" r:id="rId3"/>
          </a:graphicData>
        </a:graphic>
      </p:graphicFrame>
      <p:cxnSp>
        <p:nvCxnSpPr>
          <p:cNvPr id="544" name="Google Shape;544;p18"/>
          <p:cNvCxnSpPr/>
          <p:nvPr/>
        </p:nvCxnSpPr>
        <p:spPr>
          <a:xfrm>
            <a:off x="4038600" y="4114800"/>
            <a:ext cx="0" cy="650384"/>
          </a:xfrm>
          <a:prstGeom prst="straightConnector1">
            <a:avLst/>
          </a:prstGeom>
          <a:noFill/>
          <a:ln w="31750" cap="flat" cmpd="sng">
            <a:solidFill>
              <a:schemeClr val="tx1"/>
            </a:solidFill>
            <a:prstDash val="solid"/>
            <a:round/>
            <a:headEnd type="none" w="sm" len="sm"/>
            <a:tailEnd type="stealth" w="med" len="med"/>
          </a:ln>
        </p:spPr>
      </p:cxnSp>
      <p:cxnSp>
        <p:nvCxnSpPr>
          <p:cNvPr id="547" name="Google Shape;547;p18"/>
          <p:cNvCxnSpPr/>
          <p:nvPr/>
        </p:nvCxnSpPr>
        <p:spPr>
          <a:xfrm>
            <a:off x="5029200" y="2544786"/>
            <a:ext cx="0" cy="2484414"/>
          </a:xfrm>
          <a:prstGeom prst="straightConnector1">
            <a:avLst/>
          </a:prstGeom>
          <a:noFill/>
          <a:ln w="31750" cap="flat" cmpd="sng">
            <a:solidFill>
              <a:schemeClr val="tx1"/>
            </a:solidFill>
            <a:prstDash val="solid"/>
            <a:round/>
            <a:headEnd type="none" w="sm" len="sm"/>
            <a:tailEnd type="stealth" w="med" len="med"/>
          </a:ln>
        </p:spPr>
      </p:cxnSp>
      <p:sp>
        <p:nvSpPr>
          <p:cNvPr id="548" name="Google Shape;548;p18"/>
          <p:cNvSpPr txBox="1"/>
          <p:nvPr/>
        </p:nvSpPr>
        <p:spPr>
          <a:xfrm>
            <a:off x="5088065" y="6031468"/>
            <a:ext cx="2170150"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Hora de inicio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549" name="Google Shape;549;p18"/>
          <p:cNvSpPr txBox="1"/>
          <p:nvPr/>
        </p:nvSpPr>
        <p:spPr>
          <a:xfrm>
            <a:off x="7239000" y="5802868"/>
            <a:ext cx="1432560"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19 de abril</a:t>
            </a:r>
          </a:p>
        </p:txBody>
      </p:sp>
      <p:sp>
        <p:nvSpPr>
          <p:cNvPr id="550" name="Google Shape;550;p18"/>
          <p:cNvSpPr txBox="1"/>
          <p:nvPr/>
        </p:nvSpPr>
        <p:spPr>
          <a:xfrm>
            <a:off x="4174086" y="5802868"/>
            <a:ext cx="1432560"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18 de abril</a:t>
            </a:r>
          </a:p>
        </p:txBody>
      </p:sp>
      <p:sp>
        <p:nvSpPr>
          <p:cNvPr id="551" name="Google Shape;551;p18"/>
          <p:cNvSpPr/>
          <p:nvPr/>
        </p:nvSpPr>
        <p:spPr>
          <a:xfrm rot="-5400000">
            <a:off x="4656724" y="4077802"/>
            <a:ext cx="298333" cy="3058578"/>
          </a:xfrm>
          <a:prstGeom prst="leftBrace">
            <a:avLst>
              <a:gd name="adj1" fmla="val 8333"/>
              <a:gd name="adj2" fmla="val 50000"/>
            </a:avLst>
          </a:prstGeom>
          <a:noFill/>
          <a:ln w="28575"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latin typeface="Courier New"/>
              <a:ea typeface="Courier New"/>
              <a:cs typeface="Courier New"/>
              <a:sym typeface="Courier New"/>
            </a:endParaRPr>
          </a:p>
        </p:txBody>
      </p:sp>
      <p:sp>
        <p:nvSpPr>
          <p:cNvPr id="552" name="Google Shape;552;p18"/>
          <p:cNvSpPr/>
          <p:nvPr/>
        </p:nvSpPr>
        <p:spPr>
          <a:xfrm rot="-5400000">
            <a:off x="7735196" y="4106611"/>
            <a:ext cx="339587" cy="3008376"/>
          </a:xfrm>
          <a:prstGeom prst="leftBrace">
            <a:avLst>
              <a:gd name="adj1" fmla="val 8333"/>
              <a:gd name="adj2" fmla="val 50000"/>
            </a:avLst>
          </a:prstGeom>
          <a:noFill/>
          <a:ln w="28575"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953A"/>
              </a:solidFill>
              <a:effectLst/>
              <a:uLnTx/>
              <a:uFillTx/>
              <a:latin typeface="Courier New"/>
              <a:ea typeface="Courier New"/>
              <a:cs typeface="Courier New"/>
              <a:sym typeface="Courier New"/>
            </a:endParaRPr>
          </a:p>
        </p:txBody>
      </p:sp>
      <p:sp>
        <p:nvSpPr>
          <p:cNvPr id="553" name="Google Shape;553;p18"/>
          <p:cNvSpPr/>
          <p:nvPr/>
        </p:nvSpPr>
        <p:spPr>
          <a:xfrm rot="-5400000">
            <a:off x="1549825" y="3112846"/>
            <a:ext cx="1929550"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err="1">
                <a:ln>
                  <a:noFill/>
                </a:ln>
                <a:solidFill>
                  <a:prstClr val="black"/>
                </a:solidFill>
                <a:effectLst/>
                <a:uLnTx/>
                <a:uFillTx/>
                <a:latin typeface="Arial  "/>
                <a:ea typeface="+mn-ea"/>
                <a:cs typeface="+mn-cs"/>
              </a:rPr>
              <a:t>Nº</a:t>
            </a:r>
            <a:r>
              <a:rPr kumimoji="0" lang="es-ES" sz="2000" b="1" i="0" u="none" strike="noStrike" kern="1200" cap="none" spc="0" normalizeH="0" baseline="0" dirty="0">
                <a:ln>
                  <a:noFill/>
                </a:ln>
                <a:solidFill>
                  <a:prstClr val="black"/>
                </a:solidFill>
                <a:effectLst/>
                <a:uLnTx/>
                <a:uFillTx/>
                <a:latin typeface="Arial  "/>
                <a:ea typeface="+mn-ea"/>
                <a:cs typeface="+mn-cs"/>
              </a:rPr>
              <a:t> de casos</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 name="Title 1">
            <a:extLst>
              <a:ext uri="{FF2B5EF4-FFF2-40B4-BE49-F238E27FC236}">
                <a16:creationId xmlns:a16="http://schemas.microsoft.com/office/drawing/2014/main" id="{4C58F635-EA93-1E73-AAB9-EF15ED855580}"/>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Hora: brote de gastroenteritis</a:t>
            </a:r>
          </a:p>
        </p:txBody>
      </p:sp>
      <p:sp>
        <p:nvSpPr>
          <p:cNvPr id="5" name="TextBox 4">
            <a:extLst>
              <a:ext uri="{FF2B5EF4-FFF2-40B4-BE49-F238E27FC236}">
                <a16:creationId xmlns:a16="http://schemas.microsoft.com/office/drawing/2014/main" id="{8F1AF29A-828B-406B-E85C-C993719DA274}"/>
              </a:ext>
            </a:extLst>
          </p:cNvPr>
          <p:cNvSpPr txBox="1"/>
          <p:nvPr/>
        </p:nvSpPr>
        <p:spPr>
          <a:xfrm>
            <a:off x="3358092" y="3191470"/>
            <a:ext cx="1447798" cy="923330"/>
          </a:xfrm>
          <a:prstGeom prst="rect">
            <a:avLst/>
          </a:prstGeom>
          <a:noFill/>
        </p:spPr>
        <p:txBody>
          <a:bodyPr wrap="square" rtlCol="0">
            <a:spAutoFit/>
          </a:bodyPr>
          <a:lstStyle/>
          <a:p>
            <a:r>
              <a:rPr lang="es-ES" dirty="0"/>
              <a:t>Comimos el postre a </a:t>
            </a:r>
            <a:br>
              <a:rPr lang="es-ES" dirty="0"/>
            </a:br>
            <a:r>
              <a:rPr lang="es-ES" dirty="0"/>
              <a:t>las 11:00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3" name="Title 2">
            <a:extLst>
              <a:ext uri="{FF2B5EF4-FFF2-40B4-BE49-F238E27FC236}">
                <a16:creationId xmlns:a16="http://schemas.microsoft.com/office/drawing/2014/main" id="{FA06DB12-15DB-F5AF-ACEE-EA8D4763BC5D}"/>
              </a:ext>
            </a:extLst>
          </p:cNvPr>
          <p:cNvSpPr>
            <a:spLocks noGrp="1"/>
          </p:cNvSpPr>
          <p:nvPr>
            <p:ph type="title"/>
          </p:nvPr>
        </p:nvSpPr>
        <p:spPr>
          <a:xfrm>
            <a:off x="838200" y="0"/>
            <a:ext cx="11090564" cy="1257300"/>
          </a:xfrm>
        </p:spPr>
        <p:txBody>
          <a:bodyPr/>
          <a:lstStyle/>
          <a:p>
            <a:r>
              <a:rPr lang="es-ES" dirty="0"/>
              <a:t>4. Utilización de entrevistas con informantes clave para la generación de hipótesis</a:t>
            </a:r>
            <a:br>
              <a:rPr lang="es-ES" dirty="0"/>
            </a:br>
            <a:endParaRPr lang="es-ES" dirty="0"/>
          </a:p>
        </p:txBody>
      </p:sp>
      <p:sp>
        <p:nvSpPr>
          <p:cNvPr id="560" name="Google Shape;560;p1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s-ES" dirty="0">
                <a:ea typeface="Arial"/>
                <a:cs typeface="Arial"/>
                <a:sym typeface="Arial"/>
              </a:rPr>
              <a:t>Entrevistas con el paciente o con el propietario/cuidador </a:t>
            </a:r>
            <a:br>
              <a:rPr lang="es-ES" dirty="0">
                <a:ea typeface="Arial"/>
                <a:cs typeface="Arial"/>
                <a:sym typeface="Arial"/>
              </a:rPr>
            </a:br>
            <a:r>
              <a:rPr lang="es-ES" dirty="0">
                <a:ea typeface="Arial"/>
                <a:cs typeface="Arial"/>
                <a:sym typeface="Arial"/>
              </a:rPr>
              <a:t>del animal:</a:t>
            </a:r>
            <a:endParaRPr lang="es-ES" dirty="0"/>
          </a:p>
          <a:p>
            <a:pPr lvl="1"/>
            <a:r>
              <a:rPr lang="es-ES" dirty="0">
                <a:latin typeface="Arial  "/>
              </a:rPr>
              <a:t>Mantener conversaciones abiertas </a:t>
            </a:r>
          </a:p>
          <a:p>
            <a:pPr lvl="1"/>
            <a:r>
              <a:rPr lang="es-ES" dirty="0">
                <a:latin typeface="Arial  "/>
              </a:rPr>
              <a:t>Preguntarles cuál </a:t>
            </a:r>
            <a:r>
              <a:rPr lang="es-ES" u="sng" dirty="0">
                <a:latin typeface="Arial  "/>
              </a:rPr>
              <a:t>creen que </a:t>
            </a:r>
            <a:r>
              <a:rPr lang="es-ES" dirty="0">
                <a:latin typeface="Arial  "/>
              </a:rPr>
              <a:t>es la fuente.</a:t>
            </a:r>
          </a:p>
          <a:p>
            <a:pPr lvl="1"/>
            <a:r>
              <a:rPr lang="es-ES" dirty="0">
                <a:latin typeface="Arial  "/>
              </a:rPr>
              <a:t>Mantener conversaciones en grupo para determinar las </a:t>
            </a:r>
            <a:br>
              <a:rPr lang="es-ES" dirty="0">
                <a:latin typeface="Arial  "/>
              </a:rPr>
            </a:br>
            <a:r>
              <a:rPr lang="es-ES" dirty="0">
                <a:latin typeface="Arial  "/>
              </a:rPr>
              <a:t>exposiciones comunes</a:t>
            </a:r>
          </a:p>
          <a:p>
            <a:pPr>
              <a:spcBef>
                <a:spcPts val="672"/>
              </a:spcBef>
            </a:pPr>
            <a:r>
              <a:rPr lang="es-ES" dirty="0">
                <a:ea typeface="Arial"/>
                <a:cs typeface="Arial"/>
                <a:sym typeface="Arial"/>
              </a:rPr>
              <a:t>Para los brotes de origen alimentario: </a:t>
            </a:r>
            <a:endParaRPr lang="es-ES" dirty="0"/>
          </a:p>
          <a:p>
            <a:pPr lvl="1"/>
            <a:r>
              <a:rPr lang="es-ES" dirty="0">
                <a:latin typeface="Arial  "/>
              </a:rPr>
              <a:t>Pregunte por los alimentos consumidos</a:t>
            </a:r>
          </a:p>
          <a:p>
            <a:pPr lvl="1"/>
            <a:r>
              <a:rPr lang="es-ES" dirty="0">
                <a:latin typeface="Arial  "/>
              </a:rPr>
              <a:t>Inspeccionar el área de la cocina</a:t>
            </a:r>
          </a:p>
          <a:p>
            <a:pPr lvl="1"/>
            <a:r>
              <a:rPr lang="es-ES" dirty="0">
                <a:latin typeface="Arial  "/>
              </a:rPr>
              <a:t>Entrevistar a los manipuladores de alimentos (preguntar sobre los métodos de preparación)</a:t>
            </a:r>
          </a:p>
          <a:p>
            <a:pPr marL="287338" indent="-109538">
              <a:buNone/>
            </a:pPr>
            <a:endParaRPr lang="es-E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4" name="Title 3">
            <a:extLst>
              <a:ext uri="{FF2B5EF4-FFF2-40B4-BE49-F238E27FC236}">
                <a16:creationId xmlns:a16="http://schemas.microsoft.com/office/drawing/2014/main" id="{E4018FB5-E13A-0BE6-31E5-BFA230004905}"/>
              </a:ext>
            </a:extLst>
          </p:cNvPr>
          <p:cNvSpPr>
            <a:spLocks noGrp="1"/>
          </p:cNvSpPr>
          <p:nvPr>
            <p:ph type="title"/>
          </p:nvPr>
        </p:nvSpPr>
        <p:spPr/>
        <p:txBody>
          <a:bodyPr/>
          <a:lstStyle/>
          <a:p>
            <a:r>
              <a:rPr lang="es-ES" dirty="0"/>
              <a:t>5. Entrevistar a las autoridades locales para generar hipótesis</a:t>
            </a:r>
          </a:p>
        </p:txBody>
      </p:sp>
      <p:sp>
        <p:nvSpPr>
          <p:cNvPr id="3" name="Content Placeholder 2">
            <a:extLst>
              <a:ext uri="{FF2B5EF4-FFF2-40B4-BE49-F238E27FC236}">
                <a16:creationId xmlns:a16="http://schemas.microsoft.com/office/drawing/2014/main" id="{7F0FD017-B602-CDE8-085D-3B78AAB40DD6}"/>
              </a:ext>
            </a:extLst>
          </p:cNvPr>
          <p:cNvSpPr>
            <a:spLocks noGrp="1"/>
          </p:cNvSpPr>
          <p:nvPr>
            <p:ph sz="half" idx="2"/>
          </p:nvPr>
        </p:nvSpPr>
        <p:spPr/>
        <p:txBody>
          <a:bodyPr/>
          <a:lstStyle/>
          <a:p>
            <a:r>
              <a:rPr lang="es-ES" dirty="0"/>
              <a:t>Autoridades locales</a:t>
            </a:r>
          </a:p>
          <a:p>
            <a:pPr lvl="1"/>
            <a:r>
              <a:rPr lang="es-ES" dirty="0"/>
              <a:t>¿Qué piensan?</a:t>
            </a:r>
          </a:p>
          <a:p>
            <a:pPr lvl="1"/>
            <a:r>
              <a:rPr lang="es-ES" dirty="0"/>
              <a:t>¿Hubo algún acontecimiento, fiesta, festival, evento deportivo u otro tipo de reunión? </a:t>
            </a:r>
          </a:p>
          <a:p>
            <a:pPr lvl="1"/>
            <a:r>
              <a:rPr lang="es-ES" dirty="0"/>
              <a:t>¿Ingresaron nuevos productos, proveedores?</a:t>
            </a:r>
          </a:p>
          <a:p>
            <a:r>
              <a:rPr lang="es-ES" dirty="0"/>
              <a:t>Para los brotes de enfermedades zoonóticas, pregunte por:</a:t>
            </a:r>
          </a:p>
          <a:p>
            <a:pPr lvl="1"/>
            <a:r>
              <a:rPr lang="es-ES" dirty="0"/>
              <a:t>Especies animales afectadas</a:t>
            </a:r>
          </a:p>
          <a:p>
            <a:pPr lvl="1"/>
            <a:r>
              <a:rPr lang="es-ES" dirty="0"/>
              <a:t>Localización geográfica de los casos de animales</a:t>
            </a:r>
          </a:p>
          <a:p>
            <a:pPr lvl="1"/>
            <a:r>
              <a:rPr lang="es-ES" dirty="0"/>
              <a:t>Transporte/migración de animales</a:t>
            </a:r>
          </a:p>
          <a:p>
            <a:pPr lvl="1"/>
            <a:r>
              <a:rPr lang="es-ES" dirty="0"/>
              <a:t>Factores estacionales/climáticos</a:t>
            </a:r>
          </a:p>
          <a:p>
            <a:endParaRPr lang="es-E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8" name="Google Shape;588;p2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indent="-514350">
              <a:spcBef>
                <a:spcPts val="0"/>
              </a:spcBef>
              <a:buFont typeface="+mj-lt"/>
              <a:buAutoNum type="arabicPeriod"/>
            </a:pPr>
            <a:r>
              <a:rPr lang="es-ES" dirty="0"/>
              <a:t>Considerar el conocimiento de la materia: fuentes, vehículos y modos de transmisión conocidos.</a:t>
            </a:r>
          </a:p>
          <a:p>
            <a:pPr marL="514350" indent="-514350">
              <a:spcBef>
                <a:spcPts val="0"/>
              </a:spcBef>
              <a:buFont typeface="+mj-lt"/>
              <a:buAutoNum type="arabicPeriod"/>
            </a:pPr>
            <a:r>
              <a:rPr lang="es-ES" dirty="0"/>
              <a:t>Repasar la epidemiología descriptiva. ¿Qué explicaría </a:t>
            </a:r>
            <a:br>
              <a:rPr lang="es-ES" dirty="0"/>
            </a:br>
            <a:r>
              <a:rPr lang="es-ES" dirty="0"/>
              <a:t>la mayoría de los casos?</a:t>
            </a:r>
          </a:p>
          <a:p>
            <a:pPr marL="514350" indent="-514350">
              <a:spcBef>
                <a:spcPts val="0"/>
              </a:spcBef>
              <a:buFont typeface="+mj-lt"/>
              <a:buAutoNum type="arabicPeriod"/>
            </a:pPr>
            <a:r>
              <a:rPr lang="es-ES" dirty="0"/>
              <a:t>Considerar los valores atípicos y las oportunidades únicas </a:t>
            </a:r>
            <a:br>
              <a:rPr lang="es-ES" dirty="0"/>
            </a:br>
            <a:r>
              <a:rPr lang="es-ES" dirty="0"/>
              <a:t>de exposición</a:t>
            </a:r>
          </a:p>
          <a:p>
            <a:pPr marL="514350" indent="-514350">
              <a:spcBef>
                <a:spcPts val="0"/>
              </a:spcBef>
              <a:buFont typeface="+mj-lt"/>
              <a:buAutoNum type="arabicPeriod"/>
            </a:pPr>
            <a:r>
              <a:rPr lang="es-ES" dirty="0"/>
              <a:t>Hable con los pacientes, los dueños de los animales y los cuidadores. ¿Qué opinan?</a:t>
            </a:r>
          </a:p>
          <a:p>
            <a:pPr marL="514350" indent="-514350">
              <a:spcBef>
                <a:spcPts val="0"/>
              </a:spcBef>
              <a:buFont typeface="+mj-lt"/>
              <a:buAutoNum type="arabicPeriod"/>
            </a:pPr>
            <a:r>
              <a:rPr lang="es-ES" dirty="0"/>
              <a:t>¿Qué opinan los responsables locales de salud pública y sanidad animal?</a:t>
            </a:r>
          </a:p>
        </p:txBody>
      </p:sp>
      <p:sp>
        <p:nvSpPr>
          <p:cNvPr id="2" name="Title 1">
            <a:extLst>
              <a:ext uri="{FF2B5EF4-FFF2-40B4-BE49-F238E27FC236}">
                <a16:creationId xmlns:a16="http://schemas.microsoft.com/office/drawing/2014/main" id="{DB685EB8-DE98-F489-C972-D4C8A2FAAA67}"/>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s-ES" dirty="0"/>
              <a:t>Resumen: Como elaborar una hipótesis</a:t>
            </a:r>
            <a:endParaRPr kumimoji="0" lang="es-ES" sz="4400" b="0" i="0" u="none" strike="noStrike" kern="1200" cap="none" spc="0" normalizeH="0" baseline="0" dirty="0">
              <a:ln>
                <a:noFill/>
              </a:ln>
              <a:solidFill>
                <a:prstClr val="black"/>
              </a:solidFill>
              <a:effectLst/>
              <a:uLnTx/>
              <a:uFillTx/>
              <a:latin typeface="Franklin Gothic Medium"/>
              <a:ea typeface="+mj-ea"/>
              <a:cs typeface="+mj-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3" name="Title 2">
            <a:extLst>
              <a:ext uri="{FF2B5EF4-FFF2-40B4-BE49-F238E27FC236}">
                <a16:creationId xmlns:a16="http://schemas.microsoft.com/office/drawing/2014/main" id="{841BC03A-1236-BD2D-80A7-A3DA47ACF250}"/>
              </a:ext>
            </a:extLst>
          </p:cNvPr>
          <p:cNvSpPr>
            <a:spLocks noGrp="1"/>
          </p:cNvSpPr>
          <p:nvPr>
            <p:ph type="title"/>
          </p:nvPr>
        </p:nvSpPr>
        <p:spPr/>
        <p:txBody>
          <a:bodyPr/>
          <a:lstStyle/>
          <a:p>
            <a:r>
              <a:rPr lang="es-ES" dirty="0"/>
              <a:t>Desarrollo de hipótesis (1/3)</a:t>
            </a:r>
            <a:br>
              <a:rPr kumimoji="0" lang="es-ES" sz="8800" b="0" i="0" u="none" strike="noStrike" kern="1200" cap="none" spc="0" normalizeH="0" baseline="0" noProof="0" dirty="0">
                <a:ln>
                  <a:noFill/>
                </a:ln>
                <a:solidFill>
                  <a:prstClr val="black"/>
                </a:solidFill>
                <a:effectLst/>
                <a:uLnTx/>
                <a:uFillTx/>
                <a:latin typeface="Franklin Gothic Medium"/>
                <a:ea typeface="+mj-ea"/>
                <a:cs typeface="+mj-cs"/>
              </a:rPr>
            </a:br>
            <a:endParaRPr lang="es-ES" dirty="0"/>
          </a:p>
        </p:txBody>
      </p:sp>
      <p:sp>
        <p:nvSpPr>
          <p:cNvPr id="603" name="Google Shape;603;p2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r>
              <a:rPr lang="es-ES" b="1" dirty="0"/>
              <a:t>Escenario:</a:t>
            </a:r>
          </a:p>
          <a:p>
            <a:pPr>
              <a:spcBef>
                <a:spcPts val="0"/>
              </a:spcBef>
            </a:pPr>
            <a:r>
              <a:rPr lang="es-ES" dirty="0"/>
              <a:t>Del 26 de agosto al 2 de septiembre, 25 alumnos de secundaria y 3 profesores participaron en un curso de ecología de la fauna silvestre en el parque nacional.</a:t>
            </a:r>
          </a:p>
          <a:p>
            <a:pPr>
              <a:spcBef>
                <a:spcPts val="0"/>
              </a:spcBef>
            </a:pPr>
            <a:r>
              <a:rPr lang="es-ES" dirty="0"/>
              <a:t>El viaje se había retrasado una semana debido a las fuertes lluvias. La región es endémica de la malaria. </a:t>
            </a:r>
          </a:p>
          <a:p>
            <a:pPr>
              <a:spcBef>
                <a:spcPts val="0"/>
              </a:spcBef>
            </a:pPr>
            <a:r>
              <a:rPr lang="es-ES" dirty="0"/>
              <a:t>Los alumnos y profesores pasaron una semana haciendo senderismo por el parque para conocer las especies animales y vegetales autóctonas</a:t>
            </a:r>
            <a:r>
              <a:rPr lang="es-ES" sz="2400" dirty="0"/>
              <a:t>. </a:t>
            </a:r>
            <a:r>
              <a:rPr lang="es-ES" dirty="0"/>
              <a:t>Los alumnos durmieron en tiendas de campaña en el parque</a:t>
            </a:r>
            <a:r>
              <a:rPr lang="es-MX" dirty="0"/>
              <a:t> y las comidas estuvieron a cargo de una empresa local de suministro</a:t>
            </a:r>
            <a:r>
              <a:rPr lang="es-ES" dirty="0"/>
              <a:t> de alimentos.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2" name="Title 1">
            <a:extLst>
              <a:ext uri="{FF2B5EF4-FFF2-40B4-BE49-F238E27FC236}">
                <a16:creationId xmlns:a16="http://schemas.microsoft.com/office/drawing/2014/main" id="{73B763B0-6A5E-5C09-6660-45C79B2E6496}"/>
              </a:ext>
            </a:extLst>
          </p:cNvPr>
          <p:cNvSpPr>
            <a:spLocks noGrp="1"/>
          </p:cNvSpPr>
          <p:nvPr>
            <p:ph type="title"/>
          </p:nvPr>
        </p:nvSpPr>
        <p:spPr/>
        <p:txBody>
          <a:bodyPr/>
          <a:lstStyle/>
          <a:p>
            <a:r>
              <a:rPr lang="es-ES" dirty="0"/>
              <a:t>Desarrollo de hipótesis (2/3)</a:t>
            </a:r>
          </a:p>
        </p:txBody>
      </p:sp>
      <p:sp>
        <p:nvSpPr>
          <p:cNvPr id="611" name="Google Shape;611;p2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r>
              <a:rPr lang="es-ES" b="1" dirty="0"/>
              <a:t>Escenario (continuación):</a:t>
            </a:r>
          </a:p>
          <a:p>
            <a:r>
              <a:rPr lang="es-ES" dirty="0"/>
              <a:t>El 3 de septiembre, uno de los estudiantes se presentó en la clínica local con fiebre repentina, dolor de cabeza </a:t>
            </a:r>
            <a:br>
              <a:rPr lang="es-ES" dirty="0"/>
            </a:br>
            <a:r>
              <a:rPr lang="es-ES" dirty="0"/>
              <a:t>y vómitos.</a:t>
            </a:r>
          </a:p>
          <a:p>
            <a:r>
              <a:rPr lang="es-ES" dirty="0"/>
              <a:t>Durante los 4 días siguientes, 11 estudiantes se presentaron en la clínica con síntomas similares de fiebre aguda, dolor de cabeza y enfermedad gastrointestinal. Algunos presentaban una erupción cutánea.</a:t>
            </a:r>
          </a:p>
          <a:p>
            <a:r>
              <a:rPr lang="es-ES" dirty="0"/>
              <a:t>Un epidemiólogo del Ministerio de Sanidad fue enviado a investigar. Se obtuvieron muestras de sangre, orina y heces de los pacientes para análisis de laboratorio. </a:t>
            </a:r>
          </a:p>
          <a:p>
            <a:pPr marL="0" indent="0">
              <a:buNone/>
            </a:pPr>
            <a:endParaRPr lang="es-E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2" name="Title 1">
            <a:extLst>
              <a:ext uri="{FF2B5EF4-FFF2-40B4-BE49-F238E27FC236}">
                <a16:creationId xmlns:a16="http://schemas.microsoft.com/office/drawing/2014/main" id="{6C4BF07C-A3F5-C877-E4E7-7181F18D5C0D}"/>
              </a:ext>
            </a:extLst>
          </p:cNvPr>
          <p:cNvSpPr>
            <a:spLocks noGrp="1"/>
          </p:cNvSpPr>
          <p:nvPr>
            <p:ph type="title"/>
          </p:nvPr>
        </p:nvSpPr>
        <p:spPr/>
        <p:txBody>
          <a:bodyPr/>
          <a:lstStyle/>
          <a:p>
            <a:r>
              <a:rPr lang="es-ES" dirty="0"/>
              <a:t>Desarrollo de hipótesis (3/3)</a:t>
            </a:r>
          </a:p>
        </p:txBody>
      </p:sp>
      <p:sp>
        <p:nvSpPr>
          <p:cNvPr id="619" name="Google Shape;619;p2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115000"/>
              </a:lnSpc>
              <a:spcBef>
                <a:spcPts val="0"/>
              </a:spcBef>
            </a:pPr>
            <a:r>
              <a:rPr lang="es-ES" b="1" u="sng" dirty="0"/>
              <a:t>Pregunta 1</a:t>
            </a:r>
            <a:r>
              <a:rPr lang="es-ES" dirty="0"/>
              <a:t>: ¿Cree que estos casos de fiebre, dolor de cabeza y enfermedades gastrointestinales indican la existencia de un brote entre los alumnos? ¿Por qué sí o por qué no?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2" name="Title 1">
            <a:extLst>
              <a:ext uri="{FF2B5EF4-FFF2-40B4-BE49-F238E27FC236}">
                <a16:creationId xmlns:a16="http://schemas.microsoft.com/office/drawing/2014/main" id="{1E42753C-368F-8718-9120-6DA0F3C397B5}"/>
              </a:ext>
            </a:extLst>
          </p:cNvPr>
          <p:cNvSpPr>
            <a:spLocks noGrp="1"/>
          </p:cNvSpPr>
          <p:nvPr>
            <p:ph type="title"/>
          </p:nvPr>
        </p:nvSpPr>
        <p:spPr/>
        <p:txBody>
          <a:bodyPr/>
          <a:lstStyle/>
          <a:p>
            <a:r>
              <a:rPr lang="es-ES" dirty="0"/>
              <a:t>Desarrollo de hipótesis: Respuesta</a:t>
            </a:r>
          </a:p>
        </p:txBody>
      </p:sp>
      <p:sp>
        <p:nvSpPr>
          <p:cNvPr id="627" name="Google Shape;627;p2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115000"/>
              </a:lnSpc>
              <a:spcBef>
                <a:spcPts val="0"/>
              </a:spcBef>
            </a:pPr>
            <a:r>
              <a:rPr lang="es-ES" b="1" u="sng" dirty="0"/>
              <a:t>Pregunta 1</a:t>
            </a:r>
            <a:r>
              <a:rPr lang="es-ES" dirty="0"/>
              <a:t>: ¿Cree que estos casos de fiebre, dolor de cabeza y enfermedades gastrointestinales indican la existencia de un brote entre los alumnos? ¿Por qué sí o por qué no?</a:t>
            </a:r>
          </a:p>
          <a:p>
            <a:pPr>
              <a:lnSpc>
                <a:spcPct val="115000"/>
              </a:lnSpc>
              <a:spcBef>
                <a:spcPts val="0"/>
              </a:spcBef>
            </a:pPr>
            <a:r>
              <a:rPr lang="es-ES" b="1" u="sng" dirty="0"/>
              <a:t>Respuesta</a:t>
            </a:r>
            <a:r>
              <a:rPr lang="es-ES" b="1" dirty="0"/>
              <a:t>: Sí. Representa la aparición de casos de enfermedad en un número superior al que cabría esperar normalmente en una comunidad, zona geográfica </a:t>
            </a:r>
            <a:br>
              <a:rPr lang="es-ES" b="1" dirty="0"/>
            </a:br>
            <a:r>
              <a:rPr lang="es-ES" b="1" dirty="0"/>
              <a:t>o estación.</a:t>
            </a:r>
          </a:p>
          <a:p>
            <a:pPr marL="0" indent="0">
              <a:lnSpc>
                <a:spcPct val="115000"/>
              </a:lnSpc>
              <a:spcBef>
                <a:spcPts val="1200"/>
              </a:spcBef>
              <a:buSzPts val="2400"/>
              <a:buNone/>
            </a:pPr>
            <a:endParaRPr lang="es-ES" sz="24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2" name="Title 1">
            <a:extLst>
              <a:ext uri="{FF2B5EF4-FFF2-40B4-BE49-F238E27FC236}">
                <a16:creationId xmlns:a16="http://schemas.microsoft.com/office/drawing/2014/main" id="{1A4A011E-21CF-B0B8-38F7-89920F65E7D6}"/>
              </a:ext>
            </a:extLst>
          </p:cNvPr>
          <p:cNvSpPr>
            <a:spLocks noGrp="1"/>
          </p:cNvSpPr>
          <p:nvPr>
            <p:ph type="title"/>
          </p:nvPr>
        </p:nvSpPr>
        <p:spPr/>
        <p:txBody>
          <a:bodyPr/>
          <a:lstStyle/>
          <a:p>
            <a:r>
              <a:rPr lang="es-ES" dirty="0"/>
              <a:t>Desarrollo de hipótesis (1/2)</a:t>
            </a:r>
          </a:p>
        </p:txBody>
      </p:sp>
      <p:sp>
        <p:nvSpPr>
          <p:cNvPr id="611" name="Google Shape;611;p2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r>
              <a:rPr lang="es-ES" b="1" dirty="0"/>
              <a:t>Escenario (continuación):</a:t>
            </a:r>
          </a:p>
          <a:p>
            <a:r>
              <a:rPr lang="es-ES" dirty="0">
                <a:cs typeface="Arial"/>
              </a:rPr>
              <a:t>Después del 7 de septiembre, no se identificaron casos adicionales. No se registraron casos entre los profesores ni entre el personal de las empresas de suministro de alimentos. Con base en las fechas de inicio notificadas, el epidemiólogo del Ministerio de Sanidad trazó la siguiente curva epidémica.</a:t>
            </a:r>
          </a:p>
          <a:p>
            <a:endParaRPr lang="es-ES" dirty="0"/>
          </a:p>
          <a:p>
            <a:pPr marL="0" indent="0">
              <a:buNone/>
            </a:pPr>
            <a:endParaRPr lang="es-ES" dirty="0"/>
          </a:p>
        </p:txBody>
      </p:sp>
    </p:spTree>
    <p:extLst>
      <p:ext uri="{BB962C8B-B14F-4D97-AF65-F5344CB8AC3E}">
        <p14:creationId xmlns:p14="http://schemas.microsoft.com/office/powerpoint/2010/main" val="2992487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r>
              <a:rPr lang="es-ES" dirty="0"/>
              <a:t>Al final de esta sesión, será capaz de:</a:t>
            </a:r>
            <a:endParaRPr lang="es-ES" b="0" dirty="0"/>
          </a:p>
          <a:p>
            <a:pPr marL="457200" indent="-457200">
              <a:buFont typeface="Arial" panose="020B0604020202020204" pitchFamily="34" charset="0"/>
              <a:buChar char="•"/>
            </a:pPr>
            <a:r>
              <a:rPr lang="es-ES" b="0" dirty="0"/>
              <a:t>Desarrollar una hipótesis </a:t>
            </a:r>
          </a:p>
          <a:p>
            <a:pPr marL="457200" indent="-457200">
              <a:buFont typeface="Arial" panose="020B0604020202020204" pitchFamily="34" charset="0"/>
              <a:buChar char="•"/>
            </a:pPr>
            <a:r>
              <a:rPr lang="es-ES" b="0" dirty="0"/>
              <a:t>Discutir formas de evaluar esa hipótesis</a:t>
            </a:r>
          </a:p>
          <a:p>
            <a:pPr marL="457200" indent="-457200">
              <a:buFont typeface="Arial" panose="020B0604020202020204" pitchFamily="34" charset="0"/>
              <a:buChar char="•"/>
            </a:pPr>
            <a:r>
              <a:rPr lang="es-ES" b="0" dirty="0"/>
              <a:t>Describir los diferentes modos de transmisión de </a:t>
            </a:r>
            <a:br>
              <a:rPr lang="es-ES" b="0" dirty="0"/>
            </a:br>
            <a:r>
              <a:rPr lang="es-ES" b="0" dirty="0"/>
              <a:t>enfermedades transmisibles</a:t>
            </a:r>
          </a:p>
          <a:p>
            <a:pPr marL="457200" indent="-457200">
              <a:buFont typeface="Arial" panose="020B0604020202020204" pitchFamily="34" charset="0"/>
              <a:buChar char="•"/>
            </a:pPr>
            <a:r>
              <a:rPr lang="es-ES" b="0" dirty="0"/>
              <a:t>Discutir estrategias para el control de brotes</a:t>
            </a:r>
          </a:p>
          <a:p>
            <a:pPr marL="457200" indent="-457200">
              <a:buFont typeface="Arial" panose="020B0604020202020204" pitchFamily="34" charset="0"/>
              <a:buChar char="•"/>
            </a:pPr>
            <a:r>
              <a:rPr lang="es-ES" b="0" dirty="0"/>
              <a:t>Aplicar el enfoque Una Sola Salud a la investigación de un brote y respuesta</a:t>
            </a:r>
          </a:p>
          <a:p>
            <a:pPr marL="0" indent="0">
              <a:buNone/>
            </a:pPr>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graphicFrame>
        <p:nvGraphicFramePr>
          <p:cNvPr id="637" name="Google Shape;637;p29"/>
          <p:cNvGraphicFramePr/>
          <p:nvPr>
            <p:extLst>
              <p:ext uri="{D42A27DB-BD31-4B8C-83A1-F6EECF244321}">
                <p14:modId xmlns:p14="http://schemas.microsoft.com/office/powerpoint/2010/main" val="1855330812"/>
              </p:ext>
            </p:extLst>
          </p:nvPr>
        </p:nvGraphicFramePr>
        <p:xfrm>
          <a:off x="2194608" y="1460500"/>
          <a:ext cx="7802783" cy="3268006"/>
        </p:xfrm>
        <a:graphic>
          <a:graphicData uri="http://schemas.openxmlformats.org/drawingml/2006/chart">
            <c:chart xmlns:c="http://schemas.openxmlformats.org/drawingml/2006/chart" xmlns:r="http://schemas.openxmlformats.org/officeDocument/2006/relationships" r:id="rId3"/>
          </a:graphicData>
        </a:graphic>
      </p:graphicFrame>
      <p:sp>
        <p:nvSpPr>
          <p:cNvPr id="638" name="Google Shape;638;p29"/>
          <p:cNvSpPr txBox="1"/>
          <p:nvPr/>
        </p:nvSpPr>
        <p:spPr>
          <a:xfrm>
            <a:off x="910539" y="5098828"/>
            <a:ext cx="10370917" cy="517024"/>
          </a:xfrm>
          <a:prstGeom prst="rect">
            <a:avLst/>
          </a:prstGeom>
          <a:noFill/>
          <a:ln>
            <a:noFill/>
          </a:ln>
        </p:spPr>
        <p:txBody>
          <a:bodyPr spcFirstLastPara="1" wrap="square" lIns="91425" tIns="45700" rIns="91425" bIns="45700" anchor="t" anchorCtr="0">
            <a:spAutoFit/>
          </a:bodyPr>
          <a:lstStyle/>
          <a:p>
            <a:pPr marR="0" lvl="0" defTabSz="457200" rtl="0" eaLnBrk="1" fontAlgn="auto" latinLnBrk="0" hangingPunct="1">
              <a:lnSpc>
                <a:spcPct val="115000"/>
              </a:lnSpc>
              <a:spcBef>
                <a:spcPts val="0"/>
              </a:spcBef>
              <a:spcAft>
                <a:spcPts val="0"/>
              </a:spcAft>
              <a:buClrTx/>
              <a:buSzTx/>
              <a:buFontTx/>
              <a:buNone/>
              <a:tabLst/>
              <a:defRPr/>
            </a:pPr>
            <a:r>
              <a:rPr kumimoji="0" lang="es-ES" sz="2400" b="1" i="0" u="sng" strike="noStrike" kern="1200" cap="none" spc="0" normalizeH="0" baseline="0" dirty="0">
                <a:ln>
                  <a:noFill/>
                </a:ln>
                <a:solidFill>
                  <a:prstClr val="black"/>
                </a:solidFill>
                <a:effectLst/>
                <a:uLnTx/>
                <a:uFillTx/>
                <a:latin typeface="Arial  "/>
                <a:ea typeface="Arial"/>
                <a:cs typeface="Arial"/>
                <a:sym typeface="Arial"/>
              </a:rPr>
              <a:t>Pregunta 2:</a:t>
            </a:r>
            <a:r>
              <a:rPr kumimoji="0" lang="es-ES" sz="2400" b="1" i="0" strike="noStrike" kern="1200" cap="none" spc="0" normalizeH="0" baseline="0" dirty="0">
                <a:ln>
                  <a:noFill/>
                </a:ln>
                <a:solidFill>
                  <a:prstClr val="black"/>
                </a:solidFill>
                <a:effectLst/>
                <a:uLnTx/>
                <a:uFillTx/>
                <a:latin typeface="Arial  "/>
                <a:ea typeface="Arial"/>
                <a:cs typeface="Arial"/>
                <a:sym typeface="Arial"/>
              </a:rPr>
              <a:t> </a:t>
            </a:r>
            <a:r>
              <a:rPr kumimoji="0" lang="es-ES" sz="2400" b="0" i="0" u="none" strike="noStrike" kern="1200" cap="none" spc="0" normalizeH="0" baseline="0" dirty="0">
                <a:ln>
                  <a:noFill/>
                </a:ln>
                <a:solidFill>
                  <a:prstClr val="black"/>
                </a:solidFill>
                <a:effectLst/>
                <a:uLnTx/>
                <a:uFillTx/>
                <a:latin typeface="Arial  "/>
                <a:ea typeface="Arial"/>
                <a:cs typeface="Arial"/>
                <a:sym typeface="Arial"/>
              </a:rPr>
              <a:t>¿Qué tipo de exposición sugiere la curva epidémica?</a:t>
            </a:r>
            <a:endParaRPr lang="es-ES" sz="2400" b="0" i="0" u="none" strike="noStrike" kern="1200" cap="none" spc="0" normalizeH="0" baseline="0" dirty="0">
              <a:ln>
                <a:noFill/>
              </a:ln>
              <a:solidFill>
                <a:prstClr val="black"/>
              </a:solidFill>
              <a:effectLst/>
              <a:uLnTx/>
              <a:uFillTx/>
              <a:latin typeface="Arial  "/>
            </a:endParaRPr>
          </a:p>
        </p:txBody>
      </p:sp>
      <p:sp>
        <p:nvSpPr>
          <p:cNvPr id="2" name="Title 1">
            <a:extLst>
              <a:ext uri="{FF2B5EF4-FFF2-40B4-BE49-F238E27FC236}">
                <a16:creationId xmlns:a16="http://schemas.microsoft.com/office/drawing/2014/main" id="{4980C245-2228-3036-B033-144DAC14F859}"/>
              </a:ext>
            </a:extLst>
          </p:cNvPr>
          <p:cNvSpPr>
            <a:spLocks noGrp="1"/>
          </p:cNvSpPr>
          <p:nvPr>
            <p:ph type="title"/>
          </p:nvPr>
        </p:nvSpPr>
        <p:spPr/>
        <p:txBody>
          <a:bodyPr/>
          <a:lstStyle/>
          <a:p>
            <a:r>
              <a:rPr lang="es-ES" dirty="0"/>
              <a:t>Desarrollo de hipótesis (2/2)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7" name="Google Shape;638;p29">
            <a:extLst>
              <a:ext uri="{FF2B5EF4-FFF2-40B4-BE49-F238E27FC236}">
                <a16:creationId xmlns:a16="http://schemas.microsoft.com/office/drawing/2014/main" id="{C9C2F552-552C-263A-AF2C-606D63F49EC7}"/>
              </a:ext>
            </a:extLst>
          </p:cNvPr>
          <p:cNvSpPr txBox="1"/>
          <p:nvPr/>
        </p:nvSpPr>
        <p:spPr>
          <a:xfrm>
            <a:off x="910539" y="5098828"/>
            <a:ext cx="10370917" cy="1366488"/>
          </a:xfrm>
          <a:prstGeom prst="rect">
            <a:avLst/>
          </a:prstGeom>
          <a:noFill/>
          <a:ln>
            <a:noFill/>
          </a:ln>
        </p:spPr>
        <p:txBody>
          <a:bodyPr spcFirstLastPara="1" wrap="square" lIns="91425" tIns="45700" rIns="91425" bIns="45700" anchor="t" anchorCtr="0">
            <a:spAutoFit/>
          </a:bodyPr>
          <a:lstStyle/>
          <a:p>
            <a:pPr marR="0" lvl="0" defTabSz="457200" rtl="0" eaLnBrk="1" fontAlgn="auto" latinLnBrk="0" hangingPunct="1">
              <a:lnSpc>
                <a:spcPct val="115000"/>
              </a:lnSpc>
              <a:spcBef>
                <a:spcPts val="0"/>
              </a:spcBef>
              <a:spcAft>
                <a:spcPts val="0"/>
              </a:spcAft>
              <a:buClrTx/>
              <a:buSzTx/>
              <a:buFontTx/>
              <a:buNone/>
              <a:tabLst/>
              <a:defRPr/>
            </a:pPr>
            <a:r>
              <a:rPr kumimoji="0" lang="es-ES" sz="2400" b="1" i="0" u="sng" strike="noStrike" kern="1200" cap="none" spc="0" normalizeH="0" baseline="0" noProof="0" dirty="0">
                <a:ln>
                  <a:noFill/>
                </a:ln>
                <a:solidFill>
                  <a:prstClr val="black"/>
                </a:solidFill>
                <a:effectLst/>
                <a:uLnTx/>
                <a:uFillTx/>
                <a:latin typeface="Arial  "/>
                <a:ea typeface="Arial"/>
                <a:cs typeface="Arial"/>
                <a:sym typeface="Arial"/>
              </a:rPr>
              <a:t>Pregunta 2: </a:t>
            </a:r>
            <a:r>
              <a:rPr kumimoji="0" lang="es-ES" sz="2400" b="0" i="0" u="none" strike="noStrike" kern="1200" cap="none" spc="0" normalizeH="0" baseline="0" noProof="0" dirty="0">
                <a:ln>
                  <a:noFill/>
                </a:ln>
                <a:solidFill>
                  <a:prstClr val="black"/>
                </a:solidFill>
                <a:effectLst/>
                <a:uLnTx/>
                <a:uFillTx/>
                <a:latin typeface="Arial  "/>
                <a:ea typeface="Arial"/>
                <a:cs typeface="Arial"/>
                <a:sym typeface="Arial"/>
              </a:rPr>
              <a:t>¿Qué tipo de exposición sugiere la curva epidémica?</a:t>
            </a:r>
          </a:p>
          <a:p>
            <a:pPr marR="0" lvl="0" defTabSz="457200" rtl="0" eaLnBrk="1" fontAlgn="auto" latinLnBrk="0" hangingPunct="1">
              <a:lnSpc>
                <a:spcPct val="115000"/>
              </a:lnSpc>
              <a:spcBef>
                <a:spcPts val="0"/>
              </a:spcBef>
              <a:spcAft>
                <a:spcPts val="0"/>
              </a:spcAft>
              <a:buClrTx/>
              <a:buSzTx/>
              <a:buFontTx/>
              <a:buNone/>
              <a:tabLst/>
              <a:defRPr/>
            </a:pPr>
            <a:endParaRPr lang="es-ES" sz="2400" dirty="0">
              <a:solidFill>
                <a:prstClr val="black"/>
              </a:solidFill>
              <a:latin typeface="Arial  "/>
              <a:cs typeface="Arial"/>
              <a:sym typeface="Arial"/>
            </a:endParaRPr>
          </a:p>
          <a:p>
            <a:pPr marR="0" lvl="0" defTabSz="457200" rtl="0" eaLnBrk="1" fontAlgn="auto" latinLnBrk="0" hangingPunct="1">
              <a:lnSpc>
                <a:spcPct val="115000"/>
              </a:lnSpc>
              <a:spcBef>
                <a:spcPts val="0"/>
              </a:spcBef>
              <a:spcAft>
                <a:spcPts val="0"/>
              </a:spcAft>
              <a:buClrTx/>
              <a:buSzTx/>
              <a:buFontTx/>
              <a:buNone/>
              <a:tabLst/>
              <a:defRPr/>
            </a:pPr>
            <a:r>
              <a:rPr lang="es-ES" sz="2400" b="1" i="0" u="sng" strike="noStrike" kern="1200" cap="none" spc="0" normalizeH="0" baseline="0" noProof="0" dirty="0">
                <a:ln>
                  <a:noFill/>
                </a:ln>
                <a:solidFill>
                  <a:prstClr val="black"/>
                </a:solidFill>
                <a:effectLst/>
                <a:uLnTx/>
                <a:uFillTx/>
                <a:latin typeface="Arial  "/>
                <a:cs typeface="Arial"/>
                <a:sym typeface="Arial"/>
              </a:rPr>
              <a:t>Respuesta: </a:t>
            </a:r>
            <a:r>
              <a:rPr lang="es-ES" sz="2400" i="0" u="none" strike="noStrike" kern="1200" cap="none" spc="0" normalizeH="0" baseline="0" noProof="0" dirty="0">
                <a:ln>
                  <a:noFill/>
                </a:ln>
                <a:solidFill>
                  <a:prstClr val="black"/>
                </a:solidFill>
                <a:effectLst/>
                <a:uLnTx/>
                <a:uFillTx/>
                <a:latin typeface="Arial  "/>
                <a:cs typeface="Arial"/>
                <a:sym typeface="Arial"/>
              </a:rPr>
              <a:t>Sugiere una fuente puntual o continua de exposición</a:t>
            </a:r>
            <a:endParaRPr lang="es-ES" sz="2400" b="1" i="0" u="none" strike="noStrike" kern="1200" cap="none" spc="0" normalizeH="0" baseline="0" noProof="0" dirty="0">
              <a:ln>
                <a:noFill/>
              </a:ln>
              <a:solidFill>
                <a:prstClr val="black"/>
              </a:solidFill>
              <a:effectLst/>
              <a:uLnTx/>
              <a:uFillTx/>
              <a:latin typeface="Arial  "/>
            </a:endParaRPr>
          </a:p>
        </p:txBody>
      </p:sp>
      <p:graphicFrame>
        <p:nvGraphicFramePr>
          <p:cNvPr id="8" name="Google Shape;637;p29">
            <a:extLst>
              <a:ext uri="{FF2B5EF4-FFF2-40B4-BE49-F238E27FC236}">
                <a16:creationId xmlns:a16="http://schemas.microsoft.com/office/drawing/2014/main" id="{DCBF51CF-A599-A3B8-0E64-F605329D95A5}"/>
              </a:ext>
            </a:extLst>
          </p:cNvPr>
          <p:cNvGraphicFramePr/>
          <p:nvPr>
            <p:extLst>
              <p:ext uri="{D42A27DB-BD31-4B8C-83A1-F6EECF244321}">
                <p14:modId xmlns:p14="http://schemas.microsoft.com/office/powerpoint/2010/main" val="2793409023"/>
              </p:ext>
            </p:extLst>
          </p:nvPr>
        </p:nvGraphicFramePr>
        <p:xfrm>
          <a:off x="2194608" y="1460500"/>
          <a:ext cx="7802783" cy="326800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4C5BD067-18DF-485B-41AD-B02AD56E5DE4}"/>
              </a:ext>
            </a:extLst>
          </p:cNvPr>
          <p:cNvSpPr>
            <a:spLocks noGrp="1"/>
          </p:cNvSpPr>
          <p:nvPr>
            <p:ph type="title"/>
          </p:nvPr>
        </p:nvSpPr>
        <p:spPr/>
        <p:txBody>
          <a:bodyPr/>
          <a:lstStyle/>
          <a:p>
            <a:r>
              <a:rPr lang="es-ES" dirty="0"/>
              <a:t>Desarrollo de hipótesis: Respuesta</a:t>
            </a:r>
          </a:p>
        </p:txBody>
      </p:sp>
      <p:graphicFrame>
        <p:nvGraphicFramePr>
          <p:cNvPr id="3" name="Google Shape;637;p29">
            <a:extLst>
              <a:ext uri="{FF2B5EF4-FFF2-40B4-BE49-F238E27FC236}">
                <a16:creationId xmlns:a16="http://schemas.microsoft.com/office/drawing/2014/main" id="{5A68B44B-279F-14A4-5936-7DB30997F078}"/>
              </a:ext>
            </a:extLst>
          </p:cNvPr>
          <p:cNvGraphicFramePr/>
          <p:nvPr>
            <p:extLst>
              <p:ext uri="{D42A27DB-BD31-4B8C-83A1-F6EECF244321}">
                <p14:modId xmlns:p14="http://schemas.microsoft.com/office/powerpoint/2010/main" val="703679013"/>
              </p:ext>
            </p:extLst>
          </p:nvPr>
        </p:nvGraphicFramePr>
        <p:xfrm>
          <a:off x="2186367" y="1452259"/>
          <a:ext cx="7802783" cy="326800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2" name="Title 1">
            <a:extLst>
              <a:ext uri="{FF2B5EF4-FFF2-40B4-BE49-F238E27FC236}">
                <a16:creationId xmlns:a16="http://schemas.microsoft.com/office/drawing/2014/main" id="{01767F9E-DFBD-CF21-D0D2-EBD800D0F40F}"/>
              </a:ext>
            </a:extLst>
          </p:cNvPr>
          <p:cNvSpPr>
            <a:spLocks noGrp="1"/>
          </p:cNvSpPr>
          <p:nvPr>
            <p:ph type="title"/>
          </p:nvPr>
        </p:nvSpPr>
        <p:spPr/>
        <p:txBody>
          <a:bodyPr/>
          <a:lstStyle/>
          <a:p>
            <a:r>
              <a:rPr lang="es-ES" dirty="0"/>
              <a:t>Desarrollo de hipótesis (1/2)</a:t>
            </a:r>
          </a:p>
        </p:txBody>
      </p:sp>
      <p:sp>
        <p:nvSpPr>
          <p:cNvPr id="5" name="Content Placeholder 4">
            <a:extLst>
              <a:ext uri="{FF2B5EF4-FFF2-40B4-BE49-F238E27FC236}">
                <a16:creationId xmlns:a16="http://schemas.microsoft.com/office/drawing/2014/main" id="{A4169163-1DB4-4850-5D2D-D83F3F88E50D}"/>
              </a:ext>
            </a:extLst>
          </p:cNvPr>
          <p:cNvSpPr>
            <a:spLocks noGrp="1"/>
          </p:cNvSpPr>
          <p:nvPr>
            <p:ph sz="half" idx="2"/>
          </p:nvPr>
        </p:nvSpPr>
        <p:spPr/>
        <p:txBody>
          <a:bodyPr lIns="91440" tIns="45720" rIns="91440" bIns="45720" anchor="t"/>
          <a:lstStyle/>
          <a:p>
            <a:pPr marL="0" indent="0">
              <a:buNone/>
            </a:pPr>
            <a:r>
              <a:rPr lang="es-ES" b="1" dirty="0"/>
              <a:t>Escenario (continuación): </a:t>
            </a:r>
          </a:p>
          <a:p>
            <a:r>
              <a:rPr lang="es-ES" dirty="0"/>
              <a:t>El epidemiólogo entrevistó a las personas enfermas, a los demás alumnos, a los profesores y a los encargados </a:t>
            </a:r>
            <a:br>
              <a:rPr lang="es-ES" dirty="0"/>
            </a:br>
            <a:r>
              <a:rPr lang="es-ES" dirty="0"/>
              <a:t>del suministro de alimentos:</a:t>
            </a:r>
          </a:p>
          <a:p>
            <a:pPr lvl="1"/>
            <a:r>
              <a:rPr lang="es-ES" dirty="0"/>
              <a:t>Nadie tomaba profilaxis contra la malaria</a:t>
            </a:r>
          </a:p>
          <a:p>
            <a:pPr lvl="1"/>
            <a:r>
              <a:rPr lang="es-ES" dirty="0"/>
              <a:t>Se proporcionó agua embotellada a los alumnos y al personal, pero la empresa de alimentos no utilizó agua embotellada para preparar </a:t>
            </a:r>
            <a:br>
              <a:rPr lang="es-ES" dirty="0"/>
            </a:br>
            <a:r>
              <a:rPr lang="es-ES" dirty="0"/>
              <a:t>las comidas</a:t>
            </a:r>
          </a:p>
          <a:p>
            <a:pPr lvl="1"/>
            <a:r>
              <a:rPr lang="es-ES" dirty="0"/>
              <a:t>Los alumnos recogieron plantas e insectos en el bosque y a lo largo de los arroyos para su posterior identificación</a:t>
            </a:r>
          </a:p>
          <a:p>
            <a:pPr marL="0" indent="0">
              <a:buNone/>
            </a:pPr>
            <a:endParaRPr lang="es-ES" dirty="0"/>
          </a:p>
          <a:p>
            <a:endParaRPr lang="es-E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2" name="Title 1">
            <a:extLst>
              <a:ext uri="{FF2B5EF4-FFF2-40B4-BE49-F238E27FC236}">
                <a16:creationId xmlns:a16="http://schemas.microsoft.com/office/drawing/2014/main" id="{B4040C84-9363-6BB8-6ADB-857B09812A7E}"/>
              </a:ext>
            </a:extLst>
          </p:cNvPr>
          <p:cNvSpPr>
            <a:spLocks noGrp="1"/>
          </p:cNvSpPr>
          <p:nvPr>
            <p:ph type="title"/>
          </p:nvPr>
        </p:nvSpPr>
        <p:spPr/>
        <p:txBody>
          <a:bodyPr/>
          <a:lstStyle/>
          <a:p>
            <a:r>
              <a:rPr lang="es-ES" dirty="0"/>
              <a:t>Desarrollo de hipótesis (2/2)</a:t>
            </a:r>
          </a:p>
        </p:txBody>
      </p:sp>
      <p:sp>
        <p:nvSpPr>
          <p:cNvPr id="619" name="Google Shape;619;p2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114999"/>
              </a:lnSpc>
              <a:spcBef>
                <a:spcPts val="0"/>
              </a:spcBef>
            </a:pPr>
            <a:r>
              <a:rPr lang="es-ES" b="1" u="sng" dirty="0">
                <a:cs typeface="Arial"/>
              </a:rPr>
              <a:t>Pregunta 3</a:t>
            </a:r>
            <a:r>
              <a:rPr lang="es-ES" b="1" dirty="0">
                <a:cs typeface="Arial"/>
              </a:rPr>
              <a:t>: </a:t>
            </a:r>
            <a:r>
              <a:rPr lang="es-ES" dirty="0">
                <a:cs typeface="Arial"/>
              </a:rPr>
              <a:t>Basándose en los hallazgos que tiene hasta ahora, ¿cuáles son las posibles hipótesis sobre las fuentes y los agentes del brote? </a:t>
            </a:r>
            <a:endParaRPr lang="es-ES" dirty="0"/>
          </a:p>
        </p:txBody>
      </p:sp>
    </p:spTree>
    <p:extLst>
      <p:ext uri="{BB962C8B-B14F-4D97-AF65-F5344CB8AC3E}">
        <p14:creationId xmlns:p14="http://schemas.microsoft.com/office/powerpoint/2010/main" val="15330545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2" name="Title 1">
            <a:extLst>
              <a:ext uri="{FF2B5EF4-FFF2-40B4-BE49-F238E27FC236}">
                <a16:creationId xmlns:a16="http://schemas.microsoft.com/office/drawing/2014/main" id="{90EE07B1-2642-4971-CE61-17E082A0EA98}"/>
              </a:ext>
            </a:extLst>
          </p:cNvPr>
          <p:cNvSpPr>
            <a:spLocks noGrp="1"/>
          </p:cNvSpPr>
          <p:nvPr>
            <p:ph type="title"/>
          </p:nvPr>
        </p:nvSpPr>
        <p:spPr/>
        <p:txBody>
          <a:bodyPr/>
          <a:lstStyle/>
          <a:p>
            <a:r>
              <a:rPr lang="es-ES" dirty="0"/>
              <a:t>Desarrollo de hipótesis: Respuesta</a:t>
            </a:r>
          </a:p>
        </p:txBody>
      </p:sp>
      <p:sp>
        <p:nvSpPr>
          <p:cNvPr id="661" name="Google Shape;661;p3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115000"/>
              </a:lnSpc>
              <a:spcBef>
                <a:spcPts val="0"/>
              </a:spcBef>
              <a:buSzPts val="2600"/>
            </a:pPr>
            <a:r>
              <a:rPr lang="es-ES" sz="2600" b="1" u="sng" dirty="0">
                <a:ea typeface="Arial"/>
                <a:cs typeface="Arial"/>
                <a:sym typeface="Arial"/>
              </a:rPr>
              <a:t>Pregunta 3</a:t>
            </a:r>
            <a:r>
              <a:rPr lang="es-ES" sz="2600" dirty="0">
                <a:ea typeface="Arial"/>
                <a:cs typeface="Arial"/>
                <a:sym typeface="Arial"/>
              </a:rPr>
              <a:t>: </a:t>
            </a:r>
            <a:r>
              <a:rPr lang="es-ES" sz="2400" dirty="0">
                <a:cs typeface="Arial"/>
              </a:rPr>
              <a:t>Basándose en los hallazgos que tiene hasta ahora, ¿cuáles son las posibles hipótesis sobre las fuentes y los agentes del brote? </a:t>
            </a:r>
          </a:p>
          <a:p>
            <a:pPr>
              <a:lnSpc>
                <a:spcPct val="115000"/>
              </a:lnSpc>
              <a:spcBef>
                <a:spcPts val="0"/>
              </a:spcBef>
              <a:buSzPts val="2600"/>
            </a:pPr>
            <a:r>
              <a:rPr lang="es-ES" sz="2600" b="1" u="sng" dirty="0">
                <a:ea typeface="Arial"/>
                <a:cs typeface="Arial"/>
                <a:sym typeface="Arial"/>
              </a:rPr>
              <a:t>Respuesta</a:t>
            </a:r>
            <a:r>
              <a:rPr lang="es-ES" sz="2600" b="1" dirty="0">
                <a:ea typeface="Arial"/>
                <a:cs typeface="Arial"/>
                <a:sym typeface="Arial"/>
              </a:rPr>
              <a:t>: </a:t>
            </a:r>
            <a:r>
              <a:rPr lang="es-ES" sz="2600" b="1" dirty="0"/>
              <a:t>Las posibles fuentes o agentes incluyen:</a:t>
            </a:r>
            <a:endParaRPr lang="es-ES" b="1" dirty="0"/>
          </a:p>
          <a:p>
            <a:pPr lvl="1">
              <a:buSzPts val="2600"/>
            </a:pPr>
            <a:r>
              <a:rPr lang="es-ES" sz="2200" dirty="0"/>
              <a:t>Enfermedades transmitidas por vectores (malaria, dengue, </a:t>
            </a:r>
            <a:r>
              <a:rPr lang="es-ES" sz="2200" i="1" dirty="0"/>
              <a:t>Rickettsia</a:t>
            </a:r>
            <a:r>
              <a:rPr lang="es-ES" sz="2200" dirty="0"/>
              <a:t>, fiebre del Valle del Rift, etc.) </a:t>
            </a:r>
            <a:endParaRPr lang="es-ES" dirty="0"/>
          </a:p>
          <a:p>
            <a:pPr lvl="1">
              <a:buSzPts val="2600"/>
            </a:pPr>
            <a:r>
              <a:rPr lang="es-ES" sz="2200" dirty="0"/>
              <a:t>Enfermedades transmitidas por los alimentos (salmonelosis, </a:t>
            </a:r>
            <a:r>
              <a:rPr lang="es-ES" sz="2200" i="1" dirty="0"/>
              <a:t>E. </a:t>
            </a:r>
            <a:r>
              <a:rPr lang="es-ES" sz="2200" i="1" dirty="0" err="1"/>
              <a:t>coli</a:t>
            </a:r>
            <a:r>
              <a:rPr lang="es-ES" sz="2200" dirty="0"/>
              <a:t>, </a:t>
            </a:r>
            <a:r>
              <a:rPr lang="es-ES" sz="2200" i="1" dirty="0" err="1"/>
              <a:t>Campylobacter</a:t>
            </a:r>
            <a:r>
              <a:rPr lang="es-ES" sz="2200" i="1" dirty="0"/>
              <a:t>, </a:t>
            </a:r>
            <a:r>
              <a:rPr lang="es-ES" sz="2200" dirty="0"/>
              <a:t>etc.) </a:t>
            </a:r>
            <a:endParaRPr lang="es-ES" dirty="0"/>
          </a:p>
          <a:p>
            <a:pPr lvl="1">
              <a:buSzPts val="2600"/>
            </a:pPr>
            <a:r>
              <a:rPr lang="es-ES" sz="2200" dirty="0"/>
              <a:t>Enfermedades transmitidas por el agua (leptospirosis, giardiasis, etc.)</a:t>
            </a:r>
            <a:endParaRPr lang="es-ES" dirty="0"/>
          </a:p>
          <a:p>
            <a:pPr lvl="1">
              <a:buSzPts val="2600"/>
            </a:pPr>
            <a:r>
              <a:rPr lang="es-ES" sz="2200" dirty="0"/>
              <a:t>¿Otros?</a:t>
            </a:r>
            <a:endParaRPr lang="es-ES" dirty="0"/>
          </a:p>
          <a:p>
            <a:pPr marL="0" indent="0">
              <a:lnSpc>
                <a:spcPct val="115000"/>
              </a:lnSpc>
              <a:spcBef>
                <a:spcPts val="0"/>
              </a:spcBef>
              <a:buSzPts val="2400"/>
              <a:buNone/>
            </a:pPr>
            <a:endParaRPr lang="es-ES" sz="2400" dirty="0"/>
          </a:p>
          <a:p>
            <a:pPr marL="0" indent="0">
              <a:lnSpc>
                <a:spcPct val="115000"/>
              </a:lnSpc>
              <a:spcBef>
                <a:spcPts val="1200"/>
              </a:spcBef>
              <a:buSzPts val="2400"/>
              <a:buNone/>
            </a:pPr>
            <a:endParaRPr lang="es-ES" sz="2400" dirty="0">
              <a:ea typeface="Arial"/>
              <a:cs typeface="Arial"/>
              <a:sym typeface="Arial"/>
            </a:endParaRPr>
          </a:p>
          <a:p>
            <a:pPr marL="0" indent="0">
              <a:lnSpc>
                <a:spcPct val="115000"/>
              </a:lnSpc>
              <a:spcBef>
                <a:spcPts val="1200"/>
              </a:spcBef>
              <a:buSzPts val="2400"/>
              <a:buNone/>
            </a:pPr>
            <a:endParaRPr lang="es-E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5"/>
          <p:cNvSpPr txBox="1">
            <a:spLocks noGrp="1"/>
          </p:cNvSpPr>
          <p:nvPr>
            <p:ph type="title"/>
          </p:nvPr>
        </p:nvSpPr>
        <p:spPr>
          <a:xfrm>
            <a:off x="838200" y="0"/>
            <a:ext cx="11163300" cy="1257300"/>
          </a:xfrm>
          <a:prstGeom prst="rect">
            <a:avLst/>
          </a:prstGeom>
          <a:noFill/>
          <a:ln>
            <a:noFill/>
          </a:ln>
        </p:spPr>
        <p:txBody>
          <a:bodyPr spcFirstLastPara="1" wrap="square" lIns="91425" tIns="45700" rIns="91425" bIns="45700" anchor="b" anchorCtr="0">
            <a:noAutofit/>
          </a:bodyPr>
          <a:lstStyle/>
          <a:p>
            <a:r>
              <a:rPr lang="es-ES" dirty="0"/>
              <a:t>Paso 8: Evaluación epidemiológica de </a:t>
            </a:r>
            <a:br>
              <a:rPr lang="es-ES" dirty="0"/>
            </a:br>
            <a:r>
              <a:rPr lang="es-ES" dirty="0"/>
              <a:t>las hipótesis</a:t>
            </a:r>
          </a:p>
        </p:txBody>
      </p:sp>
      <p:sp>
        <p:nvSpPr>
          <p:cNvPr id="152" name="Google Shape;152;p5"/>
          <p:cNvSpPr txBox="1">
            <a:spLocks noGrp="1"/>
          </p:cNvSpPr>
          <p:nvPr>
            <p:ph sz="half" idx="2"/>
          </p:nvPr>
        </p:nvSpPr>
        <p:spPr>
          <a:xfrm>
            <a:off x="838200" y="1478857"/>
            <a:ext cx="10515600" cy="4912111"/>
          </a:xfrm>
          <a:prstGeom prst="rect">
            <a:avLst/>
          </a:prstGeom>
          <a:noFill/>
          <a:ln>
            <a:noFill/>
          </a:ln>
        </p:spPr>
        <p:txBody>
          <a:bodyPr spcFirstLastPara="1" wrap="square" lIns="91425" tIns="45700" rIns="91425" bIns="45700" anchor="t" anchorCtr="0">
            <a:normAutofit lnSpcReduction="10000"/>
          </a:bodyPr>
          <a:lstStyle/>
          <a:p>
            <a:pPr marL="685800" marR="0" lvl="0" indent="-685800" algn="l" defTabSz="914400" rtl="0" eaLnBrk="0" fontAlgn="base" latinLnBrk="0" hangingPunct="0">
              <a:lnSpc>
                <a:spcPct val="10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ja-JP"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Desarrollar hipótesis</a:t>
            </a:r>
          </a:p>
          <a:p>
            <a:pPr marL="685800" marR="0" lvl="0" indent="-685800" algn="l" defTabSz="914400" rtl="0" eaLnBrk="0" fontAlgn="base" latinLnBrk="0" hangingPunct="0">
              <a:lnSpc>
                <a:spcPct val="100000"/>
              </a:lnSpc>
              <a:spcBef>
                <a:spcPts val="1200"/>
              </a:spcBef>
              <a:spcAft>
                <a:spcPct val="0"/>
              </a:spcAft>
              <a:buClrTx/>
              <a:buSzPct val="100000"/>
              <a:buFont typeface="Arial" charset="0"/>
              <a:buAutoNum type="arabicPeriod" startAt="7"/>
              <a:tabLst/>
              <a:defRPr/>
            </a:pPr>
            <a:r>
              <a:rPr kumimoji="0" lang="es-ES" altLang="ja-JP" sz="3000" b="0" i="0" u="none" strike="noStrike" kern="0" cap="none" spc="0" normalizeH="0" baseline="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Evaluar epidemiológicamente las hipótesis</a:t>
            </a:r>
          </a:p>
          <a:p>
            <a:pPr marL="685800" marR="0" lvl="0" indent="-685800" algn="l" defTabSz="914400" rtl="0" eaLnBrk="0" fontAlgn="base" latinLnBrk="0" hangingPunct="0">
              <a:lnSpc>
                <a:spcPct val="10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ja-JP"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Conciliar la epidemiología con los resultados de laboratorio y medioambientales</a:t>
            </a:r>
          </a:p>
          <a:p>
            <a:pPr marL="685800" marR="0" lvl="0" indent="-685800" algn="l" defTabSz="914400" rtl="0" eaLnBrk="0" fontAlgn="base" latinLnBrk="0" hangingPunct="0">
              <a:lnSpc>
                <a:spcPct val="10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ja-JP"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Realizar </a:t>
            </a:r>
            <a:r>
              <a:rPr kumimoji="0" lang="es-ES" altLang="en-US"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los estudios adicionales que sean necesarios</a:t>
            </a:r>
          </a:p>
          <a:p>
            <a:pPr marL="685800" marR="0" lvl="0" indent="-685800" algn="l" defTabSz="914400" rtl="0" eaLnBrk="0" fontAlgn="base" latinLnBrk="0" hangingPunct="0">
              <a:lnSpc>
                <a:spcPct val="11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en-US"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Aplicar y evaluar las medidas de prevención y control</a:t>
            </a:r>
          </a:p>
          <a:p>
            <a:pPr marL="685800" marR="0" lvl="0" indent="-685800" algn="l" defTabSz="914400" rtl="0" eaLnBrk="0" fontAlgn="base" latinLnBrk="0" hangingPunct="0">
              <a:lnSpc>
                <a:spcPct val="11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en-US"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Iniciar o mantener la vigilancia</a:t>
            </a:r>
          </a:p>
          <a:p>
            <a:pPr marL="685800" marR="0" lvl="0" indent="-685800" algn="l" defTabSz="914400" rtl="0" eaLnBrk="0" fontAlgn="base" latinLnBrk="0" hangingPunct="0">
              <a:lnSpc>
                <a:spcPct val="110000"/>
              </a:lnSpc>
              <a:spcBef>
                <a:spcPts val="1200"/>
              </a:spcBef>
              <a:spcAft>
                <a:spcPct val="0"/>
              </a:spcAft>
              <a:buClr>
                <a:srgbClr val="000000">
                  <a:lumMod val="40000"/>
                  <a:lumOff val="60000"/>
                </a:srgbClr>
              </a:buClr>
              <a:buSzPct val="100000"/>
              <a:buFont typeface="Arial" charset="0"/>
              <a:buAutoNum type="arabicPeriod" startAt="7"/>
              <a:tabLst/>
              <a:defRPr/>
            </a:pPr>
            <a:r>
              <a:rPr kumimoji="0" lang="es-ES" altLang="en-US" sz="3000" b="0" i="0" u="none" strike="noStrike" kern="0" cap="none" spc="0" normalizeH="0" baseline="0" dirty="0">
                <a:ln>
                  <a:noFill/>
                </a:ln>
                <a:solidFill>
                  <a:srgbClr val="FFFFFF">
                    <a:lumMod val="65000"/>
                  </a:srgbClr>
                </a:solidFill>
                <a:effectLst/>
                <a:uLnTx/>
                <a:uFillTx/>
                <a:latin typeface="Arial" panose="020B0604020202020204" pitchFamily="34" charset="0"/>
                <a:ea typeface="ＭＳ Ｐゴシック" charset="-128"/>
                <a:cs typeface="Arial" panose="020B0604020202020204" pitchFamily="34" charset="0"/>
              </a:rPr>
              <a:t>Comunicar los resultados</a:t>
            </a:r>
          </a:p>
        </p:txBody>
      </p:sp>
    </p:spTree>
    <p:extLst>
      <p:ext uri="{BB962C8B-B14F-4D97-AF65-F5344CB8AC3E}">
        <p14:creationId xmlns:p14="http://schemas.microsoft.com/office/powerpoint/2010/main" val="3296284244"/>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EBAB977-E9C8-1BE9-D20D-CCB817E7E0A0}"/>
              </a:ext>
            </a:extLst>
          </p:cNvPr>
          <p:cNvSpPr>
            <a:spLocks noGrp="1"/>
          </p:cNvSpPr>
          <p:nvPr>
            <p:ph sz="half" idx="2"/>
          </p:nvPr>
        </p:nvSpPr>
        <p:spPr/>
        <p:txBody>
          <a:bodyPr/>
          <a:lstStyle/>
          <a:p>
            <a:r>
              <a:rPr lang="es-ES" dirty="0"/>
              <a:t>Comparar la hipótesis con las pruebas recopiladas</a:t>
            </a:r>
          </a:p>
          <a:p>
            <a:pPr lvl="1"/>
            <a:r>
              <a:rPr lang="es-ES" dirty="0"/>
              <a:t>Síntomas/signos clínicos</a:t>
            </a:r>
          </a:p>
          <a:p>
            <a:pPr lvl="1"/>
            <a:r>
              <a:rPr lang="es-ES" dirty="0"/>
              <a:t>Resultados de laboratorio</a:t>
            </a:r>
          </a:p>
          <a:p>
            <a:pPr lvl="1"/>
            <a:r>
              <a:rPr lang="es-ES" dirty="0"/>
              <a:t>Hallazgos medioambientales</a:t>
            </a:r>
          </a:p>
          <a:p>
            <a:pPr lvl="1"/>
            <a:r>
              <a:rPr lang="es-ES" dirty="0"/>
              <a:t>Información epidemiológica</a:t>
            </a:r>
          </a:p>
          <a:p>
            <a:r>
              <a:rPr lang="es-ES" dirty="0"/>
              <a:t>El análisis descriptivo puede aportar pistas importantes:</a:t>
            </a:r>
          </a:p>
          <a:p>
            <a:pPr lvl="1"/>
            <a:r>
              <a:rPr lang="es-ES" dirty="0"/>
              <a:t> ¿Tasa de ataque elevada entre los expuestos?</a:t>
            </a:r>
          </a:p>
          <a:p>
            <a:pPr lvl="1"/>
            <a:r>
              <a:rPr lang="es-ES" dirty="0"/>
              <a:t> ¿Tasa de ataque baja entre los no expuestos?</a:t>
            </a:r>
          </a:p>
          <a:p>
            <a:pPr lvl="1"/>
            <a:r>
              <a:rPr lang="es-ES" dirty="0"/>
              <a:t> ¿La exposición de intereses explica la mayoría de los casos?</a:t>
            </a:r>
          </a:p>
        </p:txBody>
      </p:sp>
      <p:sp>
        <p:nvSpPr>
          <p:cNvPr id="2" name="Google Shape;682;p35">
            <a:extLst>
              <a:ext uri="{FF2B5EF4-FFF2-40B4-BE49-F238E27FC236}">
                <a16:creationId xmlns:a16="http://schemas.microsoft.com/office/drawing/2014/main" id="{BE4B023D-E130-9915-07DB-FA617A9E531D}"/>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Evaluación de hipótesis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35"/>
          <p:cNvSpPr txBox="1">
            <a:spLocks noGrp="1"/>
          </p:cNvSpPr>
          <p:nvPr>
            <p:ph type="title"/>
          </p:nvPr>
        </p:nvSpPr>
        <p:spPr>
          <a:xfrm>
            <a:off x="838200" y="285134"/>
            <a:ext cx="10515600" cy="864010"/>
          </a:xfrm>
          <a:prstGeom prst="rect">
            <a:avLst/>
          </a:prstGeom>
          <a:noFill/>
          <a:ln>
            <a:noFill/>
          </a:ln>
        </p:spPr>
        <p:txBody>
          <a:bodyPr spcFirstLastPara="1" wrap="square" lIns="91425" tIns="45700" rIns="91425" bIns="45700" anchor="b" anchorCtr="0">
            <a:noAutofit/>
          </a:bodyPr>
          <a:lstStyle/>
          <a:p>
            <a:r>
              <a:rPr lang="es-ES" dirty="0"/>
              <a:t>Realización de un estudio analítico</a:t>
            </a:r>
          </a:p>
        </p:txBody>
      </p:sp>
      <p:sp>
        <p:nvSpPr>
          <p:cNvPr id="3" name="Content Placeholder 2">
            <a:extLst>
              <a:ext uri="{FF2B5EF4-FFF2-40B4-BE49-F238E27FC236}">
                <a16:creationId xmlns:a16="http://schemas.microsoft.com/office/drawing/2014/main" id="{CFDB656D-2264-29EA-5525-4B1A21185C6B}"/>
              </a:ext>
            </a:extLst>
          </p:cNvPr>
          <p:cNvSpPr>
            <a:spLocks noGrp="1"/>
          </p:cNvSpPr>
          <p:nvPr>
            <p:ph sz="half" idx="2"/>
          </p:nvPr>
        </p:nvSpPr>
        <p:spPr/>
        <p:txBody>
          <a:bodyPr lIns="91440" tIns="45720" rIns="91440" bIns="45720" anchor="t"/>
          <a:lstStyle/>
          <a:p>
            <a:r>
              <a:rPr lang="es-ES" dirty="0">
                <a:solidFill>
                  <a:schemeClr val="bg1">
                    <a:lumMod val="85000"/>
                  </a:schemeClr>
                </a:solidFill>
              </a:rPr>
              <a:t>Comparar la hipótesis con las pruebas recopiladas</a:t>
            </a:r>
          </a:p>
          <a:p>
            <a:pPr lvl="1"/>
            <a:r>
              <a:rPr lang="es-ES" dirty="0">
                <a:solidFill>
                  <a:schemeClr val="bg1">
                    <a:lumMod val="85000"/>
                  </a:schemeClr>
                </a:solidFill>
              </a:rPr>
              <a:t>Datos clínicos</a:t>
            </a:r>
          </a:p>
          <a:p>
            <a:pPr lvl="1"/>
            <a:r>
              <a:rPr lang="es-ES" dirty="0">
                <a:solidFill>
                  <a:schemeClr val="bg1">
                    <a:lumMod val="85000"/>
                  </a:schemeClr>
                </a:solidFill>
              </a:rPr>
              <a:t>Resultados de laboratorio</a:t>
            </a:r>
          </a:p>
          <a:p>
            <a:pPr lvl="1"/>
            <a:r>
              <a:rPr lang="es-ES" dirty="0">
                <a:solidFill>
                  <a:schemeClr val="bg1">
                    <a:lumMod val="85000"/>
                  </a:schemeClr>
                </a:solidFill>
              </a:rPr>
              <a:t>Hallazgos medioambientales</a:t>
            </a:r>
          </a:p>
          <a:p>
            <a:pPr lvl="1"/>
            <a:r>
              <a:rPr lang="es-ES" dirty="0">
                <a:solidFill>
                  <a:schemeClr val="bg1">
                    <a:lumMod val="85000"/>
                  </a:schemeClr>
                </a:solidFill>
              </a:rPr>
              <a:t>Datos epidemiológicos</a:t>
            </a:r>
          </a:p>
          <a:p>
            <a:r>
              <a:rPr lang="es-ES" dirty="0"/>
              <a:t>Realizar un estudio analítico </a:t>
            </a:r>
          </a:p>
          <a:p>
            <a:pPr lvl="1"/>
            <a:r>
              <a:rPr lang="es-ES" dirty="0"/>
              <a:t>Estudio de cohorte</a:t>
            </a:r>
          </a:p>
          <a:p>
            <a:pPr lvl="1"/>
            <a:r>
              <a:rPr lang="es-ES" dirty="0"/>
              <a:t>Estudio de casos y controles</a:t>
            </a:r>
          </a:p>
          <a:p>
            <a:endParaRPr lang="es-E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90" name="Google Shape;690;p3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Clr>
                <a:srgbClr val="00953A"/>
              </a:buClr>
              <a:buNone/>
            </a:pPr>
            <a:r>
              <a:rPr lang="es-ES" dirty="0"/>
              <a:t>Si un brote se produce en un grupo pequeño y bien </a:t>
            </a:r>
            <a:br>
              <a:rPr lang="es-ES" dirty="0"/>
            </a:br>
            <a:r>
              <a:rPr lang="es-ES" dirty="0"/>
              <a:t>definido (cohorte):</a:t>
            </a:r>
          </a:p>
          <a:p>
            <a:pPr marL="683895" lvl="1" indent="-342900">
              <a:spcBef>
                <a:spcPts val="1200"/>
              </a:spcBef>
            </a:pPr>
            <a:r>
              <a:rPr lang="es-ES" dirty="0">
                <a:latin typeface="Arial  "/>
              </a:rPr>
              <a:t>Colectar información de o sobre todos los miembros del grupo</a:t>
            </a:r>
          </a:p>
          <a:p>
            <a:pPr marL="683895" lvl="1" indent="-342900">
              <a:spcBef>
                <a:spcPts val="1200"/>
              </a:spcBef>
            </a:pPr>
            <a:r>
              <a:rPr lang="es-ES" dirty="0">
                <a:latin typeface="Arial  "/>
              </a:rPr>
              <a:t>Calcular las tasas de ataque entre los expuestos y los no expuestos a </a:t>
            </a:r>
            <a:br>
              <a:rPr lang="es-ES" dirty="0">
                <a:latin typeface="Arial  "/>
              </a:rPr>
            </a:br>
            <a:r>
              <a:rPr lang="es-ES" dirty="0">
                <a:latin typeface="Arial  "/>
              </a:rPr>
              <a:t>diversos factores</a:t>
            </a:r>
          </a:p>
          <a:p>
            <a:pPr marL="683895" lvl="1" indent="-342900">
              <a:spcBef>
                <a:spcPts val="1200"/>
              </a:spcBef>
            </a:pPr>
            <a:r>
              <a:rPr lang="es-ES" dirty="0">
                <a:latin typeface="Arial  "/>
              </a:rPr>
              <a:t>Resumir los datos de exposición por desenlace en una tabla de 2 variables de 2 X 2</a:t>
            </a:r>
          </a:p>
          <a:p>
            <a:pPr marL="683895" lvl="1" indent="-342900">
              <a:spcBef>
                <a:spcPts val="1200"/>
              </a:spcBef>
            </a:pPr>
            <a:r>
              <a:rPr lang="es-ES" dirty="0">
                <a:latin typeface="Arial  "/>
              </a:rPr>
              <a:t>Calcular la razón de tasas de ataque </a:t>
            </a:r>
            <a:r>
              <a:rPr lang="es-ES" dirty="0"/>
              <a:t>(“</a:t>
            </a:r>
            <a:r>
              <a:rPr lang="es-ES" i="1" dirty="0">
                <a:latin typeface="Arial  "/>
              </a:rPr>
              <a:t>razón de riesgo" </a:t>
            </a:r>
            <a:r>
              <a:rPr lang="es-ES" dirty="0">
                <a:latin typeface="Arial  "/>
              </a:rPr>
              <a:t>o </a:t>
            </a:r>
            <a:br>
              <a:rPr lang="es-ES" dirty="0">
                <a:latin typeface="Arial  "/>
              </a:rPr>
            </a:br>
            <a:r>
              <a:rPr lang="es-ES" dirty="0">
                <a:latin typeface="Arial  "/>
              </a:rPr>
              <a:t>"</a:t>
            </a:r>
            <a:r>
              <a:rPr lang="es-ES" i="1" dirty="0">
                <a:latin typeface="Arial  "/>
              </a:rPr>
              <a:t>riesgo relativo")</a:t>
            </a:r>
            <a:endParaRPr lang="es-ES" dirty="0">
              <a:latin typeface="Arial  "/>
            </a:endParaRPr>
          </a:p>
          <a:p>
            <a:pPr marL="287020" indent="-109220">
              <a:buNone/>
            </a:pPr>
            <a:endParaRPr lang="es-ES" dirty="0"/>
          </a:p>
        </p:txBody>
      </p:sp>
      <p:sp>
        <p:nvSpPr>
          <p:cNvPr id="2" name="Google Shape;682;p35">
            <a:extLst>
              <a:ext uri="{FF2B5EF4-FFF2-40B4-BE49-F238E27FC236}">
                <a16:creationId xmlns:a16="http://schemas.microsoft.com/office/drawing/2014/main" id="{FC430B9F-C81D-E21E-E370-08276728CF3C}"/>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analítica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7" name="Google Shape;697;p3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s-ES" sz="2400" dirty="0"/>
              <a:t>120 personas asistieron al banquete</a:t>
            </a:r>
          </a:p>
          <a:p>
            <a:r>
              <a:rPr lang="es-ES" sz="2400" dirty="0"/>
              <a:t>116 fueron entrevistadas</a:t>
            </a:r>
          </a:p>
          <a:p>
            <a:r>
              <a:rPr lang="es-ES" sz="2400" dirty="0"/>
              <a:t>54 cumplían la definición de caso (26 confirmados por cultivo)</a:t>
            </a:r>
          </a:p>
          <a:p>
            <a:r>
              <a:rPr lang="es-ES" sz="2400" dirty="0"/>
              <a:t>81 comieron carne de res, 50 enfermaron</a:t>
            </a:r>
          </a:p>
          <a:p>
            <a:r>
              <a:rPr lang="es-ES" sz="2400" dirty="0"/>
              <a:t>35 no comieron carne de res, 4 enfermaron</a:t>
            </a:r>
          </a:p>
          <a:p>
            <a:r>
              <a:rPr lang="es-ES" sz="2400" dirty="0"/>
              <a:t>Exposición = Carne de res; Desenlace = enfermo y sano</a:t>
            </a:r>
          </a:p>
          <a:p>
            <a:pPr marL="0" indent="0">
              <a:buNone/>
            </a:pPr>
            <a:r>
              <a:rPr lang="es-ES" sz="2400" dirty="0"/>
              <a:t> </a:t>
            </a:r>
          </a:p>
        </p:txBody>
      </p:sp>
      <p:graphicFrame>
        <p:nvGraphicFramePr>
          <p:cNvPr id="698" name="Google Shape;698;p37"/>
          <p:cNvGraphicFramePr/>
          <p:nvPr>
            <p:extLst>
              <p:ext uri="{D42A27DB-BD31-4B8C-83A1-F6EECF244321}">
                <p14:modId xmlns:p14="http://schemas.microsoft.com/office/powerpoint/2010/main" val="1800061856"/>
              </p:ext>
            </p:extLst>
          </p:nvPr>
        </p:nvGraphicFramePr>
        <p:xfrm>
          <a:off x="838200" y="4219457"/>
          <a:ext cx="9289472" cy="2353409"/>
        </p:xfrm>
        <a:graphic>
          <a:graphicData uri="http://schemas.openxmlformats.org/drawingml/2006/table">
            <a:tbl>
              <a:tblPr>
                <a:noFill/>
              </a:tblPr>
              <a:tblGrid>
                <a:gridCol w="1216075">
                  <a:extLst>
                    <a:ext uri="{9D8B030D-6E8A-4147-A177-3AD203B41FA5}">
                      <a16:colId xmlns:a16="http://schemas.microsoft.com/office/drawing/2014/main" val="20000"/>
                    </a:ext>
                  </a:extLst>
                </a:gridCol>
                <a:gridCol w="1678798">
                  <a:extLst>
                    <a:ext uri="{9D8B030D-6E8A-4147-A177-3AD203B41FA5}">
                      <a16:colId xmlns:a16="http://schemas.microsoft.com/office/drawing/2014/main" val="20001"/>
                    </a:ext>
                  </a:extLst>
                </a:gridCol>
                <a:gridCol w="1446795">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186475">
                  <a:extLst>
                    <a:ext uri="{9D8B030D-6E8A-4147-A177-3AD203B41FA5}">
                      <a16:colId xmlns:a16="http://schemas.microsoft.com/office/drawing/2014/main" val="20004"/>
                    </a:ext>
                  </a:extLst>
                </a:gridCol>
                <a:gridCol w="2465929">
                  <a:extLst>
                    <a:ext uri="{9D8B030D-6E8A-4147-A177-3AD203B41FA5}">
                      <a16:colId xmlns:a16="http://schemas.microsoft.com/office/drawing/2014/main" val="20005"/>
                    </a:ext>
                  </a:extLst>
                </a:gridCol>
              </a:tblGrid>
              <a:tr h="681338">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enfermo</a:t>
                      </a:r>
                      <a:endParaRPr lang="es-ES" noProof="0"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sano</a:t>
                      </a:r>
                      <a:endParaRPr lang="es-ES" noProof="0"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sng" strike="noStrike" cap="none" noProof="0" dirty="0">
                          <a:solidFill>
                            <a:schemeClr val="dk1"/>
                          </a:solidFill>
                          <a:latin typeface="Arial  "/>
                          <a:ea typeface="Arial"/>
                          <a:cs typeface="Arial"/>
                          <a:sym typeface="Arial"/>
                        </a:rPr>
                        <a:t>Total</a:t>
                      </a:r>
                      <a:endParaRPr lang="es-ES" noProof="0"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sng" strike="noStrike" cap="none" noProof="0" dirty="0">
                          <a:solidFill>
                            <a:schemeClr val="dk1"/>
                          </a:solidFill>
                          <a:latin typeface="Arial  "/>
                          <a:ea typeface="Arial"/>
                          <a:cs typeface="Arial"/>
                          <a:sym typeface="Arial"/>
                        </a:rPr>
                        <a:t>Tasa de ataque</a:t>
                      </a:r>
                      <a:endParaRPr lang="es-ES" noProof="0"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574776">
                <a:tc rowSpan="2">
                  <a:txBody>
                    <a:bodyPr/>
                    <a:lstStyle/>
                    <a:p>
                      <a:pPr marL="0" marR="0" lvl="0" indent="0" algn="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Carne de res</a:t>
                      </a:r>
                      <a:endParaRPr lang="es-ES" noProof="0" dirty="0"/>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Sí</a:t>
                      </a:r>
                      <a:endParaRPr lang="es-ES" noProof="0" dirty="0"/>
                    </a:p>
                  </a:txBody>
                  <a:tcPr marL="93375" marR="93375" marT="91450" marB="91450"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a</a:t>
                      </a:r>
                      <a:endParaRPr lang="es-ES" noProof="0" dirty="0"/>
                    </a:p>
                  </a:txBody>
                  <a:tcPr marL="93375" marR="93375" marT="91450" marB="91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b</a:t>
                      </a:r>
                      <a:endParaRPr lang="es-ES" noProof="0" dirty="0"/>
                    </a:p>
                  </a:txBody>
                  <a:tcPr marL="93375" marR="93375" marT="91450" marB="91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baseline="-25000" noProof="0" dirty="0">
                        <a:solidFill>
                          <a:schemeClr val="dk1"/>
                        </a:solidFill>
                        <a:latin typeface="Arial  "/>
                        <a:ea typeface="Arial"/>
                        <a:cs typeface="Arial"/>
                        <a:sym typeface="Arial"/>
                      </a:endParaRPr>
                    </a:p>
                  </a:txBody>
                  <a:tcPr marL="93375" marR="93375" marT="137150" marB="45725"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baseline="-25000" noProof="0" dirty="0">
                        <a:solidFill>
                          <a:schemeClr val="dk1"/>
                        </a:solidFill>
                        <a:latin typeface="Arial  "/>
                        <a:ea typeface="Arial"/>
                        <a:cs typeface="Arial"/>
                        <a:sym typeface="Arial"/>
                      </a:endParaRPr>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414507">
                <a:tc vMerge="1">
                  <a:txBody>
                    <a:bodyPr/>
                    <a:lstStyle/>
                    <a:p>
                      <a:endParaRPr lang="en-US"/>
                    </a:p>
                  </a:txBody>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No</a:t>
                      </a:r>
                      <a:endParaRPr lang="es-ES" noProof="0" dirty="0"/>
                    </a:p>
                  </a:txBody>
                  <a:tcPr marL="93375" marR="93375" marT="91450" marB="91450">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c</a:t>
                      </a:r>
                      <a:endParaRPr lang="es-ES" noProof="0" dirty="0"/>
                    </a:p>
                  </a:txBody>
                  <a:tcPr marL="93375" marR="93375" marT="91450" marB="91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d</a:t>
                      </a:r>
                      <a:endParaRPr lang="es-ES" noProof="0" dirty="0"/>
                    </a:p>
                  </a:txBody>
                  <a:tcPr marL="93375" marR="93375" marT="91450" marB="91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baseline="-25000" noProof="0" dirty="0">
                        <a:solidFill>
                          <a:schemeClr val="dk1"/>
                        </a:solidFill>
                        <a:latin typeface="Arial  "/>
                        <a:ea typeface="Arial"/>
                        <a:cs typeface="Arial"/>
                        <a:sym typeface="Arial"/>
                      </a:endParaRPr>
                    </a:p>
                  </a:txBody>
                  <a:tcPr marL="93375" marR="93375" marT="137150" marB="45725"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14488">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r>
                        <a:rPr lang="es-ES" sz="2400" b="0" i="0" u="none" strike="noStrike" cap="none" noProof="0" dirty="0">
                          <a:solidFill>
                            <a:schemeClr val="dk1"/>
                          </a:solidFill>
                          <a:latin typeface="Arial  "/>
                          <a:ea typeface="Arial"/>
                          <a:cs typeface="Arial"/>
                          <a:sym typeface="Arial"/>
                        </a:rPr>
                        <a:t>Total</a:t>
                      </a:r>
                      <a:endParaRPr lang="es-ES" noProof="0" dirty="0"/>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560"/>
                        <a:buFont typeface="Noto Sans Symbols"/>
                        <a:buNone/>
                      </a:pPr>
                      <a:endParaRPr lang="es-ES" sz="2400" b="0" i="0" u="none" strike="noStrike" cap="none" noProof="0" dirty="0">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 name="Google Shape;682;p35">
            <a:extLst>
              <a:ext uri="{FF2B5EF4-FFF2-40B4-BE49-F238E27FC236}">
                <a16:creationId xmlns:a16="http://schemas.microsoft.com/office/drawing/2014/main" id="{90DD3F09-48E7-4D0A-EAAE-1D8FE351FC60}"/>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Ejemplo: gastroenteritis tras un banquete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4" name="Text Placeholder 3">
            <a:extLst>
              <a:ext uri="{FF2B5EF4-FFF2-40B4-BE49-F238E27FC236}">
                <a16:creationId xmlns:a16="http://schemas.microsoft.com/office/drawing/2014/main" id="{0D0C3284-A8E0-E01A-39C2-84078C45BB53}"/>
              </a:ext>
            </a:extLst>
          </p:cNvPr>
          <p:cNvSpPr>
            <a:spLocks noGrp="1"/>
          </p:cNvSpPr>
          <p:nvPr>
            <p:ph sz="half" idx="2"/>
          </p:nvPr>
        </p:nvSpPr>
        <p:spPr/>
        <p:txBody>
          <a:bodyPr/>
          <a:lstStyle/>
          <a:p>
            <a:pPr marL="609600" indent="-609600">
              <a:spcBef>
                <a:spcPts val="672"/>
              </a:spcBef>
              <a:buSzPct val="100000"/>
              <a:buFont typeface="Arial" charset="0"/>
              <a:buAutoNum type="arabicPeriod"/>
            </a:pPr>
            <a:r>
              <a:rPr lang="es-ES" altLang="en-US" dirty="0">
                <a:ea typeface="ＭＳ Ｐゴシック" charset="-128"/>
              </a:rPr>
              <a:t>Prepararse para el trabajo de campo</a:t>
            </a:r>
          </a:p>
          <a:p>
            <a:pPr marL="609600" indent="-609600">
              <a:spcBef>
                <a:spcPts val="672"/>
              </a:spcBef>
              <a:buSzPct val="100000"/>
              <a:buFont typeface="Arial" charset="0"/>
              <a:buAutoNum type="arabicPeriod"/>
            </a:pPr>
            <a:r>
              <a:rPr lang="es-ES" altLang="en-US" dirty="0">
                <a:ea typeface="ＭＳ Ｐゴシック" charset="-128"/>
              </a:rPr>
              <a:t>Confirmar el brote</a:t>
            </a:r>
          </a:p>
          <a:p>
            <a:pPr marL="609600" indent="-609600">
              <a:spcBef>
                <a:spcPts val="672"/>
              </a:spcBef>
              <a:buSzPct val="100000"/>
              <a:buFont typeface="Arial" charset="0"/>
              <a:buAutoNum type="arabicPeriod"/>
            </a:pPr>
            <a:r>
              <a:rPr lang="es-ES" altLang="en-US" dirty="0">
                <a:ea typeface="ＭＳ Ｐゴシック" charset="-128"/>
              </a:rPr>
              <a:t>Verificar el diagnóstico</a:t>
            </a:r>
          </a:p>
          <a:p>
            <a:pPr marL="609600" indent="-609600">
              <a:spcBef>
                <a:spcPts val="672"/>
              </a:spcBef>
              <a:buSzPct val="100000"/>
              <a:buFont typeface="Arial" charset="0"/>
              <a:buAutoNum type="arabicPeriod"/>
            </a:pPr>
            <a:r>
              <a:rPr lang="es-ES" altLang="en-US" dirty="0">
                <a:ea typeface="ＭＳ Ｐゴシック" charset="-128"/>
              </a:rPr>
              <a:t>Construir una definición de caso</a:t>
            </a:r>
          </a:p>
          <a:p>
            <a:pPr marL="609600" indent="-609600">
              <a:spcBef>
                <a:spcPts val="672"/>
              </a:spcBef>
              <a:buSzPct val="100000"/>
              <a:buFont typeface="Arial" charset="0"/>
              <a:buAutoNum type="arabicPeriod"/>
            </a:pPr>
            <a:r>
              <a:rPr lang="es-ES" altLang="en-US" dirty="0">
                <a:ea typeface="ＭＳ Ｐゴシック" charset="-128"/>
              </a:rPr>
              <a:t>Buscar casos sistemáticamente y registrar la información</a:t>
            </a:r>
          </a:p>
          <a:p>
            <a:pPr marL="609600" indent="-609600">
              <a:spcBef>
                <a:spcPts val="672"/>
              </a:spcBef>
              <a:buSzPct val="100000"/>
              <a:buFont typeface="Arial" charset="0"/>
              <a:buAutoNum type="arabicPeriod"/>
            </a:pPr>
            <a:r>
              <a:rPr lang="es-ES" altLang="en-US" dirty="0">
                <a:ea typeface="ＭＳ Ｐゴシック" charset="-128"/>
              </a:rPr>
              <a:t>Realizar epidemiología descriptiva</a:t>
            </a:r>
          </a:p>
        </p:txBody>
      </p:sp>
      <p:grpSp>
        <p:nvGrpSpPr>
          <p:cNvPr id="5" name="Group 4">
            <a:extLst>
              <a:ext uri="{FF2B5EF4-FFF2-40B4-BE49-F238E27FC236}">
                <a16:creationId xmlns:a16="http://schemas.microsoft.com/office/drawing/2014/main" id="{7C094A91-4119-2918-AF82-D16C734AEA6D}"/>
              </a:ext>
            </a:extLst>
          </p:cNvPr>
          <p:cNvGrpSpPr/>
          <p:nvPr/>
        </p:nvGrpSpPr>
        <p:grpSpPr>
          <a:xfrm>
            <a:off x="7529599" y="1478857"/>
            <a:ext cx="3681979" cy="1782420"/>
            <a:chOff x="7529599" y="1478857"/>
            <a:chExt cx="3681979" cy="1782420"/>
          </a:xfrm>
        </p:grpSpPr>
        <p:sp>
          <p:nvSpPr>
            <p:cNvPr id="6" name="TextBox 5">
              <a:extLst>
                <a:ext uri="{FF2B5EF4-FFF2-40B4-BE49-F238E27FC236}">
                  <a16:creationId xmlns:a16="http://schemas.microsoft.com/office/drawing/2014/main" id="{76A909D9-B1EE-8949-551F-17DA04178121}"/>
                </a:ext>
              </a:extLst>
            </p:cNvPr>
            <p:cNvSpPr txBox="1"/>
            <p:nvPr/>
          </p:nvSpPr>
          <p:spPr>
            <a:xfrm>
              <a:off x="8129021" y="1691617"/>
              <a:ext cx="308255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dirty="0">
                  <a:ln>
                    <a:noFill/>
                  </a:ln>
                  <a:solidFill>
                    <a:prstClr val="black"/>
                  </a:solidFill>
                  <a:effectLst/>
                  <a:uLnTx/>
                  <a:uFillTx/>
                  <a:latin typeface="Arial  "/>
                  <a:ea typeface="+mn-ea"/>
                  <a:cs typeface="Arial" panose="020B0604020202020204" pitchFamily="34" charset="0"/>
                </a:rPr>
                <a:t>Los pasos 1-3 pueden realizarse simultáneamente o en cualquier orden</a:t>
              </a:r>
            </a:p>
          </p:txBody>
        </p:sp>
        <p:sp>
          <p:nvSpPr>
            <p:cNvPr id="7" name="Right Brace 6">
              <a:extLst>
                <a:ext uri="{FF2B5EF4-FFF2-40B4-BE49-F238E27FC236}">
                  <a16:creationId xmlns:a16="http://schemas.microsoft.com/office/drawing/2014/main" id="{5DD059A8-5633-D5DD-BE1D-1A6547635C8F}"/>
                </a:ext>
              </a:extLst>
            </p:cNvPr>
            <p:cNvSpPr/>
            <p:nvPr/>
          </p:nvSpPr>
          <p:spPr>
            <a:xfrm>
              <a:off x="7529599" y="1478857"/>
              <a:ext cx="457200" cy="1625850"/>
            </a:xfrm>
            <a:prstGeom prst="rightBrace">
              <a:avLst/>
            </a:prstGeom>
            <a:noFill/>
            <a:ln w="38100" cap="flat" cmpd="sng" algn="ctr">
              <a:solidFill>
                <a:srgbClr val="00A94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dirty="0">
                <a:ln>
                  <a:noFill/>
                </a:ln>
                <a:solidFill>
                  <a:sysClr val="windowText" lastClr="000000"/>
                </a:solidFill>
                <a:effectLst/>
                <a:uLnTx/>
                <a:uFillTx/>
                <a:latin typeface="Calibri"/>
                <a:ea typeface="+mn-ea"/>
                <a:cs typeface="+mn-cs"/>
              </a:endParaRPr>
            </a:p>
          </p:txBody>
        </p:sp>
      </p:grpSp>
      <p:grpSp>
        <p:nvGrpSpPr>
          <p:cNvPr id="8" name="Group 7">
            <a:extLst>
              <a:ext uri="{FF2B5EF4-FFF2-40B4-BE49-F238E27FC236}">
                <a16:creationId xmlns:a16="http://schemas.microsoft.com/office/drawing/2014/main" id="{9657580F-2C5E-D1BA-4C13-43F85B4EC01D}"/>
              </a:ext>
            </a:extLst>
          </p:cNvPr>
          <p:cNvGrpSpPr/>
          <p:nvPr/>
        </p:nvGrpSpPr>
        <p:grpSpPr>
          <a:xfrm>
            <a:off x="2030817" y="5167422"/>
            <a:ext cx="8000173" cy="1142750"/>
            <a:chOff x="1969411" y="5140567"/>
            <a:chExt cx="8104111" cy="1201504"/>
          </a:xfrm>
        </p:grpSpPr>
        <p:sp>
          <p:nvSpPr>
            <p:cNvPr id="9" name="Rounded Rectangle 13">
              <a:extLst>
                <a:ext uri="{FF2B5EF4-FFF2-40B4-BE49-F238E27FC236}">
                  <a16:creationId xmlns:a16="http://schemas.microsoft.com/office/drawing/2014/main" id="{8CBBFD17-9D0C-7874-2023-802376F9BDE8}"/>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4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Descriptiva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1-6</a:t>
              </a:r>
              <a:endParaRPr kumimoji="0" lang="es-ES" sz="2400" b="0" i="0" u="none" strike="noStrike" kern="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10" name="Rounded Rectangle 14">
              <a:extLst>
                <a:ext uri="{FF2B5EF4-FFF2-40B4-BE49-F238E27FC236}">
                  <a16:creationId xmlns:a16="http://schemas.microsoft.com/office/drawing/2014/main" id="{F006268F-9C05-E007-F191-93E3C0436B3A}"/>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4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Analítica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7-10</a:t>
              </a:r>
            </a:p>
          </p:txBody>
        </p:sp>
        <p:sp>
          <p:nvSpPr>
            <p:cNvPr id="11" name="Rounded Rectangle 18">
              <a:extLst>
                <a:ext uri="{FF2B5EF4-FFF2-40B4-BE49-F238E27FC236}">
                  <a16:creationId xmlns:a16="http://schemas.microsoft.com/office/drawing/2014/main" id="{92492EBE-367C-68EE-822D-2E42577933B4}"/>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400" b="1"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Respuesta</a:t>
              </a:r>
            </a:p>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400" b="0"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11-13</a:t>
              </a:r>
            </a:p>
          </p:txBody>
        </p:sp>
        <p:sp>
          <p:nvSpPr>
            <p:cNvPr id="12" name="Right Arrow 26">
              <a:extLst>
                <a:ext uri="{FF2B5EF4-FFF2-40B4-BE49-F238E27FC236}">
                  <a16:creationId xmlns:a16="http://schemas.microsoft.com/office/drawing/2014/main" id="{45CCE7D3-7CDA-6FF4-F708-97D87A5804EB}"/>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0" cap="none" spc="0" normalizeH="0" baseline="0" dirty="0">
                <a:ln>
                  <a:noFill/>
                </a:ln>
                <a:solidFill>
                  <a:prstClr val="white"/>
                </a:solidFill>
                <a:effectLst/>
                <a:uLnTx/>
                <a:uFillTx/>
                <a:latin typeface="Calibri"/>
                <a:ea typeface="+mn-ea"/>
                <a:cs typeface="+mn-cs"/>
              </a:endParaRPr>
            </a:p>
          </p:txBody>
        </p:sp>
        <p:sp>
          <p:nvSpPr>
            <p:cNvPr id="13" name="Right Arrow 27">
              <a:extLst>
                <a:ext uri="{FF2B5EF4-FFF2-40B4-BE49-F238E27FC236}">
                  <a16:creationId xmlns:a16="http://schemas.microsoft.com/office/drawing/2014/main" id="{A886D33A-989F-FCD2-4FCE-D791D5C1DEC7}"/>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0" cap="none" spc="0" normalizeH="0" baseline="0" dirty="0">
                <a:ln>
                  <a:noFill/>
                </a:ln>
                <a:solidFill>
                  <a:prstClr val="white"/>
                </a:solidFill>
                <a:effectLst/>
                <a:uLnTx/>
                <a:uFillTx/>
                <a:latin typeface="Calibri"/>
                <a:ea typeface="+mn-ea"/>
                <a:cs typeface="+mn-cs"/>
              </a:endParaRPr>
            </a:p>
          </p:txBody>
        </p:sp>
      </p:grpSp>
      <p:sp>
        <p:nvSpPr>
          <p:cNvPr id="16" name="Title 1">
            <a:extLst>
              <a:ext uri="{FF2B5EF4-FFF2-40B4-BE49-F238E27FC236}">
                <a16:creationId xmlns:a16="http://schemas.microsoft.com/office/drawing/2014/main" id="{E42FE2EC-A758-EC3E-F79A-9F7B956B1FB8}"/>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Pasos 1-6: Investigación del brote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graphicFrame>
        <p:nvGraphicFramePr>
          <p:cNvPr id="705" name="Google Shape;705;p38"/>
          <p:cNvGraphicFramePr/>
          <p:nvPr>
            <p:extLst>
              <p:ext uri="{D42A27DB-BD31-4B8C-83A1-F6EECF244321}">
                <p14:modId xmlns:p14="http://schemas.microsoft.com/office/powerpoint/2010/main" val="707517833"/>
              </p:ext>
            </p:extLst>
          </p:nvPr>
        </p:nvGraphicFramePr>
        <p:xfrm>
          <a:off x="838200" y="1337679"/>
          <a:ext cx="10612581" cy="3386610"/>
        </p:xfrm>
        <a:graphic>
          <a:graphicData uri="http://schemas.openxmlformats.org/drawingml/2006/table">
            <a:tbl>
              <a:tblPr>
                <a:noFill/>
              </a:tblPr>
              <a:tblGrid>
                <a:gridCol w="1364678">
                  <a:extLst>
                    <a:ext uri="{9D8B030D-6E8A-4147-A177-3AD203B41FA5}">
                      <a16:colId xmlns:a16="http://schemas.microsoft.com/office/drawing/2014/main" val="20000"/>
                    </a:ext>
                  </a:extLst>
                </a:gridCol>
                <a:gridCol w="1405360">
                  <a:extLst>
                    <a:ext uri="{9D8B030D-6E8A-4147-A177-3AD203B41FA5}">
                      <a16:colId xmlns:a16="http://schemas.microsoft.com/office/drawing/2014/main" val="20001"/>
                    </a:ext>
                  </a:extLst>
                </a:gridCol>
                <a:gridCol w="1873802">
                  <a:extLst>
                    <a:ext uri="{9D8B030D-6E8A-4147-A177-3AD203B41FA5}">
                      <a16:colId xmlns:a16="http://schemas.microsoft.com/office/drawing/2014/main" val="20002"/>
                    </a:ext>
                  </a:extLst>
                </a:gridCol>
                <a:gridCol w="1856451">
                  <a:extLst>
                    <a:ext uri="{9D8B030D-6E8A-4147-A177-3AD203B41FA5}">
                      <a16:colId xmlns:a16="http://schemas.microsoft.com/office/drawing/2014/main" val="20003"/>
                    </a:ext>
                  </a:extLst>
                </a:gridCol>
                <a:gridCol w="2360825">
                  <a:extLst>
                    <a:ext uri="{9D8B030D-6E8A-4147-A177-3AD203B41FA5}">
                      <a16:colId xmlns:a16="http://schemas.microsoft.com/office/drawing/2014/main" val="20004"/>
                    </a:ext>
                  </a:extLst>
                </a:gridCol>
                <a:gridCol w="1751465">
                  <a:extLst>
                    <a:ext uri="{9D8B030D-6E8A-4147-A177-3AD203B41FA5}">
                      <a16:colId xmlns:a16="http://schemas.microsoft.com/office/drawing/2014/main" val="20005"/>
                    </a:ext>
                  </a:extLst>
                </a:gridCol>
              </a:tblGrid>
              <a:tr h="609600">
                <a:tc>
                  <a:txBody>
                    <a:bodyPr/>
                    <a:lstStyle/>
                    <a:p>
                      <a:pPr marL="0" marR="0" lvl="0" indent="0" algn="ctr" rtl="0">
                        <a:lnSpc>
                          <a:spcPct val="100000"/>
                        </a:lnSpc>
                        <a:spcBef>
                          <a:spcPts val="0"/>
                        </a:spcBef>
                        <a:spcAft>
                          <a:spcPts val="0"/>
                        </a:spcAft>
                        <a:buClr>
                          <a:srgbClr val="CC0000"/>
                        </a:buClr>
                        <a:buSzPts val="1820"/>
                        <a:buFont typeface="Noto Sans Symbols"/>
                        <a:buNone/>
                      </a:pPr>
                      <a:endParaRPr sz="2800" b="0" i="0" u="none" strike="noStrike" cap="none">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endParaRPr sz="2800" b="0" i="0" u="none" strike="noStrike" cap="none">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dirty="0" err="1">
                          <a:solidFill>
                            <a:schemeClr val="dk1"/>
                          </a:solidFill>
                          <a:latin typeface="Arial  "/>
                          <a:cs typeface="Arial"/>
                          <a:sym typeface="Arial"/>
                        </a:rPr>
                        <a:t>enfermo</a:t>
                      </a:r>
                      <a:endParaRPr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dirty="0" err="1">
                          <a:solidFill>
                            <a:schemeClr val="dk1"/>
                          </a:solidFill>
                          <a:latin typeface="Arial  "/>
                          <a:cs typeface="Arial"/>
                          <a:sym typeface="Arial"/>
                        </a:rPr>
                        <a:t>sano</a:t>
                      </a:r>
                      <a:endParaRPr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sng" strike="noStrike" cap="none">
                          <a:solidFill>
                            <a:schemeClr val="dk1"/>
                          </a:solidFill>
                          <a:latin typeface="Arial  "/>
                          <a:ea typeface="Arial"/>
                          <a:cs typeface="Arial"/>
                          <a:sym typeface="Arial"/>
                        </a:rPr>
                        <a:t>Total</a:t>
                      </a:r>
                      <a:endParaRPr/>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dirty="0">
                          <a:solidFill>
                            <a:schemeClr val="dk1"/>
                          </a:solidFill>
                          <a:latin typeface="Arial  "/>
                          <a:ea typeface="Arial"/>
                          <a:cs typeface="Arial"/>
                          <a:sym typeface="Arial"/>
                        </a:rPr>
                        <a:t>Tasa de </a:t>
                      </a:r>
                      <a:r>
                        <a:rPr lang="en-US" sz="2800" b="0" i="0" u="none" strike="noStrike" cap="none" dirty="0" err="1">
                          <a:solidFill>
                            <a:schemeClr val="dk1"/>
                          </a:solidFill>
                          <a:latin typeface="Arial  "/>
                          <a:ea typeface="Arial"/>
                          <a:cs typeface="Arial"/>
                          <a:sym typeface="Arial"/>
                        </a:rPr>
                        <a:t>ataque</a:t>
                      </a:r>
                      <a:endParaRPr dirty="0"/>
                    </a:p>
                  </a:txBody>
                  <a:tcPr marL="93375" marR="93375" marT="1371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865500">
                <a:tc rowSpan="2">
                  <a:txBody>
                    <a:bodyPr/>
                    <a:lstStyle/>
                    <a:p>
                      <a:pPr marL="0" marR="0" lvl="0" indent="0" algn="r" rtl="0">
                        <a:lnSpc>
                          <a:spcPct val="100000"/>
                        </a:lnSpc>
                        <a:spcBef>
                          <a:spcPts val="0"/>
                        </a:spcBef>
                        <a:spcAft>
                          <a:spcPts val="0"/>
                        </a:spcAft>
                        <a:buClr>
                          <a:srgbClr val="CC0000"/>
                        </a:buClr>
                        <a:buSzPts val="1820"/>
                        <a:buFont typeface="Noto Sans Symbols"/>
                        <a:buNone/>
                      </a:pPr>
                      <a:r>
                        <a:rPr lang="en-US" sz="2800" b="0" i="0" u="none" strike="noStrike" cap="none" dirty="0">
                          <a:solidFill>
                            <a:schemeClr val="dk1"/>
                          </a:solidFill>
                          <a:latin typeface="Arial  "/>
                          <a:ea typeface="Arial"/>
                          <a:cs typeface="Arial"/>
                          <a:sym typeface="Arial"/>
                        </a:rPr>
                        <a:t>Carne de res</a:t>
                      </a:r>
                      <a:endParaRPr dirty="0"/>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Sí</a:t>
                      </a:r>
                      <a:endParaRPr/>
                    </a:p>
                  </a:txBody>
                  <a:tcPr marL="93375" marR="93375" marT="137150" marB="45725"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50</a:t>
                      </a:r>
                      <a:endParaRPr/>
                    </a:p>
                  </a:txBody>
                  <a:tcPr marL="93375" marR="93375" marT="137150"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31</a:t>
                      </a:r>
                      <a:endParaRPr/>
                    </a:p>
                  </a:txBody>
                  <a:tcPr marL="93375" marR="93375" marT="137150"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81</a:t>
                      </a:r>
                      <a:endParaRPr sz="2800" b="0" i="0" u="none" strike="noStrike" cap="none" baseline="-25000">
                        <a:solidFill>
                          <a:schemeClr val="dk1"/>
                        </a:solidFill>
                        <a:latin typeface="Arial  "/>
                        <a:ea typeface="Arial"/>
                        <a:cs typeface="Arial"/>
                        <a:sym typeface="Arial"/>
                      </a:endParaRPr>
                    </a:p>
                  </a:txBody>
                  <a:tcPr marL="93375" marR="93375" marT="137150" marB="45725"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62%</a:t>
                      </a:r>
                      <a:endParaRPr sz="2800" b="0" i="0" u="none" strike="noStrike" cap="none" baseline="-25000">
                        <a:solidFill>
                          <a:schemeClr val="dk1"/>
                        </a:solidFill>
                        <a:latin typeface="Arial  "/>
                        <a:ea typeface="Arial"/>
                        <a:cs typeface="Arial"/>
                        <a:sym typeface="Arial"/>
                      </a:endParaRPr>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875200">
                <a:tc vMerge="1">
                  <a:txBody>
                    <a:bodyPr/>
                    <a:lstStyle/>
                    <a:p>
                      <a:endParaRPr lang="en-US"/>
                    </a:p>
                  </a:txBody>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No</a:t>
                      </a:r>
                      <a:endParaRPr/>
                    </a:p>
                  </a:txBody>
                  <a:tcPr marL="93375" marR="93375" marT="137150"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4</a:t>
                      </a:r>
                      <a:endParaRPr/>
                    </a:p>
                  </a:txBody>
                  <a:tcPr marL="93375" marR="93375" marT="137150"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31</a:t>
                      </a:r>
                      <a:endParaRPr/>
                    </a:p>
                  </a:txBody>
                  <a:tcPr marL="93375" marR="93375" marT="137150"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35</a:t>
                      </a:r>
                      <a:endParaRPr sz="2800" b="0" i="0" u="none" strike="noStrike" cap="none" baseline="-25000">
                        <a:solidFill>
                          <a:schemeClr val="dk1"/>
                        </a:solidFill>
                        <a:latin typeface="Arial  "/>
                        <a:ea typeface="Arial"/>
                        <a:cs typeface="Arial"/>
                        <a:sym typeface="Arial"/>
                      </a:endParaRPr>
                    </a:p>
                  </a:txBody>
                  <a:tcPr marL="93375" marR="93375" marT="137150" marB="45725"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11%</a:t>
                      </a:r>
                      <a:endParaRPr/>
                    </a:p>
                  </a:txBody>
                  <a:tcPr marL="93375" marR="93375" marT="1371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87375">
                <a:tc>
                  <a:txBody>
                    <a:bodyPr/>
                    <a:lstStyle/>
                    <a:p>
                      <a:pPr marL="0" marR="0" lvl="0" indent="0" algn="ctr" rtl="0">
                        <a:lnSpc>
                          <a:spcPct val="100000"/>
                        </a:lnSpc>
                        <a:spcBef>
                          <a:spcPts val="0"/>
                        </a:spcBef>
                        <a:spcAft>
                          <a:spcPts val="0"/>
                        </a:spcAft>
                        <a:buClr>
                          <a:srgbClr val="CC0000"/>
                        </a:buClr>
                        <a:buSzPts val="1820"/>
                        <a:buFont typeface="Noto Sans Symbols"/>
                        <a:buNone/>
                      </a:pPr>
                      <a:endParaRPr sz="2800" b="0" i="0" u="none" strike="noStrike" cap="none">
                        <a:solidFill>
                          <a:schemeClr val="dk1"/>
                        </a:solidFill>
                        <a:latin typeface="Arial  "/>
                        <a:ea typeface="Arial"/>
                        <a:cs typeface="Arial"/>
                        <a:sym typeface="Arial"/>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Total</a:t>
                      </a:r>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54</a:t>
                      </a:r>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62</a:t>
                      </a:r>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a:solidFill>
                            <a:schemeClr val="dk1"/>
                          </a:solidFill>
                          <a:latin typeface="Arial  "/>
                          <a:ea typeface="Arial"/>
                          <a:cs typeface="Arial"/>
                          <a:sym typeface="Arial"/>
                        </a:rPr>
                        <a:t>116</a:t>
                      </a:r>
                      <a:endParaRPr/>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n-US" sz="2800" b="0" i="0" u="none" strike="noStrike" cap="none" dirty="0">
                          <a:solidFill>
                            <a:schemeClr val="dk1"/>
                          </a:solidFill>
                          <a:latin typeface="Arial  "/>
                          <a:ea typeface="Arial"/>
                          <a:cs typeface="Arial"/>
                          <a:sym typeface="Arial"/>
                        </a:rPr>
                        <a:t>47%</a:t>
                      </a:r>
                      <a:endParaRPr dirty="0"/>
                    </a:p>
                  </a:txBody>
                  <a:tcPr marL="93375" marR="93375" marT="1371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706" name="Google Shape;706;p38"/>
              <p:cNvSpPr txBox="1"/>
              <p:nvPr/>
            </p:nvSpPr>
            <p:spPr>
              <a:xfrm>
                <a:off x="266700" y="4867434"/>
                <a:ext cx="8439150" cy="1368411"/>
              </a:xfrm>
              <a:prstGeom prst="rect">
                <a:avLst/>
              </a:prstGeom>
              <a:noFill/>
              <a:ln>
                <a:noFill/>
              </a:ln>
            </p:spPr>
            <p:txBody>
              <a:bodyPr spcFirstLastPara="1" wrap="square" lIns="91425" tIns="45700" rIns="91425" bIns="45700" anchor="t" anchorCtr="0">
                <a:spAutoFit/>
              </a:bodyPr>
              <a:lstStyle/>
              <a:p>
                <a:pPr lvl="0" algn="ctr">
                  <a:lnSpc>
                    <a:spcPct val="150000"/>
                  </a:lnSpc>
                  <a:buClr>
                    <a:prstClr val="black"/>
                  </a:buClr>
                  <a:buSzPts val="3200"/>
                  <a:defRPr/>
                </a:pPr>
                <a14:m>
                  <m:oMathPara xmlns:m="http://schemas.openxmlformats.org/officeDocument/2006/math">
                    <m:oMathParaPr>
                      <m:jc m:val="centerGroup"/>
                    </m:oMathParaPr>
                    <m:oMath xmlns:m="http://schemas.openxmlformats.org/officeDocument/2006/math">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𝑅𝑎𝑧</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ó</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𝑛</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 </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𝑑𝑒</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 </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𝑅𝑖𝑒𝑠𝑔𝑜</m:t>
                      </m:r>
                      <m:r>
                        <a:rPr kumimoji="0" lang="es-E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m:t>
                      </m:r>
                      <m:f>
                        <m:fPr>
                          <m:ctrlPr>
                            <a:rPr kumimoji="0" lang="es-E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ctrlPr>
                        </m:fPr>
                        <m:num>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𝑡𝑎𝑠𝑎</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 </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𝑎𝑡𝑎𝑞𝑢𝑒</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 </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𝑒𝑛</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 </m:t>
                          </m:r>
                          <m:r>
                            <a:rPr kumimoji="0" lang="en-US" sz="2800" b="0" i="1" u="none" strike="noStrike" kern="1200" cap="none" spc="0" normalizeH="0" baseline="0" smtClean="0">
                              <a:ln>
                                <a:noFill/>
                              </a:ln>
                              <a:solidFill>
                                <a:prstClr val="black"/>
                              </a:solidFill>
                              <a:effectLst/>
                              <a:uLnTx/>
                              <a:uFillTx/>
                              <a:latin typeface="Cambria Math" panose="02040503050406030204" pitchFamily="18" charset="0"/>
                              <a:ea typeface="+mn-ea"/>
                              <a:cs typeface="+mn-cs"/>
                            </a:rPr>
                            <m:t>𝑒𝑥𝑝𝑢𝑒𝑠𝑡𝑜𝑠</m:t>
                          </m:r>
                        </m:num>
                        <m:den>
                          <m:r>
                            <a:rPr lang="en-US" sz="2800" i="1">
                              <a:solidFill>
                                <a:prstClr val="black"/>
                              </a:solidFill>
                              <a:latin typeface="Cambria Math" panose="02040503050406030204" pitchFamily="18" charset="0"/>
                            </a:rPr>
                            <m:t>𝑡𝑎𝑠𝑎</m:t>
                          </m:r>
                          <m:r>
                            <a:rPr lang="en-US" sz="2800" i="1">
                              <a:solidFill>
                                <a:prstClr val="black"/>
                              </a:solidFill>
                              <a:latin typeface="Cambria Math" panose="02040503050406030204" pitchFamily="18" charset="0"/>
                            </a:rPr>
                            <m:t> </m:t>
                          </m:r>
                          <m:r>
                            <a:rPr lang="en-US" sz="2800" i="1">
                              <a:solidFill>
                                <a:prstClr val="black"/>
                              </a:solidFill>
                              <a:latin typeface="Cambria Math" panose="02040503050406030204" pitchFamily="18" charset="0"/>
                            </a:rPr>
                            <m:t>𝑎𝑡𝑎𝑞𝑢𝑒</m:t>
                          </m:r>
                          <m:r>
                            <a:rPr lang="en-US" sz="2800" i="1">
                              <a:solidFill>
                                <a:prstClr val="black"/>
                              </a:solidFill>
                              <a:latin typeface="Cambria Math" panose="02040503050406030204" pitchFamily="18" charset="0"/>
                            </a:rPr>
                            <m:t> </m:t>
                          </m:r>
                          <m:r>
                            <a:rPr lang="en-US" sz="2800" i="1">
                              <a:solidFill>
                                <a:prstClr val="black"/>
                              </a:solidFill>
                              <a:latin typeface="Cambria Math" panose="02040503050406030204" pitchFamily="18" charset="0"/>
                            </a:rPr>
                            <m:t>𝑒𝑛</m:t>
                          </m:r>
                          <m:r>
                            <a:rPr lang="en-US" sz="2800" i="1">
                              <a:solidFill>
                                <a:prstClr val="black"/>
                              </a:solidFill>
                              <a:latin typeface="Cambria Math" panose="02040503050406030204" pitchFamily="18" charset="0"/>
                            </a:rPr>
                            <m:t> </m:t>
                          </m:r>
                          <m:r>
                            <a:rPr lang="en-US" sz="2800" b="0" i="1" smtClean="0">
                              <a:solidFill>
                                <a:prstClr val="black"/>
                              </a:solidFill>
                              <a:latin typeface="Cambria Math" panose="02040503050406030204" pitchFamily="18" charset="0"/>
                            </a:rPr>
                            <m:t>𝑁𝑂</m:t>
                          </m:r>
                          <m:r>
                            <a:rPr lang="en-US" sz="2800" b="0" i="1" smtClean="0">
                              <a:solidFill>
                                <a:prstClr val="black"/>
                              </a:solidFill>
                              <a:latin typeface="Cambria Math" panose="02040503050406030204" pitchFamily="18" charset="0"/>
                            </a:rPr>
                            <m:t> </m:t>
                          </m:r>
                          <m:r>
                            <a:rPr lang="en-US" sz="2800" i="1">
                              <a:solidFill>
                                <a:prstClr val="black"/>
                              </a:solidFill>
                              <a:latin typeface="Cambria Math" panose="02040503050406030204" pitchFamily="18" charset="0"/>
                            </a:rPr>
                            <m:t>𝑒𝑥𝑝𝑢𝑒𝑠𝑡𝑜𝑠</m:t>
                          </m:r>
                        </m:den>
                      </m:f>
                    </m:oMath>
                  </m:oMathPara>
                </a14:m>
                <a:endParaRPr kumimoji="0" lang="es-ES" sz="2800" b="0" i="0" u="none" strike="noStrike" kern="1200" cap="none" spc="0" normalizeH="0" baseline="0" dirty="0">
                  <a:ln>
                    <a:noFill/>
                  </a:ln>
                  <a:solidFill>
                    <a:prstClr val="black"/>
                  </a:solidFill>
                  <a:effectLst/>
                  <a:uLnTx/>
                  <a:uFillTx/>
                  <a:latin typeface="Arial  "/>
                  <a:ea typeface="+mn-ea"/>
                  <a:cs typeface="+mn-cs"/>
                </a:endParaRPr>
              </a:p>
            </p:txBody>
          </p:sp>
        </mc:Choice>
        <mc:Fallback xmlns="">
          <p:sp>
            <p:nvSpPr>
              <p:cNvPr id="706" name="Google Shape;706;p38"/>
              <p:cNvSpPr txBox="1">
                <a:spLocks noRot="1" noChangeAspect="1" noMove="1" noResize="1" noEditPoints="1" noAdjustHandles="1" noChangeArrowheads="1" noChangeShapeType="1" noTextEdit="1"/>
              </p:cNvSpPr>
              <p:nvPr/>
            </p:nvSpPr>
            <p:spPr>
              <a:xfrm>
                <a:off x="266700" y="4867434"/>
                <a:ext cx="8439150" cy="1368411"/>
              </a:xfrm>
              <a:prstGeom prst="rect">
                <a:avLst/>
              </a:prstGeom>
              <a:blipFill>
                <a:blip r:embed="rId3"/>
                <a:stretch>
                  <a:fillRect/>
                </a:stretch>
              </a:blipFill>
              <a:ln>
                <a:noFill/>
              </a:ln>
            </p:spPr>
            <p:txBody>
              <a:bodyPr/>
              <a:lstStyle/>
              <a:p>
                <a:r>
                  <a:rPr lang="es-GT">
                    <a:noFill/>
                  </a:rPr>
                  <a:t> </a:t>
                </a:r>
              </a:p>
            </p:txBody>
          </p:sp>
        </mc:Fallback>
      </mc:AlternateContent>
      <p:sp>
        <p:nvSpPr>
          <p:cNvPr id="2" name="Google Shape;682;p35">
            <a:extLst>
              <a:ext uri="{FF2B5EF4-FFF2-40B4-BE49-F238E27FC236}">
                <a16:creationId xmlns:a16="http://schemas.microsoft.com/office/drawing/2014/main" id="{F37D3950-7218-E82F-04E6-9E408D9EC231}"/>
              </a:ext>
            </a:extLst>
          </p:cNvPr>
          <p:cNvSpPr txBox="1">
            <a:spLocks/>
          </p:cNvSpPr>
          <p:nvPr/>
        </p:nvSpPr>
        <p:spPr>
          <a:xfrm>
            <a:off x="838200" y="41039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Tabla 2 X 2, tasas de ataque y razón </a:t>
            </a:r>
            <a:br>
              <a:rPr lang="es-ES" dirty="0"/>
            </a:br>
            <a:r>
              <a:rPr lang="es-ES" dirty="0"/>
              <a:t>de riesgo</a:t>
            </a:r>
          </a:p>
        </p:txBody>
      </p:sp>
      <mc:AlternateContent xmlns:mc="http://schemas.openxmlformats.org/markup-compatibility/2006" xmlns:a14="http://schemas.microsoft.com/office/drawing/2010/main">
        <mc:Choice Requires="a14">
          <p:sp>
            <p:nvSpPr>
              <p:cNvPr id="3" name="Google Shape;706;p38">
                <a:extLst>
                  <a:ext uri="{FF2B5EF4-FFF2-40B4-BE49-F238E27FC236}">
                    <a16:creationId xmlns:a16="http://schemas.microsoft.com/office/drawing/2014/main" id="{AD0E3922-7F75-1CDA-437B-FBBF361272CF}"/>
                  </a:ext>
                </a:extLst>
              </p:cNvPr>
              <p:cNvSpPr txBox="1"/>
              <p:nvPr/>
            </p:nvSpPr>
            <p:spPr>
              <a:xfrm>
                <a:off x="8012555" y="4939376"/>
                <a:ext cx="2166171" cy="147530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50000"/>
                  </a:lnSpc>
                  <a:spcBef>
                    <a:spcPts val="0"/>
                  </a:spcBef>
                  <a:spcAft>
                    <a:spcPts val="0"/>
                  </a:spcAft>
                  <a:buClr>
                    <a:prstClr val="black"/>
                  </a:buClr>
                  <a:buSzPts val="3200"/>
                  <a:buFontTx/>
                  <a:buNone/>
                  <a:tabLst/>
                  <a:defRPr/>
                </a:pPr>
                <a14:m>
                  <m:oMathPara xmlns:m="http://schemas.openxmlformats.org/officeDocument/2006/math">
                    <m:oMathParaPr>
                      <m:jc m:val="centerGroup"/>
                    </m:oMathParaPr>
                    <m:oMath xmlns:m="http://schemas.openxmlformats.org/officeDocument/2006/math">
                      <m:r>
                        <a:rPr kumimoji="0" lang="en-US" sz="32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US" sz="32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US" sz="32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𝟔𝟐</m:t>
                          </m:r>
                        </m:num>
                        <m:den>
                          <m:r>
                            <a:rPr kumimoji="0" lang="en-US" sz="32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𝟏𝟏</m:t>
                          </m:r>
                        </m:den>
                      </m:f>
                    </m:oMath>
                  </m:oMathPara>
                </a14:m>
                <a:endParaRPr kumimoji="0" lang="en-US" sz="1800" b="1" i="0" u="none" strike="noStrike" kern="1200" cap="none" spc="0" normalizeH="0" baseline="0" noProof="0" dirty="0">
                  <a:ln>
                    <a:noFill/>
                  </a:ln>
                  <a:solidFill>
                    <a:prstClr val="black"/>
                  </a:solidFill>
                  <a:effectLst/>
                  <a:uLnTx/>
                  <a:uFillTx/>
                  <a:latin typeface="Arial  "/>
                  <a:ea typeface="+mn-ea"/>
                  <a:cs typeface="+mn-cs"/>
                </a:endParaRPr>
              </a:p>
            </p:txBody>
          </p:sp>
        </mc:Choice>
        <mc:Fallback xmlns="" xmlns:p14="http://schemas.microsoft.com/office/powerpoint/2010/main" xmlns:a16="http://schemas.microsoft.com/office/drawing/2014/main">
          <p:sp>
            <p:nvSpPr>
              <p:cNvPr id="3" name="Google Shape;706;p38">
                <a:extLst>
                  <a:ext uri="{FF2B5EF4-FFF2-40B4-BE49-F238E27FC236}">
                    <a16:creationId xmlns:a16="http://schemas.microsoft.com/office/drawing/2014/main" id="{AD0E3922-7F75-1CDA-437B-FBBF361272CF}"/>
                  </a:ext>
                </a:extLst>
              </p:cNvPr>
              <p:cNvSpPr txBox="1">
                <a:spLocks noRot="1" noChangeAspect="1" noMove="1" noResize="1" noEditPoints="1" noAdjustHandles="1" noChangeArrowheads="1" noChangeShapeType="1" noTextEdit="1"/>
              </p:cNvSpPr>
              <p:nvPr/>
            </p:nvSpPr>
            <p:spPr>
              <a:xfrm>
                <a:off x="8012555" y="4939376"/>
                <a:ext cx="2166171" cy="1475300"/>
              </a:xfrm>
              <a:prstGeom prst="rect">
                <a:avLst/>
              </a:prstGeom>
              <a:blipFill>
                <a:blip r:embed="rId4"/>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Google Shape;706;p38">
                <a:extLst>
                  <a:ext uri="{FF2B5EF4-FFF2-40B4-BE49-F238E27FC236}">
                    <a16:creationId xmlns:a16="http://schemas.microsoft.com/office/drawing/2014/main" id="{767BFD3D-844C-BBA1-A70D-E9ADBAAD66F2}"/>
                  </a:ext>
                </a:extLst>
              </p:cNvPr>
              <p:cNvSpPr txBox="1"/>
              <p:nvPr/>
            </p:nvSpPr>
            <p:spPr>
              <a:xfrm>
                <a:off x="9416239" y="5372266"/>
                <a:ext cx="2166171" cy="83095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50000"/>
                  </a:lnSpc>
                  <a:spcBef>
                    <a:spcPts val="0"/>
                  </a:spcBef>
                  <a:spcAft>
                    <a:spcPts val="0"/>
                  </a:spcAft>
                  <a:buClr>
                    <a:prstClr val="black"/>
                  </a:buClr>
                  <a:buSzPts val="3200"/>
                  <a:buFontTx/>
                  <a:buNone/>
                  <a:tabLst/>
                  <a:defRPr/>
                </a:pPr>
                <a14:m>
                  <m:oMathPara xmlns:m="http://schemas.openxmlformats.org/officeDocument/2006/math">
                    <m:oMathParaPr>
                      <m:jc m:val="centerGroup"/>
                    </m:oMathParaPr>
                    <m:oMath xmlns:m="http://schemas.openxmlformats.org/officeDocument/2006/math">
                      <m:r>
                        <a:rPr kumimoji="0" lang="en-US" sz="32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US" sz="32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𝟓</m:t>
                      </m:r>
                      <m:r>
                        <a:rPr kumimoji="0" lang="en-US" sz="32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US" sz="32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𝟔</m:t>
                      </m:r>
                    </m:oMath>
                  </m:oMathPara>
                </a14:m>
                <a:endParaRPr kumimoji="0" lang="en-US" sz="1800" b="1" i="0" u="none" strike="noStrike" kern="1200" cap="none" spc="0" normalizeH="0" baseline="0" noProof="0" dirty="0">
                  <a:ln>
                    <a:noFill/>
                  </a:ln>
                  <a:solidFill>
                    <a:prstClr val="black"/>
                  </a:solidFill>
                  <a:effectLst/>
                  <a:uLnTx/>
                  <a:uFillTx/>
                  <a:latin typeface="Arial  "/>
                  <a:ea typeface="+mn-ea"/>
                  <a:cs typeface="+mn-cs"/>
                </a:endParaRPr>
              </a:p>
            </p:txBody>
          </p:sp>
        </mc:Choice>
        <mc:Fallback xmlns="" xmlns:p14="http://schemas.microsoft.com/office/powerpoint/2010/main" xmlns:a16="http://schemas.microsoft.com/office/drawing/2014/main">
          <p:sp>
            <p:nvSpPr>
              <p:cNvPr id="4" name="Google Shape;706;p38">
                <a:extLst>
                  <a:ext uri="{FF2B5EF4-FFF2-40B4-BE49-F238E27FC236}">
                    <a16:creationId xmlns:a16="http://schemas.microsoft.com/office/drawing/2014/main" id="{767BFD3D-844C-BBA1-A70D-E9ADBAAD66F2}"/>
                  </a:ext>
                </a:extLst>
              </p:cNvPr>
              <p:cNvSpPr txBox="1">
                <a:spLocks noRot="1" noChangeAspect="1" noMove="1" noResize="1" noEditPoints="1" noAdjustHandles="1" noChangeArrowheads="1" noChangeShapeType="1" noTextEdit="1"/>
              </p:cNvSpPr>
              <p:nvPr/>
            </p:nvSpPr>
            <p:spPr>
              <a:xfrm>
                <a:off x="9416239" y="5372266"/>
                <a:ext cx="2166171" cy="830956"/>
              </a:xfrm>
              <a:prstGeom prst="rect">
                <a:avLst/>
              </a:prstGeom>
              <a:blipFill>
                <a:blip r:embed="rId5"/>
                <a:stretch>
                  <a:fillRect/>
                </a:stretch>
              </a:blipFill>
              <a:ln>
                <a:noFill/>
              </a:ln>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B07EE7-02EE-E5A7-704D-C107029D4323}"/>
              </a:ext>
            </a:extLst>
          </p:cNvPr>
          <p:cNvSpPr>
            <a:spLocks noGrp="1"/>
          </p:cNvSpPr>
          <p:nvPr>
            <p:ph sz="half" idx="2"/>
          </p:nvPr>
        </p:nvSpPr>
        <p:spPr>
          <a:xfrm>
            <a:off x="571500" y="1478857"/>
            <a:ext cx="11144250" cy="4639309"/>
          </a:xfrm>
        </p:spPr>
        <p:txBody>
          <a:bodyPr/>
          <a:lstStyle/>
          <a:p>
            <a:r>
              <a:rPr lang="es-ES" dirty="0"/>
              <a:t>¿Cómo se explican los resultados de manera fácil de entender?</a:t>
            </a:r>
          </a:p>
          <a:p>
            <a:r>
              <a:rPr lang="es-ES" dirty="0"/>
              <a:t>"El {grupo expuesto} tuvo {RR} veces más probabilidades de tener {el desenlace} que el {grupo no expuesto}".</a:t>
            </a:r>
          </a:p>
          <a:p>
            <a:r>
              <a:rPr lang="es-ES" dirty="0"/>
              <a:t>Ejemplo:</a:t>
            </a:r>
          </a:p>
          <a:p>
            <a:pPr lvl="1"/>
            <a:r>
              <a:rPr lang="es-ES" u="sng" dirty="0"/>
              <a:t>"Las personas que comieron carne de res tuvieron 5.6 </a:t>
            </a:r>
            <a:r>
              <a:rPr lang="es-ES" dirty="0"/>
              <a:t>veces más probabilidades </a:t>
            </a:r>
            <a:r>
              <a:rPr lang="es-ES" u="sng" dirty="0"/>
              <a:t>de enfermar de gastroenteritis </a:t>
            </a:r>
            <a:r>
              <a:rPr lang="es-ES" dirty="0"/>
              <a:t>que </a:t>
            </a:r>
            <a:r>
              <a:rPr lang="es-ES" u="sng" dirty="0"/>
              <a:t>las personas que no comieron carne de res</a:t>
            </a:r>
            <a:r>
              <a:rPr lang="es-ES" dirty="0"/>
              <a:t>".</a:t>
            </a:r>
          </a:p>
          <a:p>
            <a:endParaRPr lang="es-ES" dirty="0"/>
          </a:p>
        </p:txBody>
      </p:sp>
      <p:sp>
        <p:nvSpPr>
          <p:cNvPr id="2" name="Google Shape;682;p35">
            <a:extLst>
              <a:ext uri="{FF2B5EF4-FFF2-40B4-BE49-F238E27FC236}">
                <a16:creationId xmlns:a16="http://schemas.microsoft.com/office/drawing/2014/main" id="{83F798F3-3CF3-D5E0-FAC7-BF273F13DF67}"/>
              </a:ext>
            </a:extLst>
          </p:cNvPr>
          <p:cNvSpPr txBox="1">
            <a:spLocks/>
          </p:cNvSpPr>
          <p:nvPr/>
        </p:nvSpPr>
        <p:spPr>
          <a:xfrm>
            <a:off x="838200" y="41039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Plantilla para describir  la razón de riesgo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8" name="Google Shape;738;p42"/>
          <p:cNvSpPr txBox="1">
            <a:spLocks noGrp="1"/>
          </p:cNvSpPr>
          <p:nvPr>
            <p:ph sz="half" idx="2"/>
          </p:nvPr>
        </p:nvSpPr>
        <p:spPr>
          <a:xfrm>
            <a:off x="1672087" y="1478857"/>
            <a:ext cx="10515600" cy="4639309"/>
          </a:xfrm>
          <a:prstGeom prst="rect">
            <a:avLst/>
          </a:prstGeom>
          <a:noFill/>
          <a:ln>
            <a:noFill/>
          </a:ln>
        </p:spPr>
        <p:txBody>
          <a:bodyPr spcFirstLastPara="1" wrap="square" lIns="91425" tIns="45700" rIns="91425" bIns="45700" anchor="t" anchorCtr="0">
            <a:noAutofit/>
          </a:bodyPr>
          <a:lstStyle/>
          <a:p>
            <a:pPr marL="287020" indent="-109220" algn="ctr">
              <a:spcBef>
                <a:spcPts val="0"/>
              </a:spcBef>
              <a:buNone/>
            </a:pPr>
            <a:endParaRPr lang="es-ES" dirty="0"/>
          </a:p>
          <a:p>
            <a:pPr lvl="1">
              <a:lnSpc>
                <a:spcPct val="110000"/>
              </a:lnSpc>
              <a:spcBef>
                <a:spcPts val="1800"/>
              </a:spcBef>
              <a:buClr>
                <a:schemeClr val="dk1"/>
              </a:buClr>
              <a:buFont typeface="Arial" panose="020B0604020202020204" pitchFamily="34" charset="0"/>
              <a:buChar char="•"/>
            </a:pPr>
            <a:r>
              <a:rPr lang="es-ES" dirty="0">
                <a:solidFill>
                  <a:srgbClr val="FF0000"/>
                </a:solidFill>
                <a:latin typeface="Arial  "/>
              </a:rPr>
              <a:t>RR &gt; 1</a:t>
            </a:r>
          </a:p>
          <a:p>
            <a:pPr lvl="1">
              <a:lnSpc>
                <a:spcPct val="110000"/>
              </a:lnSpc>
              <a:spcBef>
                <a:spcPts val="1800"/>
              </a:spcBef>
              <a:buClr>
                <a:schemeClr val="dk1"/>
              </a:buClr>
              <a:buFont typeface="Arial" panose="020B0604020202020204" pitchFamily="34" charset="0"/>
              <a:buChar char="•"/>
            </a:pPr>
            <a:r>
              <a:rPr lang="es-ES" dirty="0">
                <a:latin typeface="Arial  "/>
              </a:rPr>
              <a:t>RR = 1</a:t>
            </a:r>
          </a:p>
          <a:p>
            <a:pPr lvl="1">
              <a:lnSpc>
                <a:spcPct val="110000"/>
              </a:lnSpc>
              <a:spcBef>
                <a:spcPts val="1800"/>
              </a:spcBef>
              <a:buClr>
                <a:schemeClr val="dk1"/>
              </a:buClr>
              <a:buFont typeface="Arial" panose="020B0604020202020204" pitchFamily="34" charset="0"/>
              <a:buChar char="•"/>
            </a:pPr>
            <a:r>
              <a:rPr lang="es-ES" dirty="0">
                <a:solidFill>
                  <a:schemeClr val="accent1"/>
                </a:solidFill>
                <a:latin typeface="Arial  "/>
              </a:rPr>
              <a:t>RR &lt; 1</a:t>
            </a:r>
          </a:p>
          <a:p>
            <a:pPr marL="287020" indent="-109220">
              <a:buNone/>
            </a:pPr>
            <a:endParaRPr lang="es-ES" dirty="0"/>
          </a:p>
        </p:txBody>
      </p:sp>
      <p:sp>
        <p:nvSpPr>
          <p:cNvPr id="739" name="Google Shape;739;p42"/>
          <p:cNvSpPr txBox="1"/>
          <p:nvPr/>
        </p:nvSpPr>
        <p:spPr>
          <a:xfrm>
            <a:off x="3468039" y="2113280"/>
            <a:ext cx="6019800" cy="2039620"/>
          </a:xfrm>
          <a:prstGeom prst="rect">
            <a:avLst/>
          </a:prstGeom>
          <a:noFill/>
          <a:ln>
            <a:noFill/>
          </a:ln>
        </p:spPr>
        <p:txBody>
          <a:bodyPr spcFirstLastPara="1" wrap="square" lIns="91425" tIns="45700" rIns="91425" bIns="45700" anchor="t" anchorCtr="0">
            <a:normAutofit/>
          </a:bodyPr>
          <a:lstStyle/>
          <a:p>
            <a:pPr marL="225425" marR="0" lvl="1" algn="l" defTabSz="457200" rtl="0" eaLnBrk="1" fontAlgn="auto" latinLnBrk="0" hangingPunct="1">
              <a:lnSpc>
                <a:spcPct val="120000"/>
              </a:lnSpc>
              <a:spcBef>
                <a:spcPts val="0"/>
              </a:spcBef>
              <a:spcAft>
                <a:spcPts val="0"/>
              </a:spcAft>
              <a:buClr>
                <a:prstClr val="black"/>
              </a:buClr>
              <a:buSzPts val="2800"/>
              <a:tabLst/>
              <a:defRPr/>
            </a:pPr>
            <a:r>
              <a:rPr kumimoji="0" lang="en-US" sz="2800" b="0" i="0" u="none" strike="noStrike" kern="1200" cap="none" spc="0" normalizeH="0" baseline="0" noProof="0" dirty="0">
                <a:ln>
                  <a:noFill/>
                </a:ln>
                <a:solidFill>
                  <a:srgbClr val="FF0000"/>
                </a:solidFill>
                <a:effectLst/>
                <a:uLnTx/>
                <a:uFillTx/>
                <a:latin typeface="Arial  "/>
                <a:ea typeface="+mn-ea"/>
                <a:cs typeface="+mn-cs"/>
              </a:rPr>
              <a:t>Coherente con un efecto nocivo</a:t>
            </a:r>
            <a:endParaRPr kumimoji="0" sz="1800" b="0" i="0" u="none" strike="noStrike" kern="1200" cap="none" spc="0" normalizeH="0" baseline="0" noProof="0" dirty="0">
              <a:ln>
                <a:noFill/>
              </a:ln>
              <a:solidFill>
                <a:srgbClr val="FF0000"/>
              </a:solidFill>
              <a:effectLst/>
              <a:uLnTx/>
              <a:uFillTx/>
              <a:latin typeface="Arial  "/>
              <a:ea typeface="+mn-ea"/>
              <a:cs typeface="+mn-cs"/>
            </a:endParaRPr>
          </a:p>
          <a:p>
            <a:pPr marL="225425" marR="0" lvl="1" algn="l" defTabSz="457200" rtl="0" eaLnBrk="1" fontAlgn="auto" latinLnBrk="0" hangingPunct="1">
              <a:lnSpc>
                <a:spcPct val="120000"/>
              </a:lnSpc>
              <a:spcBef>
                <a:spcPts val="1800"/>
              </a:spcBef>
              <a:spcAft>
                <a:spcPts val="0"/>
              </a:spcAft>
              <a:buClr>
                <a:prstClr val="black"/>
              </a:buClr>
              <a:buSzPts val="2800"/>
              <a:tabLst/>
              <a:defRPr/>
            </a:pPr>
            <a:r>
              <a:rPr kumimoji="0" lang="en-US" sz="2800" b="0" i="0" u="none" strike="noStrike" kern="1200" cap="none" spc="0" normalizeH="0" baseline="0" noProof="0" dirty="0">
                <a:ln>
                  <a:noFill/>
                </a:ln>
                <a:solidFill>
                  <a:prstClr val="black"/>
                </a:solidFill>
                <a:effectLst/>
                <a:uLnTx/>
                <a:uFillTx/>
                <a:latin typeface="Arial  "/>
                <a:ea typeface="+mn-ea"/>
                <a:cs typeface="+mn-cs"/>
              </a:rPr>
              <a:t>Sin efecto</a:t>
            </a:r>
            <a:endParaRPr kumimoji="0" sz="1800" b="0" i="0" u="none" strike="noStrike" kern="1200" cap="none" spc="0" normalizeH="0" baseline="0" noProof="0" dirty="0">
              <a:ln>
                <a:noFill/>
              </a:ln>
              <a:solidFill>
                <a:prstClr val="black"/>
              </a:solidFill>
              <a:effectLst/>
              <a:uLnTx/>
              <a:uFillTx/>
              <a:latin typeface="Arial  "/>
              <a:ea typeface="+mn-ea"/>
              <a:cs typeface="+mn-cs"/>
            </a:endParaRPr>
          </a:p>
          <a:p>
            <a:pPr marL="225425" marR="0" lvl="1" algn="l" defTabSz="457200" rtl="0" eaLnBrk="1" fontAlgn="auto" latinLnBrk="0" hangingPunct="1">
              <a:lnSpc>
                <a:spcPct val="100000"/>
              </a:lnSpc>
              <a:spcBef>
                <a:spcPts val="1800"/>
              </a:spcBef>
              <a:spcAft>
                <a:spcPts val="0"/>
              </a:spcAft>
              <a:buClr>
                <a:prstClr val="black"/>
              </a:buClr>
              <a:buSzPts val="2800"/>
              <a:tabLst/>
              <a:defRPr/>
            </a:pPr>
            <a:r>
              <a:rPr kumimoji="0" lang="en-US" sz="2800" b="0" i="0" u="none" strike="noStrike" kern="1200" cap="none" spc="0" normalizeH="0" baseline="0" noProof="0" dirty="0">
                <a:ln>
                  <a:noFill/>
                </a:ln>
                <a:solidFill>
                  <a:schemeClr val="accent1"/>
                </a:solidFill>
                <a:effectLst/>
                <a:uLnTx/>
                <a:uFillTx/>
                <a:latin typeface="Arial  "/>
                <a:ea typeface="+mn-ea"/>
                <a:cs typeface="+mn-cs"/>
              </a:rPr>
              <a:t>Coherente con un </a:t>
            </a:r>
            <a:r>
              <a:rPr kumimoji="0" lang="en-US" sz="2800" b="0" i="0" u="none" strike="noStrike" kern="1200" cap="none" spc="0" normalizeH="0" baseline="0" noProof="0" dirty="0" err="1">
                <a:ln>
                  <a:noFill/>
                </a:ln>
                <a:solidFill>
                  <a:schemeClr val="accent1"/>
                </a:solidFill>
                <a:effectLst/>
                <a:uLnTx/>
                <a:uFillTx/>
                <a:latin typeface="Arial  "/>
                <a:ea typeface="+mn-ea"/>
                <a:cs typeface="+mn-cs"/>
              </a:rPr>
              <a:t>efecto</a:t>
            </a:r>
            <a:r>
              <a:rPr kumimoji="0" lang="en-US" sz="2800" b="0" i="0" u="none" strike="noStrike" kern="1200" cap="none" spc="0" normalizeH="0" baseline="0" noProof="0" dirty="0">
                <a:ln>
                  <a:noFill/>
                </a:ln>
                <a:solidFill>
                  <a:schemeClr val="accent1"/>
                </a:solidFill>
                <a:effectLst/>
                <a:uLnTx/>
                <a:uFillTx/>
                <a:latin typeface="Arial  "/>
                <a:ea typeface="+mn-ea"/>
                <a:cs typeface="+mn-cs"/>
              </a:rPr>
              <a:t> protector</a:t>
            </a:r>
            <a:endParaRPr kumimoji="0" sz="2800" b="0" i="0" u="none" strike="noStrike" kern="1200" cap="none" spc="0" normalizeH="0" baseline="0" noProof="0" dirty="0">
              <a:ln>
                <a:noFill/>
              </a:ln>
              <a:solidFill>
                <a:schemeClr val="accent1"/>
              </a:solidFill>
              <a:effectLst/>
              <a:uLnTx/>
              <a:uFillTx/>
              <a:latin typeface="Arial  "/>
              <a:ea typeface="+mn-ea"/>
              <a:cs typeface="+mn-cs"/>
            </a:endParaRPr>
          </a:p>
        </p:txBody>
      </p:sp>
      <p:sp>
        <p:nvSpPr>
          <p:cNvPr id="740" name="Google Shape;740;p42"/>
          <p:cNvSpPr txBox="1"/>
          <p:nvPr/>
        </p:nvSpPr>
        <p:spPr>
          <a:xfrm>
            <a:off x="2095500" y="4787323"/>
            <a:ext cx="8001000" cy="685800"/>
          </a:xfrm>
          <a:prstGeom prst="rect">
            <a:avLst/>
          </a:prstGeom>
          <a:noFill/>
          <a:ln>
            <a:noFill/>
          </a:ln>
        </p:spPr>
        <p:txBody>
          <a:bodyPr spcFirstLastPara="1" wrap="square" lIns="91425" tIns="45700" rIns="91425" bIns="45700" anchor="t" anchorCtr="0">
            <a:normAutofit/>
          </a:bodyPr>
          <a:lstStyle/>
          <a:p>
            <a:pPr marL="225425" marR="0" lvl="1" indent="0" algn="l" defTabSz="457200" rtl="0" eaLnBrk="1" fontAlgn="auto" latinLnBrk="0" hangingPunct="1">
              <a:lnSpc>
                <a:spcPct val="120000"/>
              </a:lnSpc>
              <a:spcBef>
                <a:spcPts val="0"/>
              </a:spcBef>
              <a:spcAft>
                <a:spcPts val="0"/>
              </a:spcAft>
              <a:buClr>
                <a:srgbClr val="006600"/>
              </a:buClr>
              <a:buSzPct val="100000"/>
              <a:buFontTx/>
              <a:buNone/>
              <a:tabLst/>
              <a:defRPr/>
            </a:pPr>
            <a:r>
              <a:rPr kumimoji="0" lang="en-US" sz="2800" b="0" i="0" u="none" strike="noStrike" kern="1200" cap="none" spc="0" normalizeH="0" baseline="0" noProof="0" dirty="0">
                <a:ln>
                  <a:noFill/>
                </a:ln>
                <a:solidFill>
                  <a:prstClr val="black"/>
                </a:solidFill>
                <a:effectLst/>
                <a:uLnTx/>
                <a:uFillTx/>
                <a:latin typeface="Arial  "/>
                <a:ea typeface="+mn-ea"/>
                <a:cs typeface="+mn-cs"/>
              </a:rPr>
              <a:t>Cuanto más lejos de 1, más fuerte es el efecto</a:t>
            </a:r>
            <a:endParaRPr kumimoji="0" sz="2800" b="0" i="0" u="none" strike="noStrike" kern="1200" cap="none" spc="0" normalizeH="0" baseline="0" noProof="0" dirty="0">
              <a:ln>
                <a:noFill/>
              </a:ln>
              <a:solidFill>
                <a:prstClr val="black"/>
              </a:solidFill>
              <a:effectLst/>
              <a:uLnTx/>
              <a:uFillTx/>
              <a:latin typeface="Arial  "/>
              <a:ea typeface="+mn-ea"/>
              <a:cs typeface="+mn-cs"/>
            </a:endParaRPr>
          </a:p>
        </p:txBody>
      </p:sp>
      <p:sp>
        <p:nvSpPr>
          <p:cNvPr id="2" name="Google Shape;682;p35">
            <a:extLst>
              <a:ext uri="{FF2B5EF4-FFF2-40B4-BE49-F238E27FC236}">
                <a16:creationId xmlns:a16="http://schemas.microsoft.com/office/drawing/2014/main" id="{5EB4510E-1A67-DF70-BABC-696EF65244F2}"/>
              </a:ext>
            </a:extLst>
          </p:cNvPr>
          <p:cNvSpPr txBox="1">
            <a:spLocks/>
          </p:cNvSpPr>
          <p:nvPr/>
        </p:nvSpPr>
        <p:spPr>
          <a:xfrm>
            <a:off x="838200" y="385342"/>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Interpretación de una razón de riesgo (RR)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4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3" name="Google Shape;893;p5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685800" indent="-685800">
              <a:spcBef>
                <a:spcPts val="0"/>
              </a:spcBef>
              <a:buClr>
                <a:srgbClr val="A5A5A5"/>
              </a:buClr>
              <a:buFont typeface="Arial"/>
              <a:buAutoNum type="arabicPeriod" startAt="7"/>
            </a:pPr>
            <a:r>
              <a:rPr lang="es-ES" dirty="0">
                <a:solidFill>
                  <a:srgbClr val="A5A5A5"/>
                </a:solidFill>
                <a:ea typeface="Arial"/>
                <a:cs typeface="Arial"/>
                <a:sym typeface="Arial"/>
              </a:rPr>
              <a:t>Desarrollar hipótesis</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Evaluar epidemiológicamente las hipótesis</a:t>
            </a:r>
            <a:endParaRPr lang="es-ES" dirty="0"/>
          </a:p>
          <a:p>
            <a:pPr marL="685800" indent="-685800">
              <a:spcBef>
                <a:spcPts val="1200"/>
              </a:spcBef>
              <a:buClr>
                <a:schemeClr val="dk1"/>
              </a:buClr>
              <a:buFont typeface="Arial"/>
              <a:buAutoNum type="arabicPeriod" startAt="7"/>
            </a:pPr>
            <a:r>
              <a:rPr lang="es-ES" dirty="0">
                <a:ea typeface="Arial"/>
                <a:cs typeface="Arial"/>
                <a:sym typeface="Arial"/>
              </a:rPr>
              <a:t>Conciliar la epidemiología con los resultados </a:t>
            </a:r>
            <a:br>
              <a:rPr lang="es-ES" dirty="0">
                <a:ea typeface="Arial"/>
                <a:cs typeface="Arial"/>
                <a:sym typeface="Arial"/>
              </a:rPr>
            </a:br>
            <a:r>
              <a:rPr lang="es-ES" dirty="0">
                <a:ea typeface="Arial"/>
                <a:cs typeface="Arial"/>
                <a:sym typeface="Arial"/>
              </a:rPr>
              <a:t>medioambientales y de laboratorio</a:t>
            </a:r>
            <a:endParaRPr lang="es-ES" dirty="0"/>
          </a:p>
          <a:p>
            <a:pPr marL="685800" indent="-685800">
              <a:spcBef>
                <a:spcPts val="1200"/>
              </a:spcBef>
              <a:buClr>
                <a:schemeClr val="dk1"/>
              </a:buClr>
              <a:buFont typeface="Arial"/>
              <a:buAutoNum type="arabicPeriod" startAt="7"/>
            </a:pPr>
            <a:r>
              <a:rPr lang="es-ES" dirty="0">
                <a:ea typeface="Arial"/>
                <a:cs typeface="Arial"/>
                <a:sym typeface="Arial"/>
              </a:rPr>
              <a:t>Realizar los estudios adicionales que sean necesarios</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Aplicar y evaluar las medidas de prevención y control</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Iniciar o mantener la vigilancia</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Comunicar los resultados</a:t>
            </a:r>
            <a:endParaRPr lang="es-ES" dirty="0"/>
          </a:p>
          <a:p>
            <a:pPr marL="287338" indent="-109538">
              <a:buNone/>
            </a:pPr>
            <a:endParaRPr lang="es-ES" dirty="0"/>
          </a:p>
        </p:txBody>
      </p:sp>
      <p:sp>
        <p:nvSpPr>
          <p:cNvPr id="2" name="Google Shape;682;p35">
            <a:extLst>
              <a:ext uri="{FF2B5EF4-FFF2-40B4-BE49-F238E27FC236}">
                <a16:creationId xmlns:a16="http://schemas.microsoft.com/office/drawing/2014/main" id="{8380583B-2811-C31B-BD45-07A46F953994}"/>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Pasos 9 y 10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p:txBody>
          <a:bodyPr/>
          <a:lstStyle/>
          <a:p>
            <a:r>
              <a:rPr lang="es-ES" dirty="0"/>
              <a:t>Análisis de datos (1/9)</a:t>
            </a:r>
          </a:p>
        </p:txBody>
      </p:sp>
    </p:spTree>
    <p:extLst>
      <p:ext uri="{BB962C8B-B14F-4D97-AF65-F5344CB8AC3E}">
        <p14:creationId xmlns:p14="http://schemas.microsoft.com/office/powerpoint/2010/main" val="13279484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30C623-5D1E-8E4E-A9DB-4342FA504FDA}"/>
              </a:ext>
            </a:extLst>
          </p:cNvPr>
          <p:cNvSpPr>
            <a:spLocks noGrp="1"/>
          </p:cNvSpPr>
          <p:nvPr>
            <p:ph sz="half" idx="2"/>
          </p:nvPr>
        </p:nvSpPr>
        <p:spPr>
          <a:xfrm>
            <a:off x="285750" y="1288357"/>
            <a:ext cx="11353800" cy="4639309"/>
          </a:xfrm>
        </p:spPr>
        <p:txBody>
          <a:bodyPr/>
          <a:lstStyle/>
          <a:p>
            <a:pPr marL="0" indent="0">
              <a:spcBef>
                <a:spcPts val="0"/>
              </a:spcBef>
              <a:buNone/>
            </a:pPr>
            <a:r>
              <a:rPr lang="es-ES" b="1" dirty="0"/>
              <a:t>Escenario (1/2): </a:t>
            </a:r>
          </a:p>
          <a:p>
            <a:pPr>
              <a:buSzPts val="2400"/>
            </a:pPr>
            <a:r>
              <a:rPr lang="es-ES" sz="2600" dirty="0"/>
              <a:t>A principios de junio, un oficial de vigilancia del distrito observó un grupo inusual de enfermedades gastrointestinales notificadas por los centros de salud locales. Habló con el personal del centro de salud de dos de estas clínicas, que informó que los pacientes presentaban fuertes calambres estomacales, fiebre y diarrea. Las pruebas de laboratorio </a:t>
            </a:r>
            <a:br>
              <a:rPr lang="es-ES" sz="2600" dirty="0"/>
            </a:br>
            <a:r>
              <a:rPr lang="es-ES" sz="2600" dirty="0"/>
              <a:t>identificaron </a:t>
            </a:r>
            <a:r>
              <a:rPr lang="es-ES" sz="2600" dirty="0" err="1"/>
              <a:t>Shigella</a:t>
            </a:r>
            <a:r>
              <a:rPr lang="es-ES" sz="2600" dirty="0"/>
              <a:t>. </a:t>
            </a:r>
          </a:p>
          <a:p>
            <a:pPr>
              <a:buSzPts val="2400"/>
            </a:pPr>
            <a:r>
              <a:rPr lang="es-ES" sz="2600" dirty="0"/>
              <a:t>Durante las entrevistas iniciales, supo que todos los casos habían asistido a una reunión religiosa entre 1 y 2 días antes de enfermar. La </a:t>
            </a:r>
            <a:r>
              <a:rPr lang="es-ES" sz="2600" dirty="0" err="1"/>
              <a:t>Shigella</a:t>
            </a:r>
            <a:r>
              <a:rPr lang="es-ES" sz="2600" dirty="0"/>
              <a:t> suele transmitirse por el consumo de alimentos o agua contaminados. Así pues, el equipo planteó la hipótesis de que el brote se debía probablemente a una comida o bebida contaminada servida en la reunión. </a:t>
            </a:r>
          </a:p>
        </p:txBody>
      </p:sp>
      <p:sp>
        <p:nvSpPr>
          <p:cNvPr id="5" name="Google Shape;682;p35">
            <a:extLst>
              <a:ext uri="{FF2B5EF4-FFF2-40B4-BE49-F238E27FC236}">
                <a16:creationId xmlns:a16="http://schemas.microsoft.com/office/drawing/2014/main" id="{B01ECB7F-CF45-F427-BC74-CB6581CB067C}"/>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(2/9)</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32AC67-17CD-7E39-6197-05CA801ECD67}"/>
              </a:ext>
            </a:extLst>
          </p:cNvPr>
          <p:cNvSpPr>
            <a:spLocks noGrp="1"/>
          </p:cNvSpPr>
          <p:nvPr>
            <p:ph sz="half" idx="2"/>
          </p:nvPr>
        </p:nvSpPr>
        <p:spPr/>
        <p:txBody>
          <a:bodyPr/>
          <a:lstStyle/>
          <a:p>
            <a:pPr marL="0" indent="0">
              <a:buNone/>
            </a:pPr>
            <a:r>
              <a:rPr lang="es-ES" b="1" dirty="0"/>
              <a:t>Escenario (2/2):</a:t>
            </a:r>
          </a:p>
          <a:p>
            <a:r>
              <a:rPr lang="es-ES" dirty="0"/>
              <a:t>El equipo decidió entrevistar a las 90 personas que habían asistido a la reunión, para determinar cuántas habían enfermado y tratar de encontrar la fuente de la </a:t>
            </a:r>
            <a:r>
              <a:rPr lang="es-ES" dirty="0" err="1"/>
              <a:t>Shigella</a:t>
            </a:r>
            <a:r>
              <a:rPr lang="es-ES" dirty="0"/>
              <a:t>. Obtuvieron una lista de todos los alimentos y bebidas servidos en el evento y entrevistaron a todos los asistentes a los que pudieron contactar para preguntarles si habían consumido cada uno de los productos. Consiguieron llegar a 80 asistentes. De ellos, 20 cumplían la definición de caso. </a:t>
            </a:r>
            <a:br>
              <a:rPr lang="es-ES" dirty="0"/>
            </a:br>
            <a:endParaRPr lang="es-ES" dirty="0"/>
          </a:p>
        </p:txBody>
      </p:sp>
      <p:sp>
        <p:nvSpPr>
          <p:cNvPr id="5" name="Google Shape;682;p35">
            <a:extLst>
              <a:ext uri="{FF2B5EF4-FFF2-40B4-BE49-F238E27FC236}">
                <a16:creationId xmlns:a16="http://schemas.microsoft.com/office/drawing/2014/main" id="{8A39C36C-D1E8-D37E-A593-F095BFCF8F7F}"/>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(3/9)</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C1AD03-EA41-488C-7D7F-C1BDBE75E438}"/>
              </a:ext>
            </a:extLst>
          </p:cNvPr>
          <p:cNvSpPr>
            <a:spLocks noGrp="1"/>
          </p:cNvSpPr>
          <p:nvPr>
            <p:ph sz="half" idx="2"/>
          </p:nvPr>
        </p:nvSpPr>
        <p:spPr/>
        <p:txBody>
          <a:bodyPr/>
          <a:lstStyle/>
          <a:p>
            <a:r>
              <a:rPr lang="es-ES" dirty="0"/>
              <a:t>Los tres alimentos y bebidas más consumidos por los 20 pacientes-casos fueron ensalada, arroz y verduras cocidas. </a:t>
            </a:r>
          </a:p>
          <a:p>
            <a:endParaRPr lang="es-ES" dirty="0"/>
          </a:p>
          <a:p>
            <a:r>
              <a:rPr lang="es-ES" b="1" u="sng" dirty="0"/>
              <a:t>Pregunta 1: </a:t>
            </a:r>
            <a:r>
              <a:rPr lang="es-ES" dirty="0"/>
              <a:t>Calcule las tasas de ataque y las razones de las tasas de ataque de estos alimentos.</a:t>
            </a:r>
          </a:p>
        </p:txBody>
      </p:sp>
      <p:sp>
        <p:nvSpPr>
          <p:cNvPr id="5" name="Google Shape;682;p35">
            <a:extLst>
              <a:ext uri="{FF2B5EF4-FFF2-40B4-BE49-F238E27FC236}">
                <a16:creationId xmlns:a16="http://schemas.microsoft.com/office/drawing/2014/main" id="{8A448DB9-73E8-4195-7955-B3A04896A625}"/>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(4/9)</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5" name="Google Shape;795;p4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n-US" dirty="0"/>
            </a:br>
            <a:br>
              <a:rPr lang="en-US" dirty="0"/>
            </a:br>
            <a:endParaRPr dirty="0"/>
          </a:p>
        </p:txBody>
      </p:sp>
      <p:sp>
        <p:nvSpPr>
          <p:cNvPr id="4" name="Google Shape;682;p35">
            <a:extLst>
              <a:ext uri="{FF2B5EF4-FFF2-40B4-BE49-F238E27FC236}">
                <a16:creationId xmlns:a16="http://schemas.microsoft.com/office/drawing/2014/main" id="{EFB2F58A-767D-A811-457E-EA41A9D755B4}"/>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(5/9)</a:t>
            </a:r>
          </a:p>
        </p:txBody>
      </p:sp>
      <p:sp>
        <p:nvSpPr>
          <p:cNvPr id="5" name="Google Shape;797;p49">
            <a:extLst>
              <a:ext uri="{FF2B5EF4-FFF2-40B4-BE49-F238E27FC236}">
                <a16:creationId xmlns:a16="http://schemas.microsoft.com/office/drawing/2014/main" id="{345BEF40-EF30-7E1E-012F-0A282337A2D6}"/>
              </a:ext>
            </a:extLst>
          </p:cNvPr>
          <p:cNvSpPr/>
          <p:nvPr/>
        </p:nvSpPr>
        <p:spPr>
          <a:xfrm>
            <a:off x="1737875" y="1725059"/>
            <a:ext cx="7738634"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s-ES" sz="2400" b="1" i="0" u="none" strike="noStrike" kern="1200" cap="none" spc="0" normalizeH="0" baseline="0" dirty="0">
                <a:ln>
                  <a:noFill/>
                </a:ln>
                <a:solidFill>
                  <a:prstClr val="black"/>
                </a:solidFill>
                <a:effectLst/>
                <a:uLnTx/>
                <a:uFillTx/>
                <a:latin typeface="Arial  "/>
                <a:ea typeface="Arial"/>
                <a:cs typeface="Arial"/>
                <a:sym typeface="Arial"/>
              </a:rPr>
              <a:t>Tasa de ataque de shigelosis por comer ensalada</a:t>
            </a:r>
            <a:endParaRPr kumimoji="0" lang="es-ES" sz="2400" b="1" i="0" u="none" strike="sngStrike" kern="1200" cap="none" spc="0" normalizeH="0" baseline="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lang="es-ES" sz="1800" b="0" i="0" u="none" strike="noStrike" kern="1200" cap="none" spc="0" normalizeH="0" baseline="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B1DCFF0D-8BC0-6E62-EF96-E34B2EEECC9E}"/>
              </a:ext>
            </a:extLst>
          </p:cNvPr>
          <p:cNvGraphicFramePr/>
          <p:nvPr>
            <p:extLst>
              <p:ext uri="{D42A27DB-BD31-4B8C-83A1-F6EECF244321}">
                <p14:modId xmlns:p14="http://schemas.microsoft.com/office/powerpoint/2010/main" val="2720051859"/>
              </p:ext>
            </p:extLst>
          </p:nvPr>
        </p:nvGraphicFramePr>
        <p:xfrm>
          <a:off x="1152395" y="2236216"/>
          <a:ext cx="9263229" cy="3200430"/>
        </p:xfrm>
        <a:graphic>
          <a:graphicData uri="http://schemas.openxmlformats.org/drawingml/2006/table">
            <a:tbl>
              <a:tblPr firstRow="1" bandRow="1">
                <a:noFill/>
              </a:tblPr>
              <a:tblGrid>
                <a:gridCol w="2086105">
                  <a:extLst>
                    <a:ext uri="{9D8B030D-6E8A-4147-A177-3AD203B41FA5}">
                      <a16:colId xmlns:a16="http://schemas.microsoft.com/office/drawing/2014/main" val="20000"/>
                    </a:ext>
                  </a:extLst>
                </a:gridCol>
                <a:gridCol w="1432157">
                  <a:extLst>
                    <a:ext uri="{9D8B030D-6E8A-4147-A177-3AD203B41FA5}">
                      <a16:colId xmlns:a16="http://schemas.microsoft.com/office/drawing/2014/main" val="20001"/>
                    </a:ext>
                  </a:extLst>
                </a:gridCol>
                <a:gridCol w="1485877">
                  <a:extLst>
                    <a:ext uri="{9D8B030D-6E8A-4147-A177-3AD203B41FA5}">
                      <a16:colId xmlns:a16="http://schemas.microsoft.com/office/drawing/2014/main" val="20002"/>
                    </a:ext>
                  </a:extLst>
                </a:gridCol>
                <a:gridCol w="1327108">
                  <a:extLst>
                    <a:ext uri="{9D8B030D-6E8A-4147-A177-3AD203B41FA5}">
                      <a16:colId xmlns:a16="http://schemas.microsoft.com/office/drawing/2014/main" val="20003"/>
                    </a:ext>
                  </a:extLst>
                </a:gridCol>
                <a:gridCol w="1465991">
                  <a:extLst>
                    <a:ext uri="{9D8B030D-6E8A-4147-A177-3AD203B41FA5}">
                      <a16:colId xmlns:a16="http://schemas.microsoft.com/office/drawing/2014/main" val="20004"/>
                    </a:ext>
                  </a:extLst>
                </a:gridCol>
                <a:gridCol w="1465991">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ensalada</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19</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31</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comió ensalada</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1</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49</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5" name="Google Shape;805;p5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n-US" dirty="0"/>
            </a:br>
            <a:br>
              <a:rPr lang="en-US" dirty="0"/>
            </a:br>
            <a:endParaRPr dirty="0"/>
          </a:p>
        </p:txBody>
      </p:sp>
      <p:sp>
        <p:nvSpPr>
          <p:cNvPr id="4" name="Title 3">
            <a:extLst>
              <a:ext uri="{FF2B5EF4-FFF2-40B4-BE49-F238E27FC236}">
                <a16:creationId xmlns:a16="http://schemas.microsoft.com/office/drawing/2014/main" id="{19C6BC06-79E7-92C5-F306-92CF56AEAFB4}"/>
              </a:ext>
            </a:extLst>
          </p:cNvPr>
          <p:cNvSpPr>
            <a:spLocks noGrp="1"/>
          </p:cNvSpPr>
          <p:nvPr>
            <p:ph type="title"/>
          </p:nvPr>
        </p:nvSpPr>
        <p:spPr>
          <a:xfrm>
            <a:off x="838200" y="458066"/>
            <a:ext cx="9752215" cy="800100"/>
          </a:xfrm>
        </p:spPr>
        <p:txBody>
          <a:bodyPr/>
          <a:lstStyle/>
          <a:p>
            <a:r>
              <a:rPr lang="es-ES" dirty="0"/>
              <a:t>Análisis de datos (5/9) Respuesta</a:t>
            </a:r>
          </a:p>
        </p:txBody>
      </p:sp>
      <p:sp>
        <p:nvSpPr>
          <p:cNvPr id="5" name="Google Shape;797;p49">
            <a:extLst>
              <a:ext uri="{FF2B5EF4-FFF2-40B4-BE49-F238E27FC236}">
                <a16:creationId xmlns:a16="http://schemas.microsoft.com/office/drawing/2014/main" id="{4813173E-74EB-EA65-E6FC-D93BCD07A5FB}"/>
              </a:ext>
            </a:extLst>
          </p:cNvPr>
          <p:cNvSpPr/>
          <p:nvPr/>
        </p:nvSpPr>
        <p:spPr>
          <a:xfrm>
            <a:off x="1737875" y="1725059"/>
            <a:ext cx="7717852"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s-ES" sz="2400" b="1" i="0" u="none" strike="noStrike" kern="1200" cap="none" spc="0" normalizeH="0" baseline="0" dirty="0">
                <a:ln>
                  <a:noFill/>
                </a:ln>
                <a:solidFill>
                  <a:prstClr val="black"/>
                </a:solidFill>
                <a:effectLst/>
                <a:uLnTx/>
                <a:uFillTx/>
                <a:latin typeface="Arial  "/>
                <a:ea typeface="Arial"/>
                <a:cs typeface="Arial"/>
                <a:sym typeface="Arial"/>
              </a:rPr>
              <a:t>Tasa de ataque de shigelosis por comer ensalada</a:t>
            </a:r>
            <a:endParaRPr kumimoji="0" lang="es-ES" sz="2400" b="1" i="0" u="none" strike="sngStrike" kern="1200" cap="none" spc="0" normalizeH="0" baseline="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lang="es-ES" sz="1800" b="0" i="0" u="none" strike="noStrike" kern="1200" cap="none" spc="0" normalizeH="0" baseline="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71D782B3-9149-D710-6A80-B9547B97B81E}"/>
              </a:ext>
            </a:extLst>
          </p:cNvPr>
          <p:cNvGraphicFramePr/>
          <p:nvPr>
            <p:extLst>
              <p:ext uri="{D42A27DB-BD31-4B8C-83A1-F6EECF244321}">
                <p14:modId xmlns:p14="http://schemas.microsoft.com/office/powerpoint/2010/main" val="4148371179"/>
              </p:ext>
            </p:extLst>
          </p:nvPr>
        </p:nvGraphicFramePr>
        <p:xfrm>
          <a:off x="1737875" y="2236216"/>
          <a:ext cx="8716249" cy="3200430"/>
        </p:xfrm>
        <a:graphic>
          <a:graphicData uri="http://schemas.openxmlformats.org/drawingml/2006/table">
            <a:tbl>
              <a:tblPr firstRow="1" bandRow="1">
                <a:noFill/>
              </a:tblPr>
              <a:tblGrid>
                <a:gridCol w="1957825">
                  <a:extLst>
                    <a:ext uri="{9D8B030D-6E8A-4147-A177-3AD203B41FA5}">
                      <a16:colId xmlns:a16="http://schemas.microsoft.com/office/drawing/2014/main" val="20000"/>
                    </a:ext>
                  </a:extLst>
                </a:gridCol>
                <a:gridCol w="1416627">
                  <a:extLst>
                    <a:ext uri="{9D8B030D-6E8A-4147-A177-3AD203B41FA5}">
                      <a16:colId xmlns:a16="http://schemas.microsoft.com/office/drawing/2014/main" val="20001"/>
                    </a:ext>
                  </a:extLst>
                </a:gridCol>
                <a:gridCol w="1350788">
                  <a:extLst>
                    <a:ext uri="{9D8B030D-6E8A-4147-A177-3AD203B41FA5}">
                      <a16:colId xmlns:a16="http://schemas.microsoft.com/office/drawing/2014/main" val="20002"/>
                    </a:ext>
                  </a:extLst>
                </a:gridCol>
                <a:gridCol w="1243575">
                  <a:extLst>
                    <a:ext uri="{9D8B030D-6E8A-4147-A177-3AD203B41FA5}">
                      <a16:colId xmlns:a16="http://schemas.microsoft.com/office/drawing/2014/main" val="20003"/>
                    </a:ext>
                  </a:extLst>
                </a:gridCol>
                <a:gridCol w="1373717">
                  <a:extLst>
                    <a:ext uri="{9D8B030D-6E8A-4147-A177-3AD203B41FA5}">
                      <a16:colId xmlns:a16="http://schemas.microsoft.com/office/drawing/2014/main" val="20004"/>
                    </a:ext>
                  </a:extLst>
                </a:gridCol>
                <a:gridCol w="1373717">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ensalada</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19</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31</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61%</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r>
                        <a:rPr lang="en-US" sz="2400" dirty="0">
                          <a:latin typeface="Arial  "/>
                        </a:rPr>
                        <a:t>30</a:t>
                      </a: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comió ensalada</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1</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49</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2%</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4" name="Text Placeholder 3">
            <a:extLst>
              <a:ext uri="{FF2B5EF4-FFF2-40B4-BE49-F238E27FC236}">
                <a16:creationId xmlns:a16="http://schemas.microsoft.com/office/drawing/2014/main" id="{4C2F265F-99DE-F946-D91A-87F8C955B7ED}"/>
              </a:ext>
            </a:extLst>
          </p:cNvPr>
          <p:cNvSpPr>
            <a:spLocks noGrp="1"/>
          </p:cNvSpPr>
          <p:nvPr>
            <p:ph sz="half" idx="2"/>
          </p:nvPr>
        </p:nvSpPr>
        <p:spPr>
          <a:xfrm>
            <a:off x="858059" y="1449547"/>
            <a:ext cx="5605371" cy="4446553"/>
          </a:xfrm>
        </p:spPr>
        <p:txBody>
          <a:bodyPr/>
          <a:lstStyle/>
          <a:p>
            <a:pPr marL="609600" indent="-609600">
              <a:spcBef>
                <a:spcPts val="600"/>
              </a:spcBef>
              <a:spcAft>
                <a:spcPts val="600"/>
              </a:spcAft>
              <a:buSzPct val="100000"/>
              <a:buFont typeface="Arial" charset="0"/>
              <a:buAutoNum type="arabicPeriod" startAt="7"/>
            </a:pPr>
            <a:r>
              <a:rPr lang="es-ES" altLang="ja-JP" sz="2600" dirty="0">
                <a:ea typeface="ＭＳ Ｐゴシック" charset="-128"/>
              </a:rPr>
              <a:t>Desarrollar hipótesis</a:t>
            </a:r>
          </a:p>
          <a:p>
            <a:pPr marL="609600" indent="-609600">
              <a:spcBef>
                <a:spcPts val="600"/>
              </a:spcBef>
              <a:spcAft>
                <a:spcPts val="600"/>
              </a:spcAft>
              <a:buSzPct val="100000"/>
              <a:buFont typeface="Arial" charset="0"/>
              <a:buAutoNum type="arabicPeriod" startAt="7"/>
            </a:pPr>
            <a:r>
              <a:rPr lang="es-ES" altLang="ja-JP" sz="2600" dirty="0">
                <a:ea typeface="ＭＳ Ｐゴシック" charset="-128"/>
              </a:rPr>
              <a:t>Evaluar epidemiológicamente las hipótesis</a:t>
            </a:r>
          </a:p>
          <a:p>
            <a:pPr marL="609600" indent="-609600">
              <a:spcBef>
                <a:spcPts val="600"/>
              </a:spcBef>
              <a:spcAft>
                <a:spcPts val="600"/>
              </a:spcAft>
              <a:buSzPct val="100000"/>
              <a:buFont typeface="Arial" charset="0"/>
              <a:buAutoNum type="arabicPeriod" startAt="7"/>
            </a:pPr>
            <a:r>
              <a:rPr lang="es-ES" altLang="ja-JP" sz="2600" dirty="0">
                <a:ea typeface="ＭＳ Ｐゴシック" charset="-128"/>
              </a:rPr>
              <a:t>Conciliar la epidemiología con los resultados de laboratorio </a:t>
            </a:r>
            <a:br>
              <a:rPr lang="es-ES" altLang="ja-JP" sz="2600" dirty="0">
                <a:ea typeface="ＭＳ Ｐゴシック" charset="-128"/>
              </a:rPr>
            </a:br>
            <a:r>
              <a:rPr lang="es-ES" altLang="ja-JP" sz="2600" dirty="0">
                <a:ea typeface="ＭＳ Ｐゴシック" charset="-128"/>
              </a:rPr>
              <a:t>y medioambientales</a:t>
            </a:r>
          </a:p>
          <a:p>
            <a:pPr marL="609600" indent="-609600">
              <a:spcBef>
                <a:spcPts val="600"/>
              </a:spcBef>
              <a:spcAft>
                <a:spcPts val="600"/>
              </a:spcAft>
              <a:buSzPct val="100000"/>
              <a:buFont typeface="Arial" charset="0"/>
              <a:buAutoNum type="arabicPeriod" startAt="7"/>
            </a:pPr>
            <a:r>
              <a:rPr lang="es-ES" altLang="ja-JP" sz="2600" dirty="0">
                <a:ea typeface="ＭＳ Ｐゴシック" charset="-128"/>
              </a:rPr>
              <a:t>Realizar </a:t>
            </a:r>
            <a:r>
              <a:rPr lang="es-ES" altLang="en-US" sz="2600" dirty="0"/>
              <a:t>los estudios adicionales que sean necesarios</a:t>
            </a:r>
          </a:p>
        </p:txBody>
      </p:sp>
      <p:grpSp>
        <p:nvGrpSpPr>
          <p:cNvPr id="5" name="Group 4">
            <a:extLst>
              <a:ext uri="{FF2B5EF4-FFF2-40B4-BE49-F238E27FC236}">
                <a16:creationId xmlns:a16="http://schemas.microsoft.com/office/drawing/2014/main" id="{F8EF0599-1EFD-70C0-63A6-262E6110DF34}"/>
              </a:ext>
            </a:extLst>
          </p:cNvPr>
          <p:cNvGrpSpPr/>
          <p:nvPr/>
        </p:nvGrpSpPr>
        <p:grpSpPr>
          <a:xfrm>
            <a:off x="1904703" y="5226626"/>
            <a:ext cx="8104111" cy="1201504"/>
            <a:chOff x="1969411" y="5140567"/>
            <a:chExt cx="8104111" cy="1201504"/>
          </a:xfrm>
        </p:grpSpPr>
        <p:sp>
          <p:nvSpPr>
            <p:cNvPr id="6" name="Rounded Rectangle 13">
              <a:extLst>
                <a:ext uri="{FF2B5EF4-FFF2-40B4-BE49-F238E27FC236}">
                  <a16:creationId xmlns:a16="http://schemas.microsoft.com/office/drawing/2014/main" id="{CE2E7C34-596B-E82B-8DF0-8A9787F16462}"/>
                </a:ext>
              </a:extLst>
            </p:cNvPr>
            <p:cNvSpPr/>
            <p:nvPr/>
          </p:nvSpPr>
          <p:spPr>
            <a:xfrm>
              <a:off x="1969411" y="5140567"/>
              <a:ext cx="2071577" cy="1199156"/>
            </a:xfrm>
            <a:prstGeom prst="roundRect">
              <a:avLst/>
            </a:prstGeom>
            <a:solidFill>
              <a:schemeClr val="bg2"/>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4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Descriptiva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1-6</a:t>
              </a:r>
              <a:endParaRPr kumimoji="0" lang="es-ES" sz="2400" b="0" i="0" u="none" strike="noStrike" kern="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7" name="Rounded Rectangle 14">
              <a:extLst>
                <a:ext uri="{FF2B5EF4-FFF2-40B4-BE49-F238E27FC236}">
                  <a16:creationId xmlns:a16="http://schemas.microsoft.com/office/drawing/2014/main" id="{6F353DA1-E315-1020-BE55-FC4324D70BB1}"/>
                </a:ext>
              </a:extLst>
            </p:cNvPr>
            <p:cNvSpPr/>
            <p:nvPr/>
          </p:nvSpPr>
          <p:spPr>
            <a:xfrm>
              <a:off x="4985678" y="5140567"/>
              <a:ext cx="2071577" cy="1201504"/>
            </a:xfrm>
            <a:prstGeom prst="roundRect">
              <a:avLst/>
            </a:prstGeom>
            <a:solidFill>
              <a:srgbClr val="00953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4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Analítica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7-10</a:t>
              </a:r>
            </a:p>
          </p:txBody>
        </p:sp>
        <p:sp>
          <p:nvSpPr>
            <p:cNvPr id="8" name="Rounded Rectangle 18">
              <a:extLst>
                <a:ext uri="{FF2B5EF4-FFF2-40B4-BE49-F238E27FC236}">
                  <a16:creationId xmlns:a16="http://schemas.microsoft.com/office/drawing/2014/main" id="{1FDC55B3-12AB-F8A8-4A6B-618A560166E3}"/>
                </a:ext>
              </a:extLst>
            </p:cNvPr>
            <p:cNvSpPr/>
            <p:nvPr/>
          </p:nvSpPr>
          <p:spPr>
            <a:xfrm>
              <a:off x="8001945" y="5140567"/>
              <a:ext cx="2071577" cy="1200330"/>
            </a:xfrm>
            <a:prstGeom prst="roundRect">
              <a:avLst/>
            </a:prstGeom>
            <a:solidFill>
              <a:srgbClr val="00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400" b="1"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Respuesta</a:t>
              </a:r>
            </a:p>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400" b="0"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11-13</a:t>
              </a:r>
            </a:p>
          </p:txBody>
        </p:sp>
        <p:sp>
          <p:nvSpPr>
            <p:cNvPr id="9" name="Right Arrow 26">
              <a:extLst>
                <a:ext uri="{FF2B5EF4-FFF2-40B4-BE49-F238E27FC236}">
                  <a16:creationId xmlns:a16="http://schemas.microsoft.com/office/drawing/2014/main" id="{6560E650-24E4-437B-9EBC-9B5D3405568E}"/>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a:ea typeface="+mn-ea"/>
                <a:cs typeface="+mn-cs"/>
              </a:endParaRPr>
            </a:p>
          </p:txBody>
        </p:sp>
        <p:sp>
          <p:nvSpPr>
            <p:cNvPr id="10" name="Right Arrow 27">
              <a:extLst>
                <a:ext uri="{FF2B5EF4-FFF2-40B4-BE49-F238E27FC236}">
                  <a16:creationId xmlns:a16="http://schemas.microsoft.com/office/drawing/2014/main" id="{DE17F8D4-066E-7DE4-D9FA-850693CCECD2}"/>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a:ea typeface="+mn-ea"/>
                <a:cs typeface="+mn-cs"/>
              </a:endParaRPr>
            </a:p>
          </p:txBody>
        </p:sp>
      </p:grpSp>
      <p:sp>
        <p:nvSpPr>
          <p:cNvPr id="2" name="Title 1">
            <a:extLst>
              <a:ext uri="{FF2B5EF4-FFF2-40B4-BE49-F238E27FC236}">
                <a16:creationId xmlns:a16="http://schemas.microsoft.com/office/drawing/2014/main" id="{AFEB10B5-8BF8-D62A-C51F-536283645EF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Pasos 7-13: Investigación del brote</a:t>
            </a:r>
          </a:p>
        </p:txBody>
      </p:sp>
      <p:sp>
        <p:nvSpPr>
          <p:cNvPr id="3" name="TextBox 2">
            <a:extLst>
              <a:ext uri="{FF2B5EF4-FFF2-40B4-BE49-F238E27FC236}">
                <a16:creationId xmlns:a16="http://schemas.microsoft.com/office/drawing/2014/main" id="{291E664E-5093-7170-8E57-F0114774F1D9}"/>
              </a:ext>
            </a:extLst>
          </p:cNvPr>
          <p:cNvSpPr txBox="1"/>
          <p:nvPr/>
        </p:nvSpPr>
        <p:spPr>
          <a:xfrm>
            <a:off x="6350696" y="1002083"/>
            <a:ext cx="5223353" cy="3431709"/>
          </a:xfrm>
          <a:prstGeom prst="rect">
            <a:avLst/>
          </a:prstGeom>
          <a:noFill/>
        </p:spPr>
        <p:txBody>
          <a:bodyPr wrap="square" rtlCol="0">
            <a:spAutoFit/>
          </a:bodyPr>
          <a:lstStyle/>
          <a:p>
            <a:pPr>
              <a:spcBef>
                <a:spcPts val="600"/>
              </a:spcBef>
              <a:spcAft>
                <a:spcPts val="600"/>
              </a:spcAft>
              <a:buSzPct val="100000"/>
            </a:pPr>
            <a:endParaRPr lang="es-ES" altLang="en-US" sz="2600" dirty="0"/>
          </a:p>
          <a:p>
            <a:pPr marL="609600" indent="-609600">
              <a:spcBef>
                <a:spcPts val="600"/>
              </a:spcBef>
              <a:spcAft>
                <a:spcPts val="600"/>
              </a:spcAft>
              <a:buSzPct val="100000"/>
              <a:buFont typeface="+mj-lt"/>
              <a:buAutoNum type="arabicPeriod" startAt="11"/>
            </a:pPr>
            <a:r>
              <a:rPr lang="es-ES" altLang="en-US" sz="2600" dirty="0"/>
              <a:t>Aplicar y evaluar las medidas de prevención y control</a:t>
            </a:r>
          </a:p>
          <a:p>
            <a:pPr marL="609600" indent="-609600">
              <a:spcBef>
                <a:spcPts val="600"/>
              </a:spcBef>
              <a:spcAft>
                <a:spcPts val="600"/>
              </a:spcAft>
              <a:buSzPct val="100000"/>
              <a:buFont typeface="+mj-lt"/>
              <a:buAutoNum type="arabicPeriod" startAt="11"/>
            </a:pPr>
            <a:r>
              <a:rPr lang="es-ES" altLang="en-US" sz="2600" dirty="0"/>
              <a:t>Iniciar o mantener </a:t>
            </a:r>
            <a:br>
              <a:rPr lang="es-ES" altLang="en-US" sz="2600" dirty="0"/>
            </a:br>
            <a:r>
              <a:rPr lang="es-ES" altLang="en-US" sz="2600" dirty="0"/>
              <a:t>la vigilancia</a:t>
            </a:r>
          </a:p>
          <a:p>
            <a:pPr marL="609600" indent="-609600">
              <a:spcBef>
                <a:spcPts val="600"/>
              </a:spcBef>
              <a:spcAft>
                <a:spcPts val="600"/>
              </a:spcAft>
              <a:buSzPct val="100000"/>
              <a:buFont typeface="Arial" charset="0"/>
              <a:buAutoNum type="arabicPeriod" startAt="11"/>
            </a:pPr>
            <a:r>
              <a:rPr lang="es-ES" altLang="en-US" sz="2600" dirty="0"/>
              <a:t>Comunicar los resultados</a:t>
            </a:r>
          </a:p>
          <a:p>
            <a:endParaRPr lang="es-ES" sz="26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5" name="Google Shape;795;p4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n-US" dirty="0"/>
            </a:br>
            <a:br>
              <a:rPr lang="en-US" dirty="0"/>
            </a:br>
            <a:endParaRPr dirty="0"/>
          </a:p>
        </p:txBody>
      </p:sp>
      <p:sp>
        <p:nvSpPr>
          <p:cNvPr id="4" name="Google Shape;682;p35">
            <a:extLst>
              <a:ext uri="{FF2B5EF4-FFF2-40B4-BE49-F238E27FC236}">
                <a16:creationId xmlns:a16="http://schemas.microsoft.com/office/drawing/2014/main" id="{EFB2F58A-767D-A811-457E-EA41A9D755B4}"/>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(6/9)</a:t>
            </a:r>
          </a:p>
        </p:txBody>
      </p:sp>
      <p:sp>
        <p:nvSpPr>
          <p:cNvPr id="5" name="Google Shape;797;p49">
            <a:extLst>
              <a:ext uri="{FF2B5EF4-FFF2-40B4-BE49-F238E27FC236}">
                <a16:creationId xmlns:a16="http://schemas.microsoft.com/office/drawing/2014/main" id="{345BEF40-EF30-7E1E-012F-0A282337A2D6}"/>
              </a:ext>
            </a:extLst>
          </p:cNvPr>
          <p:cNvSpPr/>
          <p:nvPr/>
        </p:nvSpPr>
        <p:spPr>
          <a:xfrm>
            <a:off x="1737875" y="1725059"/>
            <a:ext cx="7115811"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s-ES" sz="2400" b="1" i="0" u="none" strike="noStrike" kern="1200" cap="none" spc="0" normalizeH="0" baseline="0" dirty="0">
                <a:ln>
                  <a:noFill/>
                </a:ln>
                <a:solidFill>
                  <a:prstClr val="black"/>
                </a:solidFill>
                <a:effectLst/>
                <a:uLnTx/>
                <a:uFillTx/>
                <a:latin typeface="Arial  "/>
                <a:ea typeface="Arial"/>
                <a:cs typeface="Arial"/>
                <a:sym typeface="Arial"/>
              </a:rPr>
              <a:t>Tasa de ataque de shigelosis por comer arroz</a:t>
            </a:r>
            <a:endParaRPr kumimoji="0" lang="es-ES" sz="2400" b="1" i="0" u="none" strike="sngStrike" kern="1200" cap="none" spc="0" normalizeH="0" baseline="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lang="es-ES" sz="1800" b="0" i="0" u="none" strike="noStrike" kern="1200" cap="none" spc="0" normalizeH="0" baseline="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B1DCFF0D-8BC0-6E62-EF96-E34B2EEECC9E}"/>
              </a:ext>
            </a:extLst>
          </p:cNvPr>
          <p:cNvGraphicFramePr/>
          <p:nvPr>
            <p:extLst>
              <p:ext uri="{D42A27DB-BD31-4B8C-83A1-F6EECF244321}">
                <p14:modId xmlns:p14="http://schemas.microsoft.com/office/powerpoint/2010/main" val="2160276023"/>
              </p:ext>
            </p:extLst>
          </p:nvPr>
        </p:nvGraphicFramePr>
        <p:xfrm>
          <a:off x="1737874" y="2236216"/>
          <a:ext cx="9292076" cy="3198285"/>
        </p:xfrm>
        <a:graphic>
          <a:graphicData uri="http://schemas.openxmlformats.org/drawingml/2006/table">
            <a:tbl>
              <a:tblPr firstRow="1" bandRow="1">
                <a:noFill/>
              </a:tblPr>
              <a:tblGrid>
                <a:gridCol w="1985624">
                  <a:extLst>
                    <a:ext uri="{9D8B030D-6E8A-4147-A177-3AD203B41FA5}">
                      <a16:colId xmlns:a16="http://schemas.microsoft.com/office/drawing/2014/main" val="20000"/>
                    </a:ext>
                  </a:extLst>
                </a:gridCol>
                <a:gridCol w="1556370">
                  <a:extLst>
                    <a:ext uri="{9D8B030D-6E8A-4147-A177-3AD203B41FA5}">
                      <a16:colId xmlns:a16="http://schemas.microsoft.com/office/drawing/2014/main" val="20001"/>
                    </a:ext>
                  </a:extLst>
                </a:gridCol>
                <a:gridCol w="1495412">
                  <a:extLst>
                    <a:ext uri="{9D8B030D-6E8A-4147-A177-3AD203B41FA5}">
                      <a16:colId xmlns:a16="http://schemas.microsoft.com/office/drawing/2014/main" val="20002"/>
                    </a:ext>
                  </a:extLst>
                </a:gridCol>
                <a:gridCol w="1325730">
                  <a:extLst>
                    <a:ext uri="{9D8B030D-6E8A-4147-A177-3AD203B41FA5}">
                      <a16:colId xmlns:a16="http://schemas.microsoft.com/office/drawing/2014/main" val="20003"/>
                    </a:ext>
                  </a:extLst>
                </a:gridCol>
                <a:gridCol w="1464470">
                  <a:extLst>
                    <a:ext uri="{9D8B030D-6E8A-4147-A177-3AD203B41FA5}">
                      <a16:colId xmlns:a16="http://schemas.microsoft.com/office/drawing/2014/main" val="20004"/>
                    </a:ext>
                  </a:extLst>
                </a:gridCol>
                <a:gridCol w="1464470">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arroz</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18</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54</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72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comió arroz</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2</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6</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01943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5" name="Google Shape;805;p5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n-US" dirty="0"/>
            </a:br>
            <a:br>
              <a:rPr lang="en-US" dirty="0"/>
            </a:br>
            <a:endParaRPr dirty="0"/>
          </a:p>
        </p:txBody>
      </p:sp>
      <p:sp>
        <p:nvSpPr>
          <p:cNvPr id="4" name="Title 3">
            <a:extLst>
              <a:ext uri="{FF2B5EF4-FFF2-40B4-BE49-F238E27FC236}">
                <a16:creationId xmlns:a16="http://schemas.microsoft.com/office/drawing/2014/main" id="{19C6BC06-79E7-92C5-F306-92CF56AEAFB4}"/>
              </a:ext>
            </a:extLst>
          </p:cNvPr>
          <p:cNvSpPr>
            <a:spLocks noGrp="1"/>
          </p:cNvSpPr>
          <p:nvPr>
            <p:ph type="title"/>
          </p:nvPr>
        </p:nvSpPr>
        <p:spPr>
          <a:xfrm>
            <a:off x="838200" y="458066"/>
            <a:ext cx="9752215" cy="800100"/>
          </a:xfrm>
        </p:spPr>
        <p:txBody>
          <a:bodyPr/>
          <a:lstStyle/>
          <a:p>
            <a:r>
              <a:rPr lang="en-US" dirty="0" err="1"/>
              <a:t>Análisis</a:t>
            </a:r>
            <a:r>
              <a:rPr lang="en-US" dirty="0"/>
              <a:t> de </a:t>
            </a:r>
            <a:r>
              <a:rPr lang="en-US" dirty="0" err="1"/>
              <a:t>datos</a:t>
            </a:r>
            <a:r>
              <a:rPr lang="en-US" dirty="0"/>
              <a:t> (6/9) Respuesta</a:t>
            </a:r>
          </a:p>
        </p:txBody>
      </p:sp>
      <p:sp>
        <p:nvSpPr>
          <p:cNvPr id="5" name="Google Shape;797;p49">
            <a:extLst>
              <a:ext uri="{FF2B5EF4-FFF2-40B4-BE49-F238E27FC236}">
                <a16:creationId xmlns:a16="http://schemas.microsoft.com/office/drawing/2014/main" id="{4813173E-74EB-EA65-E6FC-D93BCD07A5FB}"/>
              </a:ext>
            </a:extLst>
          </p:cNvPr>
          <p:cNvSpPr/>
          <p:nvPr/>
        </p:nvSpPr>
        <p:spPr>
          <a:xfrm>
            <a:off x="1737875" y="1725059"/>
            <a:ext cx="7115811"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n-US" sz="2400" b="1" i="0" u="none" strike="noStrike" kern="1200" cap="none" spc="0" normalizeH="0" baseline="0" noProof="0" dirty="0">
                <a:ln>
                  <a:noFill/>
                </a:ln>
                <a:solidFill>
                  <a:prstClr val="black"/>
                </a:solidFill>
                <a:effectLst/>
                <a:uLnTx/>
                <a:uFillTx/>
                <a:latin typeface="Arial  "/>
                <a:ea typeface="Arial"/>
                <a:cs typeface="Arial"/>
                <a:sym typeface="Arial"/>
              </a:rPr>
              <a:t>Tasa de </a:t>
            </a:r>
            <a:r>
              <a:rPr kumimoji="0" lang="en-US" sz="2400" b="1" i="0" u="none" strike="noStrike" kern="1200" cap="none" spc="0" normalizeH="0" baseline="0" noProof="0" dirty="0" err="1">
                <a:ln>
                  <a:noFill/>
                </a:ln>
                <a:solidFill>
                  <a:prstClr val="black"/>
                </a:solidFill>
                <a:effectLst/>
                <a:uLnTx/>
                <a:uFillTx/>
                <a:latin typeface="Arial  "/>
                <a:ea typeface="Arial"/>
                <a:cs typeface="Arial"/>
                <a:sym typeface="Arial"/>
              </a:rPr>
              <a:t>ataque</a:t>
            </a:r>
            <a:r>
              <a:rPr kumimoji="0" lang="en-US" sz="2400" b="1" i="0" u="none" strike="noStrike" kern="1200" cap="none" spc="0" normalizeH="0" baseline="0" noProof="0" dirty="0">
                <a:ln>
                  <a:noFill/>
                </a:ln>
                <a:solidFill>
                  <a:prstClr val="black"/>
                </a:solidFill>
                <a:effectLst/>
                <a:uLnTx/>
                <a:uFillTx/>
                <a:latin typeface="Arial  "/>
                <a:ea typeface="Arial"/>
                <a:cs typeface="Arial"/>
                <a:sym typeface="Arial"/>
              </a:rPr>
              <a:t> de shigelosis por comer arroz</a:t>
            </a:r>
            <a:endParaRPr kumimoji="0" sz="2400" b="1" i="0" u="none" strike="sngStrike" kern="1200" cap="none" spc="0" normalizeH="0" baseline="0" noProof="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71D782B3-9149-D710-6A80-B9547B97B81E}"/>
              </a:ext>
            </a:extLst>
          </p:cNvPr>
          <p:cNvGraphicFramePr/>
          <p:nvPr>
            <p:extLst>
              <p:ext uri="{D42A27DB-BD31-4B8C-83A1-F6EECF244321}">
                <p14:modId xmlns:p14="http://schemas.microsoft.com/office/powerpoint/2010/main" val="2965706873"/>
              </p:ext>
            </p:extLst>
          </p:nvPr>
        </p:nvGraphicFramePr>
        <p:xfrm>
          <a:off x="1737874" y="2236216"/>
          <a:ext cx="9406376" cy="2832525"/>
        </p:xfrm>
        <a:graphic>
          <a:graphicData uri="http://schemas.openxmlformats.org/drawingml/2006/table">
            <a:tbl>
              <a:tblPr firstRow="1" bandRow="1">
                <a:noFill/>
              </a:tblPr>
              <a:tblGrid>
                <a:gridCol w="1935703">
                  <a:extLst>
                    <a:ext uri="{9D8B030D-6E8A-4147-A177-3AD203B41FA5}">
                      <a16:colId xmlns:a16="http://schemas.microsoft.com/office/drawing/2014/main" val="20000"/>
                    </a:ext>
                  </a:extLst>
                </a:gridCol>
                <a:gridCol w="1452652">
                  <a:extLst>
                    <a:ext uri="{9D8B030D-6E8A-4147-A177-3AD203B41FA5}">
                      <a16:colId xmlns:a16="http://schemas.microsoft.com/office/drawing/2014/main" val="20001"/>
                    </a:ext>
                  </a:extLst>
                </a:gridCol>
                <a:gridCol w="1599146">
                  <a:extLst>
                    <a:ext uri="{9D8B030D-6E8A-4147-A177-3AD203B41FA5}">
                      <a16:colId xmlns:a16="http://schemas.microsoft.com/office/drawing/2014/main" val="20002"/>
                    </a:ext>
                  </a:extLst>
                </a:gridCol>
                <a:gridCol w="1376895">
                  <a:extLst>
                    <a:ext uri="{9D8B030D-6E8A-4147-A177-3AD203B41FA5}">
                      <a16:colId xmlns:a16="http://schemas.microsoft.com/office/drawing/2014/main" val="20003"/>
                    </a:ext>
                  </a:extLst>
                </a:gridCol>
                <a:gridCol w="1520990">
                  <a:extLst>
                    <a:ext uri="{9D8B030D-6E8A-4147-A177-3AD203B41FA5}">
                      <a16:colId xmlns:a16="http://schemas.microsoft.com/office/drawing/2014/main" val="20004"/>
                    </a:ext>
                  </a:extLst>
                </a:gridCol>
                <a:gridCol w="1520990">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arroz</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18</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54</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72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25%</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r>
                        <a:rPr lang="en-US" sz="2400" dirty="0">
                          <a:latin typeface="Arial  "/>
                        </a:rPr>
                        <a:t>1.0</a:t>
                      </a: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comió arroz</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a:effectLst/>
                          <a:latin typeface="Arial" panose="020B0604020202020204" pitchFamily="34" charset="0"/>
                          <a:ea typeface="Times New Roman" panose="02020603050405020304" pitchFamily="18" charset="0"/>
                          <a:cs typeface="Arial" panose="020B0604020202020204" pitchFamily="34" charset="0"/>
                        </a:rPr>
                        <a:t>2</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6</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25%</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95694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5" name="Google Shape;795;p4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n-US" dirty="0"/>
            </a:br>
            <a:br>
              <a:rPr lang="en-US" dirty="0"/>
            </a:br>
            <a:endParaRPr dirty="0"/>
          </a:p>
        </p:txBody>
      </p:sp>
      <p:sp>
        <p:nvSpPr>
          <p:cNvPr id="4" name="Google Shape;682;p35">
            <a:extLst>
              <a:ext uri="{FF2B5EF4-FFF2-40B4-BE49-F238E27FC236}">
                <a16:creationId xmlns:a16="http://schemas.microsoft.com/office/drawing/2014/main" id="{EFB2F58A-767D-A811-457E-EA41A9D755B4}"/>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(7/9)</a:t>
            </a:r>
          </a:p>
        </p:txBody>
      </p:sp>
      <p:sp>
        <p:nvSpPr>
          <p:cNvPr id="5" name="Google Shape;797;p49">
            <a:extLst>
              <a:ext uri="{FF2B5EF4-FFF2-40B4-BE49-F238E27FC236}">
                <a16:creationId xmlns:a16="http://schemas.microsoft.com/office/drawing/2014/main" id="{345BEF40-EF30-7E1E-012F-0A282337A2D6}"/>
              </a:ext>
            </a:extLst>
          </p:cNvPr>
          <p:cNvSpPr/>
          <p:nvPr/>
        </p:nvSpPr>
        <p:spPr>
          <a:xfrm>
            <a:off x="1737875" y="1725059"/>
            <a:ext cx="8716249"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s-ES" sz="2400" b="1" i="0" u="none" strike="noStrike" kern="1200" cap="none" spc="0" normalizeH="0" baseline="0" dirty="0">
                <a:ln>
                  <a:noFill/>
                </a:ln>
                <a:solidFill>
                  <a:prstClr val="black"/>
                </a:solidFill>
                <a:effectLst/>
                <a:uLnTx/>
                <a:uFillTx/>
                <a:latin typeface="Arial  "/>
                <a:ea typeface="Arial"/>
                <a:cs typeface="Arial"/>
                <a:sym typeface="Arial"/>
              </a:rPr>
              <a:t>Tasa de ataque de shigelosis por comer verduras cocidas</a:t>
            </a:r>
            <a:endParaRPr kumimoji="0" lang="es-ES" sz="2400" b="1" i="0" u="none" strike="sngStrike" kern="1200" cap="none" spc="0" normalizeH="0" baseline="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lang="es-ES" sz="1800" b="0" i="0" u="none" strike="noStrike" kern="1200" cap="none" spc="0" normalizeH="0" baseline="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B1DCFF0D-8BC0-6E62-EF96-E34B2EEECC9E}"/>
              </a:ext>
            </a:extLst>
          </p:cNvPr>
          <p:cNvGraphicFramePr/>
          <p:nvPr>
            <p:extLst>
              <p:ext uri="{D42A27DB-BD31-4B8C-83A1-F6EECF244321}">
                <p14:modId xmlns:p14="http://schemas.microsoft.com/office/powerpoint/2010/main" val="3989279256"/>
              </p:ext>
            </p:extLst>
          </p:nvPr>
        </p:nvGraphicFramePr>
        <p:xfrm>
          <a:off x="1737875" y="2236216"/>
          <a:ext cx="8716249" cy="3200430"/>
        </p:xfrm>
        <a:graphic>
          <a:graphicData uri="http://schemas.openxmlformats.org/drawingml/2006/table">
            <a:tbl>
              <a:tblPr firstRow="1" bandRow="1">
                <a:noFill/>
              </a:tblPr>
              <a:tblGrid>
                <a:gridCol w="2148325">
                  <a:extLst>
                    <a:ext uri="{9D8B030D-6E8A-4147-A177-3AD203B41FA5}">
                      <a16:colId xmlns:a16="http://schemas.microsoft.com/office/drawing/2014/main" val="20000"/>
                    </a:ext>
                  </a:extLst>
                </a:gridCol>
                <a:gridCol w="1337153">
                  <a:extLst>
                    <a:ext uri="{9D8B030D-6E8A-4147-A177-3AD203B41FA5}">
                      <a16:colId xmlns:a16="http://schemas.microsoft.com/office/drawing/2014/main" val="20001"/>
                    </a:ext>
                  </a:extLst>
                </a:gridCol>
                <a:gridCol w="1365337">
                  <a:extLst>
                    <a:ext uri="{9D8B030D-6E8A-4147-A177-3AD203B41FA5}">
                      <a16:colId xmlns:a16="http://schemas.microsoft.com/office/drawing/2014/main" val="20002"/>
                    </a:ext>
                  </a:extLst>
                </a:gridCol>
                <a:gridCol w="1118000">
                  <a:extLst>
                    <a:ext uri="{9D8B030D-6E8A-4147-A177-3AD203B41FA5}">
                      <a16:colId xmlns:a16="http://schemas.microsoft.com/office/drawing/2014/main" val="20003"/>
                    </a:ext>
                  </a:extLst>
                </a:gridCol>
                <a:gridCol w="1373717">
                  <a:extLst>
                    <a:ext uri="{9D8B030D-6E8A-4147-A177-3AD203B41FA5}">
                      <a16:colId xmlns:a16="http://schemas.microsoft.com/office/drawing/2014/main" val="20004"/>
                    </a:ext>
                  </a:extLst>
                </a:gridCol>
                <a:gridCol w="1373717">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verduras</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16</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52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68</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a:t>
                      </a:r>
                      <a:r>
                        <a:rPr lang="en-US" sz="2400" dirty="0" err="1">
                          <a:latin typeface="Arial  "/>
                        </a:rPr>
                        <a:t>comió</a:t>
                      </a:r>
                      <a:r>
                        <a:rPr lang="en-US" sz="2400" dirty="0">
                          <a:latin typeface="Arial  "/>
                        </a:rPr>
                        <a:t> verduras</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12</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287287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5" name="Google Shape;805;p5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br>
              <a:rPr lang="es-ES" dirty="0"/>
            </a:br>
            <a:br>
              <a:rPr lang="es-ES" dirty="0"/>
            </a:br>
            <a:endParaRPr lang="es-ES" dirty="0"/>
          </a:p>
        </p:txBody>
      </p:sp>
      <p:sp>
        <p:nvSpPr>
          <p:cNvPr id="4" name="Title 3">
            <a:extLst>
              <a:ext uri="{FF2B5EF4-FFF2-40B4-BE49-F238E27FC236}">
                <a16:creationId xmlns:a16="http://schemas.microsoft.com/office/drawing/2014/main" id="{19C6BC06-79E7-92C5-F306-92CF56AEAFB4}"/>
              </a:ext>
            </a:extLst>
          </p:cNvPr>
          <p:cNvSpPr>
            <a:spLocks noGrp="1"/>
          </p:cNvSpPr>
          <p:nvPr>
            <p:ph type="title"/>
          </p:nvPr>
        </p:nvSpPr>
        <p:spPr>
          <a:xfrm>
            <a:off x="838200" y="458066"/>
            <a:ext cx="9752215" cy="800100"/>
          </a:xfrm>
        </p:spPr>
        <p:txBody>
          <a:bodyPr/>
          <a:lstStyle/>
          <a:p>
            <a:r>
              <a:rPr lang="es-ES" dirty="0"/>
              <a:t>Análisis de datos (7/9) Respuesta</a:t>
            </a:r>
          </a:p>
        </p:txBody>
      </p:sp>
      <p:sp>
        <p:nvSpPr>
          <p:cNvPr id="5" name="Google Shape;797;p49">
            <a:extLst>
              <a:ext uri="{FF2B5EF4-FFF2-40B4-BE49-F238E27FC236}">
                <a16:creationId xmlns:a16="http://schemas.microsoft.com/office/drawing/2014/main" id="{4813173E-74EB-EA65-E6FC-D93BCD07A5FB}"/>
              </a:ext>
            </a:extLst>
          </p:cNvPr>
          <p:cNvSpPr/>
          <p:nvPr/>
        </p:nvSpPr>
        <p:spPr>
          <a:xfrm>
            <a:off x="1737875" y="1725059"/>
            <a:ext cx="7759416" cy="738623"/>
          </a:xfrm>
          <a:prstGeom prst="rect">
            <a:avLst/>
          </a:prstGeom>
          <a:noFill/>
          <a:ln>
            <a:noFill/>
          </a:ln>
        </p:spPr>
        <p:txBody>
          <a:bodyPr spcFirstLastPara="1" wrap="square" lIns="91425" tIns="45700" rIns="91425" bIns="45700" anchor="ctr" anchorCtr="0">
            <a:spAutoFit/>
          </a:bodyPr>
          <a:lstStyle/>
          <a:p>
            <a:pPr marL="0" marR="0" lvl="0" indent="0" defTabSz="457200" rtl="0" eaLnBrk="1" fontAlgn="auto" latinLnBrk="0" hangingPunct="1">
              <a:lnSpc>
                <a:spcPct val="100000"/>
              </a:lnSpc>
              <a:spcBef>
                <a:spcPts val="0"/>
              </a:spcBef>
              <a:spcAft>
                <a:spcPts val="0"/>
              </a:spcAft>
              <a:buClr>
                <a:srgbClr val="00953A"/>
              </a:buClr>
              <a:buSzPts val="2400"/>
              <a:buFontTx/>
              <a:buNone/>
              <a:tabLst/>
              <a:defRPr/>
            </a:pPr>
            <a:r>
              <a:rPr kumimoji="0" lang="es-ES" sz="2400" b="1" i="0" u="none" strike="noStrike" kern="1200" cap="none" spc="0" normalizeH="0" baseline="0" dirty="0">
                <a:ln>
                  <a:noFill/>
                </a:ln>
                <a:solidFill>
                  <a:prstClr val="black"/>
                </a:solidFill>
                <a:effectLst/>
                <a:uLnTx/>
                <a:uFillTx/>
                <a:latin typeface="Arial  "/>
                <a:ea typeface="Arial"/>
                <a:cs typeface="Arial"/>
                <a:sym typeface="Arial"/>
              </a:rPr>
              <a:t>Tasa de ataque de shigelosis por comer verduras</a:t>
            </a:r>
            <a:endParaRPr kumimoji="0" lang="es-ES" sz="2400" b="1" i="0" u="none" strike="sngStrike" kern="1200" cap="none" spc="0" normalizeH="0" baseline="0" dirty="0">
              <a:ln>
                <a:noFill/>
              </a:ln>
              <a:solidFill>
                <a:prstClr val="black"/>
              </a:solidFill>
              <a:effectLst/>
              <a:uLnTx/>
              <a:uFillTx/>
              <a:latin typeface="Arial  "/>
              <a:ea typeface="Arial"/>
              <a:cs typeface="Arial"/>
              <a:sym typeface="Arial"/>
            </a:endParaRPr>
          </a:p>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lang="es-ES" sz="1800" b="0" i="0" u="none" strike="noStrike" kern="1200" cap="none" spc="0" normalizeH="0" baseline="0" dirty="0">
              <a:ln>
                <a:noFill/>
              </a:ln>
              <a:solidFill>
                <a:prstClr val="black"/>
              </a:solidFill>
              <a:effectLst/>
              <a:uLnTx/>
              <a:uFillTx/>
              <a:latin typeface="Arial  "/>
              <a:ea typeface="Arial"/>
              <a:cs typeface="Arial"/>
              <a:sym typeface="Arial"/>
            </a:endParaRPr>
          </a:p>
        </p:txBody>
      </p:sp>
      <p:graphicFrame>
        <p:nvGraphicFramePr>
          <p:cNvPr id="6" name="Google Shape;798;p49">
            <a:extLst>
              <a:ext uri="{FF2B5EF4-FFF2-40B4-BE49-F238E27FC236}">
                <a16:creationId xmlns:a16="http://schemas.microsoft.com/office/drawing/2014/main" id="{71D782B3-9149-D710-6A80-B9547B97B81E}"/>
              </a:ext>
            </a:extLst>
          </p:cNvPr>
          <p:cNvGraphicFramePr/>
          <p:nvPr>
            <p:extLst>
              <p:ext uri="{D42A27DB-BD31-4B8C-83A1-F6EECF244321}">
                <p14:modId xmlns:p14="http://schemas.microsoft.com/office/powerpoint/2010/main" val="3244378517"/>
              </p:ext>
            </p:extLst>
          </p:nvPr>
        </p:nvGraphicFramePr>
        <p:xfrm>
          <a:off x="1737875" y="2236216"/>
          <a:ext cx="8716249" cy="3200430"/>
        </p:xfrm>
        <a:graphic>
          <a:graphicData uri="http://schemas.openxmlformats.org/drawingml/2006/table">
            <a:tbl>
              <a:tblPr firstRow="1" bandRow="1">
                <a:noFill/>
              </a:tblPr>
              <a:tblGrid>
                <a:gridCol w="2034025">
                  <a:extLst>
                    <a:ext uri="{9D8B030D-6E8A-4147-A177-3AD203B41FA5}">
                      <a16:colId xmlns:a16="http://schemas.microsoft.com/office/drawing/2014/main" val="20000"/>
                    </a:ext>
                  </a:extLst>
                </a:gridCol>
                <a:gridCol w="1451453">
                  <a:extLst>
                    <a:ext uri="{9D8B030D-6E8A-4147-A177-3AD203B41FA5}">
                      <a16:colId xmlns:a16="http://schemas.microsoft.com/office/drawing/2014/main" val="20001"/>
                    </a:ext>
                  </a:extLst>
                </a:gridCol>
                <a:gridCol w="1365337">
                  <a:extLst>
                    <a:ext uri="{9D8B030D-6E8A-4147-A177-3AD203B41FA5}">
                      <a16:colId xmlns:a16="http://schemas.microsoft.com/office/drawing/2014/main" val="20002"/>
                    </a:ext>
                  </a:extLst>
                </a:gridCol>
                <a:gridCol w="1118000">
                  <a:extLst>
                    <a:ext uri="{9D8B030D-6E8A-4147-A177-3AD203B41FA5}">
                      <a16:colId xmlns:a16="http://schemas.microsoft.com/office/drawing/2014/main" val="20003"/>
                    </a:ext>
                  </a:extLst>
                </a:gridCol>
                <a:gridCol w="1373717">
                  <a:extLst>
                    <a:ext uri="{9D8B030D-6E8A-4147-A177-3AD203B41FA5}">
                      <a16:colId xmlns:a16="http://schemas.microsoft.com/office/drawing/2014/main" val="20004"/>
                    </a:ext>
                  </a:extLst>
                </a:gridCol>
                <a:gridCol w="1373717">
                  <a:extLst>
                    <a:ext uri="{9D8B030D-6E8A-4147-A177-3AD203B41FA5}">
                      <a16:colId xmlns:a16="http://schemas.microsoft.com/office/drawing/2014/main" val="20005"/>
                    </a:ext>
                  </a:extLst>
                </a:gridCol>
              </a:tblGrid>
              <a:tr h="820825">
                <a:tc>
                  <a:txBody>
                    <a:bodyPr/>
                    <a:lstStyle/>
                    <a:p>
                      <a:pPr marL="0" marR="0" lvl="0" indent="0" algn="ctr" rtl="0">
                        <a:spcBef>
                          <a:spcPts val="0"/>
                        </a:spcBef>
                        <a:spcAft>
                          <a:spcPts val="0"/>
                        </a:spcAft>
                        <a:buNone/>
                      </a:pPr>
                      <a:endParaRPr sz="1800">
                        <a:solidFill>
                          <a:schemeClr val="dk1"/>
                        </a:solidFill>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err="1">
                          <a:solidFill>
                            <a:schemeClr val="dk1"/>
                          </a:solidFill>
                          <a:latin typeface="Arial  "/>
                        </a:rPr>
                        <a:t>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No enfermo</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Total</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a:solidFill>
                            <a:schemeClr val="dk1"/>
                          </a:solidFill>
                          <a:latin typeface="Arial  "/>
                        </a:rPr>
                        <a:t>Tasa de ataque</a:t>
                      </a:r>
                      <a:endParaRPr sz="24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2400" dirty="0">
                          <a:solidFill>
                            <a:schemeClr val="dk1"/>
                          </a:solidFill>
                          <a:latin typeface="Arial  "/>
                        </a:rPr>
                        <a:t>Razón de tasa de ataque</a:t>
                      </a:r>
                      <a:endParaRPr sz="24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820825">
                <a:tc>
                  <a:txBody>
                    <a:bodyPr/>
                    <a:lstStyle/>
                    <a:p>
                      <a:pPr marL="0" marR="0" lvl="0" indent="0" algn="l" rtl="0">
                        <a:spcBef>
                          <a:spcPts val="0"/>
                        </a:spcBef>
                        <a:spcAft>
                          <a:spcPts val="0"/>
                        </a:spcAft>
                        <a:buNone/>
                      </a:pPr>
                      <a:r>
                        <a:rPr lang="en-US" sz="2400" dirty="0">
                          <a:latin typeface="Arial  "/>
                        </a:rPr>
                        <a:t>Comió verduras</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16</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52</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68</a:t>
                      </a:r>
                    </a:p>
                  </a:txBody>
                  <a:tcPr marL="73025" marR="73025" marT="10033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24%</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rowSpan="2">
                  <a:txBody>
                    <a:bodyPr/>
                    <a:lstStyle/>
                    <a:p>
                      <a:pPr marL="0" marR="0" lvl="0" indent="0" algn="ctr" rtl="0">
                        <a:spcBef>
                          <a:spcPts val="0"/>
                        </a:spcBef>
                        <a:spcAft>
                          <a:spcPts val="0"/>
                        </a:spcAft>
                        <a:buNone/>
                      </a:pPr>
                      <a:r>
                        <a:rPr lang="en-US" sz="2400" dirty="0">
                          <a:latin typeface="Arial  "/>
                        </a:rPr>
                        <a:t>0.71</a:t>
                      </a:r>
                      <a:endParaRPr sz="2400" dirty="0">
                        <a:latin typeface="Arial  "/>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820825">
                <a:tc>
                  <a:txBody>
                    <a:bodyPr/>
                    <a:lstStyle/>
                    <a:p>
                      <a:pPr marL="0" marR="0" lvl="0" indent="0" algn="l" rtl="0">
                        <a:spcBef>
                          <a:spcPts val="0"/>
                        </a:spcBef>
                        <a:spcAft>
                          <a:spcPts val="0"/>
                        </a:spcAft>
                        <a:buNone/>
                      </a:pPr>
                      <a:r>
                        <a:rPr lang="en-US" sz="2400" dirty="0">
                          <a:latin typeface="Arial  "/>
                        </a:rPr>
                        <a:t>No </a:t>
                      </a:r>
                      <a:r>
                        <a:rPr lang="en-US" sz="2400" dirty="0" err="1">
                          <a:latin typeface="Arial  "/>
                        </a:rPr>
                        <a:t>comió</a:t>
                      </a:r>
                      <a:r>
                        <a:rPr lang="en-US" sz="2400" dirty="0">
                          <a:latin typeface="Arial  "/>
                        </a:rPr>
                        <a:t> verduras</a:t>
                      </a:r>
                      <a:endParaRPr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4</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8</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algn="ctr">
                        <a:lnSpc>
                          <a:spcPct val="115000"/>
                        </a:lnSpc>
                        <a:spcBef>
                          <a:spcPts val="0"/>
                        </a:spcBef>
                        <a:spcAft>
                          <a:spcPts val="1200"/>
                        </a:spcAft>
                      </a:pPr>
                      <a:r>
                        <a:rPr lang="en-US" sz="2400" dirty="0">
                          <a:effectLst/>
                          <a:latin typeface="Arial" panose="020B0604020202020204" pitchFamily="34" charset="0"/>
                          <a:ea typeface="Times New Roman" panose="02020603050405020304" pitchFamily="18" charset="0"/>
                          <a:cs typeface="Arial" panose="020B0604020202020204" pitchFamily="34" charset="0"/>
                        </a:rPr>
                        <a:t>12</a:t>
                      </a:r>
                    </a:p>
                  </a:txBody>
                  <a:tcPr marL="73025" marR="73025" marT="100330" marB="0"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400" dirty="0">
                          <a:latin typeface="Arial  "/>
                        </a:rPr>
                        <a:t>33%</a:t>
                      </a:r>
                      <a:endParaRPr sz="2400" dirty="0">
                        <a:latin typeface="Arial  "/>
                      </a:endParaRPr>
                    </a:p>
                  </a:txBody>
                  <a:tcPr marL="91450" marR="91450" marT="45725" marB="45725" anchor="ctr">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vMerge="1">
                  <a:txBody>
                    <a:bodyPr/>
                    <a:lstStyle/>
                    <a:p>
                      <a:endParaRPr lang="en-US"/>
                    </a:p>
                  </a:txBody>
                  <a:tcPr>
                    <a:lnL w="12700" cap="flat" cmpd="sng" algn="ctr">
                      <a:solidFill>
                        <a:schemeClr val="dk1"/>
                      </a:solidFill>
                      <a:prstDash val="solid"/>
                      <a:round/>
                      <a:headEnd type="none" w="sm" len="sm"/>
                      <a:tailEnd type="none" w="sm" len="sm"/>
                    </a:lnL>
                    <a:lnT w="12700" cap="flat" cmpd="sng" algn="ctr">
                      <a:solidFill>
                        <a:schemeClr val="dk1"/>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621351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7D9FC52-BF44-5B25-A55D-9DB9188405C5}"/>
              </a:ext>
            </a:extLst>
          </p:cNvPr>
          <p:cNvSpPr txBox="1">
            <a:spLocks/>
          </p:cNvSpPr>
          <p:nvPr/>
        </p:nvSpPr>
        <p:spPr>
          <a:xfrm>
            <a:off x="838200" y="1478857"/>
            <a:ext cx="1051560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Arial  "/>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Arial  "/>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Arial  "/>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500"/>
              </a:spcBef>
              <a:spcAft>
                <a:spcPts val="500"/>
              </a:spcAft>
              <a:buClrTx/>
              <a:buSzTx/>
              <a:tabLst/>
              <a:defRPr/>
            </a:pPr>
            <a:r>
              <a:rPr kumimoji="0" lang="es-ES" b="1" i="0" u="sng" strike="noStrike" kern="1200" cap="none" spc="0" normalizeH="0" baseline="0" noProof="0" dirty="0">
                <a:ln>
                  <a:noFill/>
                </a:ln>
                <a:solidFill>
                  <a:prstClr val="black"/>
                </a:solidFill>
                <a:effectLst/>
                <a:uLnTx/>
                <a:uFillTx/>
                <a:latin typeface="Arial  "/>
                <a:ea typeface="+mn-ea"/>
                <a:cs typeface="+mn-cs"/>
              </a:rPr>
              <a:t>Pregunta 2: </a:t>
            </a:r>
            <a:r>
              <a:rPr kumimoji="0" lang="es-ES" b="0" i="0" u="none" strike="noStrike" kern="1200" cap="none" spc="0" normalizeH="0" baseline="0" noProof="0" dirty="0">
                <a:ln>
                  <a:noFill/>
                </a:ln>
                <a:solidFill>
                  <a:prstClr val="black"/>
                </a:solidFill>
                <a:effectLst/>
                <a:uLnTx/>
                <a:uFillTx/>
                <a:latin typeface="Arial  "/>
                <a:ea typeface="+mn-ea"/>
                <a:cs typeface="+mn-cs"/>
              </a:rPr>
              <a:t>Interprete estos resultados:</a:t>
            </a:r>
          </a:p>
          <a:p>
            <a:pPr marR="0" lvl="1"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800" b="0" i="0" u="none" kern="1200" cap="none" spc="0" normalizeH="0" baseline="0" noProof="0" dirty="0">
                <a:ln>
                  <a:noFill/>
                </a:ln>
                <a:solidFill>
                  <a:prstClr val="black"/>
                </a:solidFill>
                <a:effectLst/>
                <a:uLnTx/>
                <a:uFillTx/>
                <a:latin typeface="Arial  "/>
                <a:ea typeface="+mn-ea"/>
                <a:cs typeface="+mn-cs"/>
              </a:rPr>
              <a:t>Razón de riesgo</a:t>
            </a:r>
            <a:r>
              <a:rPr lang="es-ES" sz="2800" dirty="0">
                <a:solidFill>
                  <a:prstClr val="black"/>
                </a:solidFill>
              </a:rPr>
              <a:t> de la ensalada </a:t>
            </a:r>
            <a:r>
              <a:rPr kumimoji="0" lang="es-ES" sz="2800" b="0" i="0" u="none" kern="1200" cap="none" spc="0" normalizeH="0" baseline="0" noProof="0" dirty="0">
                <a:ln>
                  <a:noFill/>
                </a:ln>
                <a:solidFill>
                  <a:prstClr val="black"/>
                </a:solidFill>
                <a:effectLst/>
                <a:uLnTx/>
                <a:uFillTx/>
                <a:latin typeface="Arial  "/>
                <a:ea typeface="+mn-ea"/>
                <a:cs typeface="+mn-cs"/>
              </a:rPr>
              <a:t>= </a:t>
            </a:r>
            <a:r>
              <a:rPr lang="es-ES" sz="2800" u="sng" dirty="0">
                <a:solidFill>
                  <a:prstClr val="black"/>
                </a:solidFill>
              </a:rPr>
              <a:t>30</a:t>
            </a:r>
            <a:endParaRPr kumimoji="0" lang="es-ES" sz="2800" b="0" i="0" u="sng" kern="1200" cap="none" spc="0" normalizeH="0" baseline="0" noProof="0" dirty="0">
              <a:ln>
                <a:noFill/>
              </a:ln>
              <a:solidFill>
                <a:prstClr val="black"/>
              </a:solidFill>
              <a:effectLst/>
              <a:uLnTx/>
              <a:uFillTx/>
              <a:latin typeface="Arial  "/>
              <a:ea typeface="+mn-ea"/>
              <a:cs typeface="+mn-cs"/>
            </a:endParaRPr>
          </a:p>
          <a:p>
            <a:pPr lvl="1">
              <a:buFont typeface="Arial" panose="020B0604020202020204" pitchFamily="34" charset="0"/>
              <a:buChar char="•"/>
              <a:defRPr/>
            </a:pPr>
            <a:r>
              <a:rPr lang="es-ES" sz="2800" dirty="0">
                <a:solidFill>
                  <a:prstClr val="black"/>
                </a:solidFill>
              </a:rPr>
              <a:t>Razón de riesgo </a:t>
            </a:r>
            <a:r>
              <a:rPr kumimoji="0" lang="es-ES" sz="2800" b="0" i="0" u="none" kern="1200" cap="none" spc="0" normalizeH="0" baseline="0" noProof="0" dirty="0">
                <a:ln>
                  <a:noFill/>
                </a:ln>
                <a:solidFill>
                  <a:prstClr val="black"/>
                </a:solidFill>
                <a:effectLst/>
                <a:uLnTx/>
                <a:uFillTx/>
                <a:latin typeface="Arial  "/>
                <a:ea typeface="+mn-ea"/>
                <a:cs typeface="+mn-cs"/>
              </a:rPr>
              <a:t>del arroz = </a:t>
            </a:r>
            <a:r>
              <a:rPr kumimoji="0" lang="es-ES" sz="2800" b="0" i="0" u="sng" kern="1200" cap="none" spc="0" normalizeH="0" baseline="0" noProof="0" dirty="0">
                <a:ln>
                  <a:noFill/>
                </a:ln>
                <a:solidFill>
                  <a:prstClr val="black"/>
                </a:solidFill>
                <a:effectLst/>
                <a:uLnTx/>
                <a:uFillTx/>
                <a:latin typeface="Arial  "/>
                <a:ea typeface="+mn-ea"/>
                <a:cs typeface="+mn-cs"/>
              </a:rPr>
              <a:t>1.0</a:t>
            </a:r>
          </a:p>
          <a:p>
            <a:pPr lvl="1">
              <a:buFont typeface="Arial" panose="020B0604020202020204" pitchFamily="34" charset="0"/>
              <a:buChar char="•"/>
              <a:defRPr/>
            </a:pPr>
            <a:r>
              <a:rPr lang="es-ES" sz="2800" dirty="0">
                <a:solidFill>
                  <a:prstClr val="black"/>
                </a:solidFill>
              </a:rPr>
              <a:t>Razón de riesgo </a:t>
            </a:r>
            <a:r>
              <a:rPr kumimoji="0" lang="es-ES" sz="2800" b="0" i="0" u="none" kern="1200" cap="none" spc="0" normalizeH="0" baseline="0" noProof="0" dirty="0">
                <a:ln>
                  <a:noFill/>
                </a:ln>
                <a:solidFill>
                  <a:prstClr val="black"/>
                </a:solidFill>
                <a:effectLst/>
                <a:uLnTx/>
                <a:uFillTx/>
                <a:latin typeface="Arial  "/>
                <a:ea typeface="+mn-ea"/>
                <a:cs typeface="+mn-cs"/>
              </a:rPr>
              <a:t>de verduras cocidas = </a:t>
            </a:r>
            <a:r>
              <a:rPr lang="es-ES" sz="2800" u="sng" dirty="0">
                <a:solidFill>
                  <a:prstClr val="black"/>
                </a:solidFill>
              </a:rPr>
              <a:t>0.71</a:t>
            </a:r>
            <a:endParaRPr kumimoji="0" lang="es-ES" sz="2800" b="0" i="0" u="sng" kern="1200" cap="none" spc="0" normalizeH="0" baseline="0" noProof="0" dirty="0">
              <a:ln>
                <a:noFill/>
              </a:ln>
              <a:solidFill>
                <a:prstClr val="black"/>
              </a:solidFill>
              <a:effectLst/>
              <a:uLnTx/>
              <a:uFillTx/>
              <a:latin typeface="Arial  "/>
              <a:ea typeface="+mn-ea"/>
              <a:cs typeface="+mn-cs"/>
            </a:endParaRP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endParaRPr kumimoji="0" lang="es-ES" sz="2400" b="0" i="0" u="none" strike="noStrike" kern="1200" cap="none" spc="0" normalizeH="0" baseline="0" noProof="0" dirty="0">
              <a:ln>
                <a:noFill/>
              </a:ln>
              <a:solidFill>
                <a:prstClr val="black"/>
              </a:solidFill>
              <a:effectLst/>
              <a:uLnTx/>
              <a:uFillTx/>
              <a:latin typeface="Arial  "/>
              <a:ea typeface="+mn-ea"/>
              <a:cs typeface="+mn-cs"/>
            </a:endParaRPr>
          </a:p>
        </p:txBody>
      </p:sp>
      <p:sp>
        <p:nvSpPr>
          <p:cNvPr id="5" name="Google Shape;682;p35">
            <a:extLst>
              <a:ext uri="{FF2B5EF4-FFF2-40B4-BE49-F238E27FC236}">
                <a16:creationId xmlns:a16="http://schemas.microsoft.com/office/drawing/2014/main" id="{4DC21600-C637-03C1-D06E-006F04AF4B75}"/>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(8/9)</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3" name="Title 2">
            <a:extLst>
              <a:ext uri="{FF2B5EF4-FFF2-40B4-BE49-F238E27FC236}">
                <a16:creationId xmlns:a16="http://schemas.microsoft.com/office/drawing/2014/main" id="{4C4AB227-2DAB-5A22-82D5-2358DF4EB18A}"/>
              </a:ext>
            </a:extLst>
          </p:cNvPr>
          <p:cNvSpPr>
            <a:spLocks noGrp="1"/>
          </p:cNvSpPr>
          <p:nvPr>
            <p:ph type="title"/>
          </p:nvPr>
        </p:nvSpPr>
        <p:spPr>
          <a:xfrm>
            <a:off x="838200" y="458066"/>
            <a:ext cx="9752215" cy="800100"/>
          </a:xfrm>
        </p:spPr>
        <p:txBody>
          <a:bodyPr/>
          <a:lstStyle/>
          <a:p>
            <a:r>
              <a:rPr lang="es-ES" dirty="0"/>
              <a:t>Análisis de datos (8/9) Respuesta</a:t>
            </a:r>
          </a:p>
        </p:txBody>
      </p:sp>
      <p:sp>
        <p:nvSpPr>
          <p:cNvPr id="2" name="Content Placeholder 2">
            <a:extLst>
              <a:ext uri="{FF2B5EF4-FFF2-40B4-BE49-F238E27FC236}">
                <a16:creationId xmlns:a16="http://schemas.microsoft.com/office/drawing/2014/main" id="{E64D94F8-9D5F-F816-96CE-8A6A7C2DC119}"/>
              </a:ext>
            </a:extLst>
          </p:cNvPr>
          <p:cNvSpPr txBox="1">
            <a:spLocks/>
          </p:cNvSpPr>
          <p:nvPr/>
        </p:nvSpPr>
        <p:spPr>
          <a:xfrm>
            <a:off x="838199" y="1478857"/>
            <a:ext cx="10646229"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Arial  "/>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Arial  "/>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Arial  "/>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500"/>
              </a:spcBef>
              <a:spcAft>
                <a:spcPts val="500"/>
              </a:spcAft>
              <a:buClrTx/>
              <a:buSzTx/>
              <a:tabLst/>
              <a:defRPr/>
            </a:pPr>
            <a:r>
              <a:rPr kumimoji="0" lang="es-ES" b="1" i="0" u="sng" strike="noStrike" kern="1200" cap="none" spc="0" normalizeH="0" baseline="0" noProof="0" dirty="0">
                <a:ln>
                  <a:noFill/>
                </a:ln>
                <a:solidFill>
                  <a:prstClr val="black"/>
                </a:solidFill>
                <a:effectLst/>
                <a:uLnTx/>
                <a:uFillTx/>
                <a:latin typeface="Arial  "/>
                <a:ea typeface="+mn-ea"/>
                <a:cs typeface="+mn-cs"/>
              </a:rPr>
              <a:t>Pregunta 2: </a:t>
            </a:r>
            <a:r>
              <a:rPr kumimoji="0" lang="es-ES" b="0" i="0" u="none" strike="noStrike" kern="1200" cap="none" spc="0" normalizeH="0" baseline="0" noProof="0" dirty="0">
                <a:ln>
                  <a:noFill/>
                </a:ln>
                <a:solidFill>
                  <a:prstClr val="black"/>
                </a:solidFill>
                <a:effectLst/>
                <a:uLnTx/>
                <a:uFillTx/>
                <a:latin typeface="Arial  "/>
                <a:ea typeface="+mn-ea"/>
                <a:cs typeface="+mn-cs"/>
              </a:rPr>
              <a:t>Interprete estos resultados:</a:t>
            </a:r>
          </a:p>
          <a:p>
            <a:pPr lvl="1">
              <a:buFont typeface="Arial" panose="020B0604020202020204" pitchFamily="34" charset="0"/>
              <a:buChar char="•"/>
              <a:defRPr/>
            </a:pPr>
            <a:r>
              <a:rPr lang="es-ES" sz="2800" dirty="0">
                <a:solidFill>
                  <a:prstClr val="black"/>
                </a:solidFill>
              </a:rPr>
              <a:t>Razón de riesgo  de la ensalada </a:t>
            </a:r>
            <a:r>
              <a:rPr kumimoji="0" lang="es-ES" sz="2800" b="0" i="0" u="none" kern="1200" cap="none" spc="0" normalizeH="0" baseline="0" noProof="0" dirty="0">
                <a:ln>
                  <a:noFill/>
                </a:ln>
                <a:solidFill>
                  <a:prstClr val="black"/>
                </a:solidFill>
                <a:effectLst/>
                <a:uLnTx/>
                <a:uFillTx/>
                <a:latin typeface="Arial  "/>
                <a:ea typeface="+mn-ea"/>
                <a:cs typeface="+mn-cs"/>
              </a:rPr>
              <a:t>= </a:t>
            </a:r>
            <a:r>
              <a:rPr lang="es-ES" sz="2800" dirty="0">
                <a:solidFill>
                  <a:prstClr val="black"/>
                </a:solidFill>
              </a:rPr>
              <a:t>30</a:t>
            </a:r>
            <a:endParaRPr kumimoji="0" lang="es-ES" sz="2800" b="0" i="0" u="none" kern="1200" cap="none" spc="0" normalizeH="0" baseline="0" noProof="0" dirty="0">
              <a:ln>
                <a:noFill/>
              </a:ln>
              <a:solidFill>
                <a:prstClr val="black"/>
              </a:solidFill>
              <a:effectLst/>
              <a:uLnTx/>
              <a:uFillTx/>
              <a:latin typeface="Arial  "/>
              <a:ea typeface="+mn-ea"/>
              <a:cs typeface="+mn-cs"/>
            </a:endParaRPr>
          </a:p>
          <a:p>
            <a:pPr marR="0" lvl="2"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400" b="1" i="0" u="sng" strike="noStrike" kern="1200" cap="none" spc="0" normalizeH="0" baseline="0" noProof="0" dirty="0">
                <a:ln>
                  <a:noFill/>
                </a:ln>
                <a:solidFill>
                  <a:prstClr val="black"/>
                </a:solidFill>
                <a:effectLst/>
                <a:uLnTx/>
                <a:uFillTx/>
                <a:latin typeface="Arial  "/>
                <a:ea typeface="Arial"/>
                <a:cs typeface="Arial"/>
                <a:sym typeface="Arial"/>
              </a:rPr>
              <a:t>Respuesta: </a:t>
            </a:r>
            <a:r>
              <a:rPr lang="es-ES" sz="2400" dirty="0">
                <a:solidFill>
                  <a:prstClr val="black"/>
                </a:solidFill>
                <a:ea typeface="Arial"/>
                <a:cs typeface="Arial"/>
                <a:sym typeface="Arial"/>
              </a:rPr>
              <a:t>Las personas que comían ensalada tenían 30 veces más riesgo de enfermar que las que no la comían. Esto es una prueba contundente para sugerir que la ensalada era </a:t>
            </a:r>
            <a:br>
              <a:rPr lang="es-ES" sz="2400" dirty="0">
                <a:solidFill>
                  <a:prstClr val="black"/>
                </a:solidFill>
                <a:ea typeface="Arial"/>
                <a:cs typeface="Arial"/>
                <a:sym typeface="Arial"/>
              </a:rPr>
            </a:br>
            <a:r>
              <a:rPr lang="es-ES" sz="2400" dirty="0">
                <a:solidFill>
                  <a:prstClr val="black"/>
                </a:solidFill>
                <a:ea typeface="Arial"/>
                <a:cs typeface="Arial"/>
                <a:sym typeface="Arial"/>
              </a:rPr>
              <a:t>la culpable.</a:t>
            </a:r>
            <a:endParaRPr kumimoji="0" lang="es-ES" sz="2400" b="0" i="0" u="none" strike="noStrike" kern="1200" cap="none" spc="0" normalizeH="0" baseline="0" noProof="0" dirty="0">
              <a:ln>
                <a:noFill/>
              </a:ln>
              <a:solidFill>
                <a:prstClr val="black"/>
              </a:solidFill>
              <a:effectLst/>
              <a:uLnTx/>
              <a:uFillTx/>
              <a:latin typeface="Arial  "/>
              <a:ea typeface="+mn-ea"/>
              <a:cs typeface="+mn-cs"/>
            </a:endParaRPr>
          </a:p>
          <a:p>
            <a:pPr lvl="1">
              <a:buFont typeface="Arial" panose="020B0604020202020204" pitchFamily="34" charset="0"/>
              <a:buChar char="•"/>
              <a:defRPr/>
            </a:pPr>
            <a:r>
              <a:rPr lang="es-ES" sz="2800" dirty="0">
                <a:solidFill>
                  <a:prstClr val="black"/>
                </a:solidFill>
              </a:rPr>
              <a:t>Razón de riesgo del </a:t>
            </a:r>
            <a:r>
              <a:rPr kumimoji="0" lang="es-ES" sz="2800" b="0" i="0" u="none" kern="1200" cap="none" spc="0" normalizeH="0" baseline="0" noProof="0" dirty="0">
                <a:ln>
                  <a:noFill/>
                </a:ln>
                <a:solidFill>
                  <a:prstClr val="black"/>
                </a:solidFill>
                <a:effectLst/>
                <a:uLnTx/>
                <a:uFillTx/>
                <a:latin typeface="Arial  "/>
                <a:ea typeface="+mn-ea"/>
                <a:cs typeface="+mn-cs"/>
              </a:rPr>
              <a:t>arroz = 1.0</a:t>
            </a:r>
          </a:p>
          <a:p>
            <a:pPr marR="0" lvl="2"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400" b="1" i="0" u="sng" strike="noStrike" kern="1200" cap="none" spc="0" normalizeH="0" baseline="0" noProof="0" dirty="0">
                <a:ln>
                  <a:noFill/>
                </a:ln>
                <a:solidFill>
                  <a:prstClr val="black"/>
                </a:solidFill>
                <a:effectLst/>
                <a:uLnTx/>
                <a:uFillTx/>
                <a:latin typeface="Arial  "/>
                <a:ea typeface="+mn-ea"/>
                <a:cs typeface="+mn-cs"/>
              </a:rPr>
              <a:t>Respuesta: </a:t>
            </a:r>
            <a:r>
              <a:rPr kumimoji="0" lang="es-ES" sz="2400" b="0" i="0" u="none" strike="noStrike" kern="1200" cap="none" spc="0" normalizeH="0" baseline="0" noProof="0" dirty="0">
                <a:ln>
                  <a:noFill/>
                </a:ln>
                <a:solidFill>
                  <a:prstClr val="black"/>
                </a:solidFill>
                <a:effectLst/>
                <a:uLnTx/>
                <a:uFillTx/>
                <a:latin typeface="Arial  "/>
                <a:ea typeface="Arial"/>
                <a:cs typeface="Arial"/>
                <a:sym typeface="Arial"/>
              </a:rPr>
              <a:t>Una tasa de ataque de 1.0 sugiere que no hay efecto.</a:t>
            </a:r>
            <a:endParaRPr kumimoji="0" lang="es-ES" sz="2400" b="1" i="0" u="none" strike="noStrike" kern="1200" cap="none" spc="0" normalizeH="0" baseline="0" noProof="0" dirty="0">
              <a:ln>
                <a:noFill/>
              </a:ln>
              <a:solidFill>
                <a:prstClr val="black"/>
              </a:solidFill>
              <a:effectLst/>
              <a:uLnTx/>
              <a:uFillTx/>
              <a:latin typeface="Arial  "/>
              <a:ea typeface="+mn-ea"/>
              <a:cs typeface="+mn-cs"/>
            </a:endParaRPr>
          </a:p>
          <a:p>
            <a:pPr lvl="1">
              <a:buFont typeface="Arial" panose="020B0604020202020204" pitchFamily="34" charset="0"/>
              <a:buChar char="•"/>
              <a:defRPr/>
            </a:pPr>
            <a:r>
              <a:rPr lang="es-ES" sz="2800" dirty="0">
                <a:solidFill>
                  <a:prstClr val="black"/>
                </a:solidFill>
              </a:rPr>
              <a:t>Razón de riesgo </a:t>
            </a:r>
            <a:r>
              <a:rPr kumimoji="0" lang="es-ES" sz="2800" b="0" i="0" u="none" kern="1200" cap="none" spc="0" normalizeH="0" baseline="0" noProof="0" dirty="0">
                <a:ln>
                  <a:noFill/>
                </a:ln>
                <a:solidFill>
                  <a:prstClr val="black"/>
                </a:solidFill>
                <a:effectLst/>
                <a:uLnTx/>
                <a:uFillTx/>
                <a:latin typeface="Arial  "/>
                <a:ea typeface="+mn-ea"/>
                <a:cs typeface="+mn-cs"/>
              </a:rPr>
              <a:t>de verduras cocidas = </a:t>
            </a:r>
            <a:r>
              <a:rPr lang="es-ES" sz="2800" dirty="0">
                <a:solidFill>
                  <a:prstClr val="black"/>
                </a:solidFill>
              </a:rPr>
              <a:t>0.71</a:t>
            </a:r>
            <a:endParaRPr kumimoji="0" lang="es-ES" sz="2800" b="0" i="0" u="none" kern="1200" cap="none" spc="0" normalizeH="0" baseline="0" noProof="0" dirty="0">
              <a:ln>
                <a:noFill/>
              </a:ln>
              <a:solidFill>
                <a:prstClr val="black"/>
              </a:solidFill>
              <a:effectLst/>
              <a:uLnTx/>
              <a:uFillTx/>
              <a:latin typeface="Arial  "/>
              <a:ea typeface="+mn-ea"/>
              <a:cs typeface="+mn-cs"/>
            </a:endParaRPr>
          </a:p>
          <a:p>
            <a:pPr lvl="2">
              <a:buFont typeface="Arial" panose="020B0604020202020204" pitchFamily="34" charset="0"/>
              <a:buChar char="•"/>
              <a:defRPr/>
            </a:pPr>
            <a:r>
              <a:rPr kumimoji="0" lang="es-ES" sz="2400" b="1" i="0" u="sng" strike="noStrike" kern="1200" cap="none" spc="0" normalizeH="0" baseline="0" noProof="0" dirty="0">
                <a:ln>
                  <a:noFill/>
                </a:ln>
                <a:solidFill>
                  <a:prstClr val="black"/>
                </a:solidFill>
                <a:effectLst/>
                <a:uLnTx/>
                <a:uFillTx/>
                <a:latin typeface="Arial  "/>
                <a:ea typeface="Arial"/>
                <a:cs typeface="Arial"/>
                <a:sym typeface="Arial"/>
              </a:rPr>
              <a:t>Respuesta:</a:t>
            </a:r>
            <a:r>
              <a:rPr kumimoji="0" lang="es-ES" sz="2400" i="0" u="none" strike="noStrike" kern="1200" cap="none" spc="0" normalizeH="0" baseline="0" noProof="0" dirty="0">
                <a:ln>
                  <a:noFill/>
                </a:ln>
                <a:solidFill>
                  <a:prstClr val="black"/>
                </a:solidFill>
                <a:effectLst/>
                <a:uLnTx/>
                <a:uFillTx/>
                <a:latin typeface="Arial  "/>
                <a:ea typeface="Arial"/>
                <a:cs typeface="Arial"/>
                <a:sym typeface="Arial"/>
              </a:rPr>
              <a:t> Un índice de ataque &lt;1,0 sugiere un efecto protector</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B39190E-F1A3-15C0-8DCE-ABA4358FE5EA}"/>
              </a:ext>
            </a:extLst>
          </p:cNvPr>
          <p:cNvSpPr txBox="1">
            <a:spLocks/>
          </p:cNvSpPr>
          <p:nvPr/>
        </p:nvSpPr>
        <p:spPr>
          <a:xfrm>
            <a:off x="838200" y="1478857"/>
            <a:ext cx="1051560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Arial  "/>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Arial  "/>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Arial  "/>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0"/>
              </a:spcBef>
              <a:spcAft>
                <a:spcPts val="500"/>
              </a:spcAft>
              <a:buClrTx/>
              <a:buSzTx/>
              <a:tabLst/>
              <a:defRPr/>
            </a:pPr>
            <a:r>
              <a:rPr kumimoji="0" lang="es-ES" sz="2800" b="0" i="0" u="none" strike="noStrike" kern="1200" cap="none" spc="0" normalizeH="0" baseline="0" dirty="0">
                <a:ln>
                  <a:noFill/>
                </a:ln>
                <a:solidFill>
                  <a:prstClr val="black"/>
                </a:solidFill>
                <a:effectLst/>
                <a:uLnTx/>
                <a:uFillTx/>
                <a:latin typeface="Arial  "/>
                <a:ea typeface="+mn-ea"/>
                <a:cs typeface="+mn-cs"/>
              </a:rPr>
              <a:t>Los resultados de las pruebas de laboratorio de la ensalada sobrante fueron negativos para </a:t>
            </a:r>
            <a:r>
              <a:rPr kumimoji="0" lang="es-ES" sz="2800" b="0" i="1" u="none" strike="noStrike" kern="1200" cap="none" spc="0" normalizeH="0" baseline="0" dirty="0" err="1">
                <a:ln>
                  <a:noFill/>
                </a:ln>
                <a:solidFill>
                  <a:prstClr val="black"/>
                </a:solidFill>
                <a:effectLst/>
                <a:uLnTx/>
                <a:uFillTx/>
                <a:latin typeface="Arial  "/>
                <a:ea typeface="+mn-ea"/>
                <a:cs typeface="+mn-cs"/>
              </a:rPr>
              <a:t>Shigella</a:t>
            </a:r>
            <a:r>
              <a:rPr kumimoji="0" lang="es-ES" sz="2800" b="0" i="0" u="none" strike="noStrike" kern="1200" cap="none" spc="0" normalizeH="0" baseline="0" dirty="0">
                <a:ln>
                  <a:noFill/>
                </a:ln>
                <a:solidFill>
                  <a:prstClr val="black"/>
                </a:solidFill>
                <a:effectLst/>
                <a:uLnTx/>
                <a:uFillTx/>
                <a:latin typeface="Arial  "/>
                <a:ea typeface="+mn-ea"/>
                <a:cs typeface="+mn-cs"/>
              </a:rPr>
              <a:t>.</a:t>
            </a:r>
          </a:p>
          <a:p>
            <a:pPr marR="0" lvl="0" algn="l" defTabSz="914400" rtl="0" eaLnBrk="1" fontAlgn="auto" latinLnBrk="0" hangingPunct="1">
              <a:lnSpc>
                <a:spcPct val="100000"/>
              </a:lnSpc>
              <a:spcBef>
                <a:spcPts val="0"/>
              </a:spcBef>
              <a:spcAft>
                <a:spcPts val="500"/>
              </a:spcAft>
              <a:buClrTx/>
              <a:buSzTx/>
              <a:tabLst/>
              <a:defRPr/>
            </a:pP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R="0" lvl="0" algn="l" defTabSz="914400" rtl="0" eaLnBrk="1" fontAlgn="auto" latinLnBrk="0" hangingPunct="1">
              <a:lnSpc>
                <a:spcPct val="100000"/>
              </a:lnSpc>
              <a:spcBef>
                <a:spcPts val="0"/>
              </a:spcBef>
              <a:spcAft>
                <a:spcPts val="500"/>
              </a:spcAft>
              <a:buClrTx/>
              <a:buSzTx/>
              <a:tabLst/>
              <a:defRPr/>
            </a:pPr>
            <a:r>
              <a:rPr kumimoji="0" lang="es-ES" sz="2800" b="1" i="0" u="sng" strike="noStrike" kern="1200" cap="none" spc="0" normalizeH="0" baseline="0" dirty="0">
                <a:ln>
                  <a:noFill/>
                </a:ln>
                <a:solidFill>
                  <a:prstClr val="black"/>
                </a:solidFill>
                <a:effectLst/>
                <a:uLnTx/>
                <a:uFillTx/>
                <a:latin typeface="Arial  "/>
                <a:ea typeface="+mn-ea"/>
                <a:cs typeface="+mn-cs"/>
              </a:rPr>
              <a:t>Pregunta 3: </a:t>
            </a:r>
            <a:r>
              <a:rPr kumimoji="0" lang="es-ES" sz="2800" b="0" i="0" u="none" strike="noStrike" kern="1200" cap="none" spc="0" normalizeH="0" baseline="0" dirty="0">
                <a:ln>
                  <a:noFill/>
                </a:ln>
                <a:solidFill>
                  <a:prstClr val="black"/>
                </a:solidFill>
                <a:effectLst/>
                <a:uLnTx/>
                <a:uFillTx/>
                <a:latin typeface="Arial  "/>
                <a:ea typeface="+mn-ea"/>
                <a:cs typeface="+mn-cs"/>
              </a:rPr>
              <a:t>¿Cómo afectan los resultados de las pruebas de laboratorio a su respuesta a la pregunta anterior?</a:t>
            </a:r>
          </a:p>
          <a:p>
            <a:pPr marL="0" marR="0" lvl="0" indent="0" algn="l" defTabSz="914400" rtl="0" eaLnBrk="1" fontAlgn="auto" latinLnBrk="0" hangingPunct="1">
              <a:lnSpc>
                <a:spcPct val="100000"/>
              </a:lnSpc>
              <a:spcBef>
                <a:spcPts val="0"/>
              </a:spcBef>
              <a:spcAft>
                <a:spcPts val="500"/>
              </a:spcAft>
              <a:buClrTx/>
              <a:buSzTx/>
              <a:buFont typeface="Arial" panose="020B0604020202020204" pitchFamily="34" charset="0"/>
              <a:buNone/>
              <a:tabLst/>
              <a:defRPr/>
            </a:pPr>
            <a:br>
              <a:rPr kumimoji="0" lang="es-ES" sz="2800" b="0" i="0" u="none" strike="noStrike" kern="1200" cap="none" spc="0" normalizeH="0" baseline="0" dirty="0">
                <a:ln>
                  <a:noFill/>
                </a:ln>
                <a:solidFill>
                  <a:prstClr val="black"/>
                </a:solidFill>
                <a:effectLst/>
                <a:uLnTx/>
                <a:uFillTx/>
                <a:latin typeface="Arial  "/>
                <a:ea typeface="+mn-ea"/>
                <a:cs typeface="+mn-cs"/>
              </a:rPr>
            </a:b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endParaRPr kumimoji="0" lang="es-ES" sz="2800" b="0" i="0" u="none" strike="noStrike" kern="1200" cap="none" spc="0" normalizeH="0" baseline="0" dirty="0">
              <a:ln>
                <a:noFill/>
              </a:ln>
              <a:solidFill>
                <a:prstClr val="black"/>
              </a:solidFill>
              <a:effectLst/>
              <a:uLnTx/>
              <a:uFillTx/>
              <a:latin typeface="Arial  "/>
              <a:ea typeface="+mn-ea"/>
              <a:cs typeface="+mn-cs"/>
            </a:endParaRPr>
          </a:p>
        </p:txBody>
      </p:sp>
      <p:sp>
        <p:nvSpPr>
          <p:cNvPr id="5" name="Google Shape;682;p35">
            <a:extLst>
              <a:ext uri="{FF2B5EF4-FFF2-40B4-BE49-F238E27FC236}">
                <a16:creationId xmlns:a16="http://schemas.microsoft.com/office/drawing/2014/main" id="{8C609C62-4A7B-32C1-44DB-3385ADC092B0}"/>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Análisis de datos (9/9)</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4" name="Google Shape;884;p58"/>
          <p:cNvSpPr txBox="1">
            <a:spLocks noGrp="1"/>
          </p:cNvSpPr>
          <p:nvPr>
            <p:ph sz="half" idx="2"/>
          </p:nvPr>
        </p:nvSpPr>
        <p:spPr>
          <a:xfrm>
            <a:off x="838200" y="1235026"/>
            <a:ext cx="10497855" cy="4639309"/>
          </a:xfrm>
          <a:prstGeom prst="rect">
            <a:avLst/>
          </a:prstGeom>
          <a:noFill/>
          <a:ln>
            <a:noFill/>
          </a:ln>
        </p:spPr>
        <p:txBody>
          <a:bodyPr spcFirstLastPara="1" wrap="square" lIns="91425" tIns="45700" rIns="91425" bIns="45700" anchor="t" anchorCtr="0">
            <a:noAutofit/>
          </a:bodyPr>
          <a:lstStyle/>
          <a:p>
            <a:pPr>
              <a:lnSpc>
                <a:spcPct val="115000"/>
              </a:lnSpc>
            </a:pPr>
            <a:r>
              <a:rPr lang="es-ES" sz="2800" b="1" u="sng" dirty="0">
                <a:solidFill>
                  <a:schemeClr val="dk1"/>
                </a:solidFill>
                <a:ea typeface="Arial"/>
                <a:cs typeface="Arial"/>
                <a:sym typeface="Arial"/>
              </a:rPr>
              <a:t>Pregunta 3: </a:t>
            </a:r>
            <a:r>
              <a:rPr lang="es-ES" sz="2800" dirty="0">
                <a:solidFill>
                  <a:schemeClr val="dk1"/>
                </a:solidFill>
                <a:ea typeface="Arial"/>
                <a:cs typeface="Arial"/>
                <a:sym typeface="Arial"/>
              </a:rPr>
              <a:t>¿Cómo afectan los resultados de las pruebas de laboratorio a su respuesta a la pregunta anterior?</a:t>
            </a:r>
            <a:endParaRPr lang="es-ES" dirty="0"/>
          </a:p>
          <a:p>
            <a:pPr>
              <a:lnSpc>
                <a:spcPct val="115000"/>
              </a:lnSpc>
              <a:spcBef>
                <a:spcPts val="1200"/>
              </a:spcBef>
            </a:pPr>
            <a:r>
              <a:rPr lang="es-ES" sz="2800" b="1" u="sng" dirty="0">
                <a:solidFill>
                  <a:schemeClr val="dk1"/>
                </a:solidFill>
                <a:ea typeface="Arial"/>
                <a:cs typeface="Arial"/>
                <a:sym typeface="Arial"/>
              </a:rPr>
              <a:t>Respuesta:</a:t>
            </a:r>
          </a:p>
          <a:p>
            <a:pPr lvl="1">
              <a:lnSpc>
                <a:spcPct val="115000"/>
              </a:lnSpc>
              <a:spcBef>
                <a:spcPts val="1200"/>
              </a:spcBef>
            </a:pPr>
            <a:r>
              <a:rPr lang="es-ES" sz="2200" dirty="0">
                <a:solidFill>
                  <a:schemeClr val="dk1"/>
                </a:solidFill>
                <a:ea typeface="Arial"/>
                <a:cs typeface="Arial"/>
                <a:sym typeface="Arial"/>
              </a:rPr>
              <a:t>Aunque tener resultados de laboratorio positivos sería bueno para confirmar la fuente, los resultados negativos no significan que la ensalada no fuera </a:t>
            </a:r>
            <a:br>
              <a:rPr lang="es-ES" sz="2200" dirty="0">
                <a:solidFill>
                  <a:schemeClr val="dk1"/>
                </a:solidFill>
                <a:ea typeface="Arial"/>
                <a:cs typeface="Arial"/>
                <a:sym typeface="Arial"/>
              </a:rPr>
            </a:br>
            <a:r>
              <a:rPr lang="es-ES" sz="2200" dirty="0">
                <a:solidFill>
                  <a:schemeClr val="dk1"/>
                </a:solidFill>
                <a:ea typeface="Arial"/>
                <a:cs typeface="Arial"/>
                <a:sym typeface="Arial"/>
              </a:rPr>
              <a:t>la fuente.</a:t>
            </a:r>
            <a:endParaRPr lang="es-ES" sz="2200" dirty="0">
              <a:sym typeface="Arial"/>
            </a:endParaRPr>
          </a:p>
          <a:p>
            <a:pPr lvl="1">
              <a:lnSpc>
                <a:spcPct val="115000"/>
              </a:lnSpc>
              <a:spcBef>
                <a:spcPts val="1200"/>
              </a:spcBef>
            </a:pPr>
            <a:r>
              <a:rPr lang="es-ES" sz="2200" dirty="0">
                <a:solidFill>
                  <a:schemeClr val="dk1"/>
                </a:solidFill>
                <a:ea typeface="Arial"/>
                <a:cs typeface="Arial"/>
                <a:sym typeface="Arial"/>
              </a:rPr>
              <a:t>Los organismos pueden ser difíciles de detectar en los alimentos, ya que suelen distribuirse de forma heterogénea. Los investigadores podrían haber tomado muestras de un lote distinto que no estuviera contaminado. </a:t>
            </a:r>
          </a:p>
          <a:p>
            <a:pPr lvl="1">
              <a:lnSpc>
                <a:spcPct val="115000"/>
              </a:lnSpc>
              <a:spcBef>
                <a:spcPts val="1200"/>
              </a:spcBef>
            </a:pPr>
            <a:r>
              <a:rPr lang="es-ES" sz="2200" dirty="0">
                <a:solidFill>
                  <a:schemeClr val="dk1"/>
                </a:solidFill>
                <a:cs typeface="Arial"/>
                <a:sym typeface="Arial"/>
              </a:rPr>
              <a:t>Es posible que el organismo estuviera en la persona que sirvió la ensalada y no en la propia ensalada. </a:t>
            </a:r>
            <a:endParaRPr lang="es-ES" sz="2200" dirty="0">
              <a:sym typeface="Arial"/>
            </a:endParaRPr>
          </a:p>
        </p:txBody>
      </p:sp>
      <p:sp>
        <p:nvSpPr>
          <p:cNvPr id="6" name="Title 2">
            <a:extLst>
              <a:ext uri="{FF2B5EF4-FFF2-40B4-BE49-F238E27FC236}">
                <a16:creationId xmlns:a16="http://schemas.microsoft.com/office/drawing/2014/main" id="{5EE327F9-A3B7-CEB0-3BFB-49918842506E}"/>
              </a:ext>
            </a:extLst>
          </p:cNvPr>
          <p:cNvSpPr>
            <a:spLocks noGrp="1"/>
          </p:cNvSpPr>
          <p:nvPr>
            <p:ph type="title"/>
          </p:nvPr>
        </p:nvSpPr>
        <p:spPr>
          <a:xfrm>
            <a:off x="838201" y="458066"/>
            <a:ext cx="9735758" cy="800100"/>
          </a:xfrm>
        </p:spPr>
        <p:txBody>
          <a:bodyPr/>
          <a:lstStyle/>
          <a:p>
            <a:r>
              <a:rPr lang="es-ES" dirty="0"/>
              <a:t>Análisis de datos (9/9) Respuesta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grpSp>
        <p:nvGrpSpPr>
          <p:cNvPr id="3" name="Group 2">
            <a:extLst>
              <a:ext uri="{FF2B5EF4-FFF2-40B4-BE49-F238E27FC236}">
                <a16:creationId xmlns:a16="http://schemas.microsoft.com/office/drawing/2014/main" id="{7D465412-3A21-FA79-1D2E-0CC783DB550F}"/>
              </a:ext>
            </a:extLst>
          </p:cNvPr>
          <p:cNvGrpSpPr/>
          <p:nvPr/>
        </p:nvGrpSpPr>
        <p:grpSpPr>
          <a:xfrm>
            <a:off x="1542968" y="2888966"/>
            <a:ext cx="9106064" cy="1456229"/>
            <a:chOff x="1969411" y="5140567"/>
            <a:chExt cx="8104111" cy="1201504"/>
          </a:xfrm>
        </p:grpSpPr>
        <p:sp>
          <p:nvSpPr>
            <p:cNvPr id="4" name="Rounded Rectangle 13">
              <a:extLst>
                <a:ext uri="{FF2B5EF4-FFF2-40B4-BE49-F238E27FC236}">
                  <a16:creationId xmlns:a16="http://schemas.microsoft.com/office/drawing/2014/main" id="{85827037-9FA1-FF04-67E7-A1F61D40BCDD}"/>
                </a:ext>
              </a:extLst>
            </p:cNvPr>
            <p:cNvSpPr/>
            <p:nvPr/>
          </p:nvSpPr>
          <p:spPr>
            <a:xfrm>
              <a:off x="1969411" y="5140567"/>
              <a:ext cx="2071577" cy="1199156"/>
            </a:xfrm>
            <a:prstGeom prst="roundRect">
              <a:avLst/>
            </a:prstGeom>
            <a:solidFill>
              <a:schemeClr val="bg2"/>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8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Descriptiva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1-6</a:t>
              </a:r>
              <a:endParaRPr kumimoji="0" lang="es-ES" sz="2800" b="0" i="0" u="none" strike="noStrike" kern="0" cap="none" spc="0" normalizeH="0" baseline="0" dirty="0">
                <a:ln>
                  <a:noFill/>
                </a:ln>
                <a:solidFill>
                  <a:prstClr val="black"/>
                </a:solidFill>
                <a:effectLst/>
                <a:uLnTx/>
                <a:uFillTx/>
                <a:latin typeface="Arial  "/>
                <a:ea typeface="+mn-ea"/>
                <a:cs typeface="Arial" panose="020B0604020202020204" pitchFamily="34" charset="0"/>
              </a:endParaRPr>
            </a:p>
          </p:txBody>
        </p:sp>
        <p:sp>
          <p:nvSpPr>
            <p:cNvPr id="5" name="Rounded Rectangle 14">
              <a:extLst>
                <a:ext uri="{FF2B5EF4-FFF2-40B4-BE49-F238E27FC236}">
                  <a16:creationId xmlns:a16="http://schemas.microsoft.com/office/drawing/2014/main" id="{C2FC26DC-73C9-314B-0B01-8472E1D46588}"/>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altLang="en-US" sz="2800" b="1"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Analítica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7-10</a:t>
              </a:r>
            </a:p>
          </p:txBody>
        </p:sp>
        <p:sp>
          <p:nvSpPr>
            <p:cNvPr id="6" name="Rounded Rectangle 18">
              <a:extLst>
                <a:ext uri="{FF2B5EF4-FFF2-40B4-BE49-F238E27FC236}">
                  <a16:creationId xmlns:a16="http://schemas.microsoft.com/office/drawing/2014/main" id="{AF7F0971-954D-E0D5-F17B-874A8C14DDF7}"/>
                </a:ext>
              </a:extLst>
            </p:cNvPr>
            <p:cNvSpPr/>
            <p:nvPr/>
          </p:nvSpPr>
          <p:spPr>
            <a:xfrm>
              <a:off x="8001945" y="5140567"/>
              <a:ext cx="2071577" cy="1200330"/>
            </a:xfrm>
            <a:prstGeom prst="roundRect">
              <a:avLst/>
            </a:prstGeom>
            <a:solidFill>
              <a:srgbClr val="00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800" b="1"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Respuesta</a:t>
              </a:r>
            </a:p>
            <a:p>
              <a:pPr marL="0" marR="0" lvl="1" indent="0" algn="ctr" defTabSz="457200" rtl="0" eaLnBrk="1" fontAlgn="auto" latinLnBrk="0" hangingPunct="1">
                <a:lnSpc>
                  <a:spcPct val="100000"/>
                </a:lnSpc>
                <a:spcBef>
                  <a:spcPts val="0"/>
                </a:spcBef>
                <a:spcAft>
                  <a:spcPts val="0"/>
                </a:spcAft>
                <a:buClrTx/>
                <a:buSzTx/>
                <a:buFontTx/>
                <a:buNone/>
                <a:tabLst/>
                <a:defRPr/>
              </a:pPr>
              <a:r>
                <a:rPr kumimoji="0" lang="es-ES" altLang="en-US" sz="2800" b="0" i="0" u="none" strike="noStrike" kern="1200" cap="none" spc="0" normalizeH="0" baseline="0" dirty="0">
                  <a:ln>
                    <a:noFill/>
                  </a:ln>
                  <a:solidFill>
                    <a:prstClr val="black"/>
                  </a:solidFill>
                  <a:effectLst/>
                  <a:uLnTx/>
                  <a:uFillTx/>
                  <a:latin typeface="Arial  "/>
                  <a:ea typeface="ＭＳ Ｐゴシック" pitchFamily="34" charset="-128"/>
                  <a:cs typeface="Arial" panose="020B0604020202020204" pitchFamily="34" charset="0"/>
                </a:rPr>
                <a:t>Pasos 11-13</a:t>
              </a:r>
            </a:p>
          </p:txBody>
        </p:sp>
        <p:sp>
          <p:nvSpPr>
            <p:cNvPr id="7" name="Right Arrow 26">
              <a:extLst>
                <a:ext uri="{FF2B5EF4-FFF2-40B4-BE49-F238E27FC236}">
                  <a16:creationId xmlns:a16="http://schemas.microsoft.com/office/drawing/2014/main" id="{02BB13D3-0A2D-EF55-D56D-BC6D680B1436}"/>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dirty="0">
                <a:ln>
                  <a:noFill/>
                </a:ln>
                <a:solidFill>
                  <a:prstClr val="white"/>
                </a:solidFill>
                <a:effectLst/>
                <a:uLnTx/>
                <a:uFillTx/>
                <a:latin typeface="Arial  "/>
                <a:ea typeface="+mn-ea"/>
                <a:cs typeface="+mn-cs"/>
              </a:endParaRPr>
            </a:p>
          </p:txBody>
        </p:sp>
        <p:sp>
          <p:nvSpPr>
            <p:cNvPr id="8" name="Right Arrow 27">
              <a:extLst>
                <a:ext uri="{FF2B5EF4-FFF2-40B4-BE49-F238E27FC236}">
                  <a16:creationId xmlns:a16="http://schemas.microsoft.com/office/drawing/2014/main" id="{2D68EDE7-EF74-5E29-7F53-5482324D65B2}"/>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dirty="0">
                <a:ln>
                  <a:noFill/>
                </a:ln>
                <a:solidFill>
                  <a:prstClr val="white"/>
                </a:solidFill>
                <a:effectLst/>
                <a:uLnTx/>
                <a:uFillTx/>
                <a:latin typeface="Arial  "/>
                <a:ea typeface="+mn-ea"/>
                <a:cs typeface="+mn-cs"/>
              </a:endParaRPr>
            </a:p>
          </p:txBody>
        </p:sp>
      </p:grpSp>
      <p:sp>
        <p:nvSpPr>
          <p:cNvPr id="2" name="Google Shape;682;p35">
            <a:extLst>
              <a:ext uri="{FF2B5EF4-FFF2-40B4-BE49-F238E27FC236}">
                <a16:creationId xmlns:a16="http://schemas.microsoft.com/office/drawing/2014/main" id="{39C98AC0-3076-FD9C-8F14-23EAF35D4176}"/>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Fases de la investigación de un brote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3" name="Google Shape;893;p59"/>
          <p:cNvSpPr txBox="1">
            <a:spLocks noGrp="1"/>
          </p:cNvSpPr>
          <p:nvPr>
            <p:ph sz="half" idx="2"/>
          </p:nvPr>
        </p:nvSpPr>
        <p:spPr>
          <a:prstGeom prst="rect">
            <a:avLst/>
          </a:prstGeom>
          <a:noFill/>
          <a:ln>
            <a:noFill/>
          </a:ln>
        </p:spPr>
        <p:txBody>
          <a:bodyPr spcFirstLastPara="1" wrap="square" lIns="91425" tIns="45700" rIns="91425" bIns="45700" anchor="t" anchorCtr="0">
            <a:normAutofit fontScale="92500" lnSpcReduction="20000"/>
          </a:bodyPr>
          <a:lstStyle/>
          <a:p>
            <a:pPr marL="685800" indent="-685800">
              <a:spcBef>
                <a:spcPts val="1200"/>
              </a:spcBef>
              <a:buClrTx/>
              <a:buSzPct val="100000"/>
              <a:buFont typeface="Arial" charset="0"/>
              <a:buAutoNum type="arabicPeriod" startAt="7"/>
            </a:pPr>
            <a: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t>Desarrollar hipótesis</a:t>
            </a:r>
          </a:p>
          <a:p>
            <a:pPr marL="685800" indent="-685800">
              <a:spcBef>
                <a:spcPts val="1200"/>
              </a:spcBef>
              <a:buClrTx/>
              <a:buSzPct val="100000"/>
              <a:buFont typeface="Arial" charset="0"/>
              <a:buAutoNum type="arabicPeriod" startAt="7"/>
            </a:pPr>
            <a: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t>Evaluar epidemiológicamente las hipótesis</a:t>
            </a:r>
          </a:p>
          <a:p>
            <a:pPr marL="685800" indent="-685800">
              <a:spcBef>
                <a:spcPts val="1200"/>
              </a:spcBef>
              <a:buClrTx/>
              <a:buSzPct val="100000"/>
              <a:buFont typeface="Arial" charset="0"/>
              <a:buAutoNum type="arabicPeriod" startAt="7"/>
            </a:pPr>
            <a: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t>Conciliar la epidemiología con los resultados </a:t>
            </a:r>
            <a:b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br>
            <a: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t>medioambientales y de laboratorio</a:t>
            </a:r>
          </a:p>
          <a:p>
            <a:pPr marL="685800" indent="-685800">
              <a:spcBef>
                <a:spcPts val="1200"/>
              </a:spcBef>
              <a:buClrTx/>
              <a:buSzPct val="100000"/>
              <a:buFont typeface="Arial" charset="0"/>
              <a:buAutoNum type="arabicPeriod" startAt="7"/>
            </a:pPr>
            <a:r>
              <a:rPr lang="es-ES" altLang="ja-JP" sz="3000" dirty="0">
                <a:solidFill>
                  <a:schemeClr val="bg1">
                    <a:lumMod val="65000"/>
                  </a:schemeClr>
                </a:solidFill>
                <a:latin typeface="Arial" panose="020B0604020202020204" pitchFamily="34" charset="0"/>
                <a:ea typeface="ＭＳ Ｐゴシック" charset="-128"/>
                <a:cs typeface="Arial" panose="020B0604020202020204" pitchFamily="34" charset="0"/>
              </a:rPr>
              <a:t>Realizar </a:t>
            </a:r>
            <a:r>
              <a:rPr lang="es-ES" altLang="en-US" sz="3000" dirty="0">
                <a:solidFill>
                  <a:schemeClr val="bg1">
                    <a:lumMod val="65000"/>
                  </a:schemeClr>
                </a:solidFill>
                <a:latin typeface="Arial" panose="020B0604020202020204" pitchFamily="34" charset="0"/>
                <a:ea typeface="ＭＳ Ｐゴシック" charset="-128"/>
                <a:cs typeface="Arial" panose="020B0604020202020204" pitchFamily="34" charset="0"/>
              </a:rPr>
              <a:t>los estudios adicionales que sean necesarios</a:t>
            </a:r>
          </a:p>
          <a:p>
            <a:pPr marL="685800" indent="-685800">
              <a:lnSpc>
                <a:spcPct val="110000"/>
              </a:lnSpc>
              <a:spcBef>
                <a:spcPts val="1200"/>
              </a:spcBef>
              <a:buClrTx/>
              <a:buSzPct val="100000"/>
              <a:buFont typeface="Arial" charset="0"/>
              <a:buAutoNum type="arabicPeriod" startAt="7"/>
            </a:pPr>
            <a:r>
              <a:rPr lang="es-ES" altLang="en-US" sz="3000" dirty="0">
                <a:latin typeface="Arial" panose="020B0604020202020204" pitchFamily="34" charset="0"/>
                <a:ea typeface="ＭＳ Ｐゴシック" charset="-128"/>
                <a:cs typeface="Arial" panose="020B0604020202020204" pitchFamily="34" charset="0"/>
              </a:rPr>
              <a:t>Aplicar y evaluar las medidas de prevención y control</a:t>
            </a:r>
          </a:p>
          <a:p>
            <a:pPr marL="685800" indent="-685800">
              <a:lnSpc>
                <a:spcPct val="110000"/>
              </a:lnSpc>
              <a:spcBef>
                <a:spcPts val="1200"/>
              </a:spcBef>
              <a:buClrTx/>
              <a:buSzPct val="100000"/>
              <a:buFont typeface="Arial" charset="0"/>
              <a:buAutoNum type="arabicPeriod" startAt="7"/>
            </a:pPr>
            <a:r>
              <a:rPr lang="es-ES" altLang="en-US" sz="3000" dirty="0">
                <a:solidFill>
                  <a:schemeClr val="bg1">
                    <a:lumMod val="65000"/>
                  </a:schemeClr>
                </a:solidFill>
                <a:latin typeface="Arial" panose="020B0604020202020204" pitchFamily="34" charset="0"/>
                <a:ea typeface="ＭＳ Ｐゴシック" charset="-128"/>
                <a:cs typeface="Arial" panose="020B0604020202020204" pitchFamily="34" charset="0"/>
              </a:rPr>
              <a:t>Iniciar o mantener la vigilancia</a:t>
            </a:r>
          </a:p>
          <a:p>
            <a:pPr marL="685800" indent="-685800">
              <a:lnSpc>
                <a:spcPct val="110000"/>
              </a:lnSpc>
              <a:spcBef>
                <a:spcPts val="1200"/>
              </a:spcBef>
              <a:buClrTx/>
              <a:buSzPct val="100000"/>
              <a:buFont typeface="Arial" charset="0"/>
              <a:buAutoNum type="arabicPeriod" startAt="7"/>
            </a:pPr>
            <a:r>
              <a:rPr lang="es-ES" altLang="en-US" sz="3000" dirty="0">
                <a:solidFill>
                  <a:schemeClr val="bg1">
                    <a:lumMod val="65000"/>
                  </a:schemeClr>
                </a:solidFill>
                <a:latin typeface="Arial" panose="020B0604020202020204" pitchFamily="34" charset="0"/>
                <a:ea typeface="ＭＳ Ｐゴシック" charset="-128"/>
                <a:cs typeface="Arial" panose="020B0604020202020204" pitchFamily="34" charset="0"/>
              </a:rPr>
              <a:t>Comunicar los resultados</a:t>
            </a:r>
          </a:p>
          <a:p>
            <a:pPr marL="287338" indent="-109538">
              <a:buNone/>
            </a:pPr>
            <a:endParaRPr lang="es-ES" dirty="0"/>
          </a:p>
        </p:txBody>
      </p:sp>
      <p:sp>
        <p:nvSpPr>
          <p:cNvPr id="2" name="Google Shape;682;p35">
            <a:extLst>
              <a:ext uri="{FF2B5EF4-FFF2-40B4-BE49-F238E27FC236}">
                <a16:creationId xmlns:a16="http://schemas.microsoft.com/office/drawing/2014/main" id="{49AF190B-946A-1444-C80D-1389B6E8D009}"/>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 11: Aplicar medidas de control</a:t>
            </a:r>
          </a:p>
        </p:txBody>
      </p:sp>
    </p:spTree>
    <p:extLst>
      <p:ext uri="{BB962C8B-B14F-4D97-AF65-F5344CB8AC3E}">
        <p14:creationId xmlns:p14="http://schemas.microsoft.com/office/powerpoint/2010/main" val="233869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685800" indent="-685800">
              <a:spcBef>
                <a:spcPts val="0"/>
              </a:spcBef>
              <a:buClr>
                <a:schemeClr val="dk1"/>
              </a:buClr>
              <a:buFont typeface="Libre Franklin Medium"/>
              <a:buAutoNum type="arabicPeriod" startAt="7"/>
            </a:pPr>
            <a:r>
              <a:rPr lang="es-ES" dirty="0"/>
              <a:t>Desarrollar hipótesis</a:t>
            </a:r>
          </a:p>
          <a:p>
            <a:pPr marL="685800" indent="-685800">
              <a:spcBef>
                <a:spcPts val="1200"/>
              </a:spcBef>
              <a:buClr>
                <a:srgbClr val="A5A5A5"/>
              </a:buClr>
              <a:buFont typeface="Libre Franklin Medium"/>
              <a:buAutoNum type="arabicPeriod" startAt="7"/>
            </a:pPr>
            <a:r>
              <a:rPr lang="es-ES" dirty="0">
                <a:solidFill>
                  <a:srgbClr val="A6A6A6"/>
                </a:solidFill>
              </a:rPr>
              <a:t>Evaluar epidemiológicamente las hipótesis</a:t>
            </a:r>
          </a:p>
          <a:p>
            <a:pPr marL="685800" indent="-685800">
              <a:spcBef>
                <a:spcPts val="1200"/>
              </a:spcBef>
              <a:buClr>
                <a:srgbClr val="A5A5A5"/>
              </a:buClr>
              <a:buFont typeface="Libre Franklin Medium"/>
              <a:buAutoNum type="arabicPeriod" startAt="7"/>
            </a:pPr>
            <a:r>
              <a:rPr lang="es-ES" dirty="0">
                <a:solidFill>
                  <a:srgbClr val="A6A6A6"/>
                </a:solidFill>
              </a:rPr>
              <a:t>Conciliar la epidemiología con los resultados de laboratorio </a:t>
            </a:r>
            <a:br>
              <a:rPr lang="es-ES" dirty="0">
                <a:solidFill>
                  <a:srgbClr val="A6A6A6"/>
                </a:solidFill>
              </a:rPr>
            </a:br>
            <a:r>
              <a:rPr lang="es-ES" dirty="0">
                <a:solidFill>
                  <a:srgbClr val="A6A6A6"/>
                </a:solidFill>
              </a:rPr>
              <a:t>y medioambientales</a:t>
            </a:r>
          </a:p>
          <a:p>
            <a:pPr marL="685800" indent="-685800">
              <a:spcBef>
                <a:spcPts val="1200"/>
              </a:spcBef>
              <a:buClr>
                <a:srgbClr val="A5A5A5"/>
              </a:buClr>
              <a:buFont typeface="Libre Franklin Medium"/>
              <a:buAutoNum type="arabicPeriod" startAt="7"/>
            </a:pPr>
            <a:r>
              <a:rPr lang="es-ES" dirty="0">
                <a:solidFill>
                  <a:srgbClr val="A6A6A6"/>
                </a:solidFill>
              </a:rPr>
              <a:t>Realizar los estudios adicionales que sean necesarios</a:t>
            </a:r>
          </a:p>
          <a:p>
            <a:pPr marL="690563" indent="-690563">
              <a:lnSpc>
                <a:spcPct val="110000"/>
              </a:lnSpc>
              <a:spcBef>
                <a:spcPts val="1200"/>
              </a:spcBef>
              <a:buClr>
                <a:srgbClr val="A5A5A5"/>
              </a:buClr>
              <a:buFont typeface="Libre Franklin Medium"/>
              <a:buAutoNum type="arabicPeriod" startAt="7"/>
            </a:pPr>
            <a:r>
              <a:rPr lang="es-ES" dirty="0">
                <a:solidFill>
                  <a:srgbClr val="A6A6A6"/>
                </a:solidFill>
              </a:rPr>
              <a:t>Aplicar y evaluar las medidas de prevención y control</a:t>
            </a:r>
          </a:p>
          <a:p>
            <a:pPr marL="690563" indent="-690563">
              <a:lnSpc>
                <a:spcPct val="110000"/>
              </a:lnSpc>
              <a:spcBef>
                <a:spcPts val="1200"/>
              </a:spcBef>
              <a:buClr>
                <a:srgbClr val="A5A5A5"/>
              </a:buClr>
              <a:buFont typeface="Libre Franklin Medium"/>
              <a:buAutoNum type="arabicPeriod" startAt="7"/>
            </a:pPr>
            <a:r>
              <a:rPr lang="es-ES" dirty="0">
                <a:solidFill>
                  <a:srgbClr val="A6A6A6"/>
                </a:solidFill>
              </a:rPr>
              <a:t>Iniciar o mantener la vigilancia</a:t>
            </a:r>
          </a:p>
          <a:p>
            <a:pPr marL="690563" indent="-690563">
              <a:lnSpc>
                <a:spcPct val="110000"/>
              </a:lnSpc>
              <a:spcBef>
                <a:spcPts val="1200"/>
              </a:spcBef>
              <a:buClr>
                <a:srgbClr val="A5A5A5"/>
              </a:buClr>
              <a:buFont typeface="Libre Franklin Medium"/>
              <a:buAutoNum type="arabicPeriod" startAt="7"/>
            </a:pPr>
            <a:r>
              <a:rPr lang="es-ES" dirty="0">
                <a:solidFill>
                  <a:srgbClr val="A6A6A6"/>
                </a:solidFill>
              </a:rPr>
              <a:t>Comunicar los resultados</a:t>
            </a:r>
            <a:endParaRPr lang="es-ES" dirty="0"/>
          </a:p>
          <a:p>
            <a:pPr marL="287338" indent="-109538">
              <a:buNone/>
            </a:pPr>
            <a:endParaRPr lang="es-ES" dirty="0"/>
          </a:p>
        </p:txBody>
      </p:sp>
      <p:sp>
        <p:nvSpPr>
          <p:cNvPr id="6" name="Title 1">
            <a:extLst>
              <a:ext uri="{FF2B5EF4-FFF2-40B4-BE49-F238E27FC236}">
                <a16:creationId xmlns:a16="http://schemas.microsoft.com/office/drawing/2014/main" id="{9E163934-6AC7-81AA-3F6F-5ACEC81BD2DE}"/>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 7: Desarrollar hipótesis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9" name="Google Shape;919;p62"/>
          <p:cNvSpPr txBox="1">
            <a:spLocks noGrp="1"/>
          </p:cNvSpPr>
          <p:nvPr>
            <p:ph sz="half" idx="2"/>
          </p:nvPr>
        </p:nvSpPr>
        <p:spPr>
          <a:xfrm>
            <a:off x="838200" y="1478857"/>
            <a:ext cx="10097022" cy="4639309"/>
          </a:xfrm>
          <a:prstGeom prst="rect">
            <a:avLst/>
          </a:prstGeom>
          <a:noFill/>
          <a:ln>
            <a:noFill/>
          </a:ln>
        </p:spPr>
        <p:txBody>
          <a:bodyPr spcFirstLastPara="1" wrap="square" lIns="91425" tIns="45700" rIns="91425" bIns="45700" anchor="t" anchorCtr="0">
            <a:noAutofit/>
          </a:bodyPr>
          <a:lstStyle/>
          <a:p>
            <a:pPr>
              <a:spcBef>
                <a:spcPts val="0"/>
              </a:spcBef>
            </a:pPr>
            <a:r>
              <a:rPr lang="es-ES" dirty="0"/>
              <a:t>Prevenir nuevas exposiciones y futuros brotes eliminando o tratando la fuente</a:t>
            </a:r>
          </a:p>
          <a:p>
            <a:r>
              <a:rPr lang="es-ES" dirty="0"/>
              <a:t>Iniciar las medidas de control lo antes posible</a:t>
            </a:r>
          </a:p>
          <a:p>
            <a:r>
              <a:rPr lang="es-ES" dirty="0"/>
              <a:t>Coordinarse con las autoridades locales y las </a:t>
            </a:r>
            <a:br>
              <a:rPr lang="es-ES" dirty="0"/>
            </a:br>
            <a:r>
              <a:rPr lang="es-ES" dirty="0"/>
              <a:t>poblaciones afectadas</a:t>
            </a:r>
          </a:p>
          <a:p>
            <a:r>
              <a:rPr lang="es-ES" dirty="0"/>
              <a:t>Garantizar la coordinación de esfuerzos y mensajes entre todos los ministerios pertinentes</a:t>
            </a:r>
          </a:p>
        </p:txBody>
      </p:sp>
      <p:sp>
        <p:nvSpPr>
          <p:cNvPr id="2" name="Google Shape;682;p35">
            <a:extLst>
              <a:ext uri="{FF2B5EF4-FFF2-40B4-BE49-F238E27FC236}">
                <a16:creationId xmlns:a16="http://schemas.microsoft.com/office/drawing/2014/main" id="{11921569-5154-608F-D07E-AF01A18C4550}"/>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Aplicación de medidas de control</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a:spLocks noGrp="1"/>
          </p:cNvSpPr>
          <p:nvPr>
            <p:ph type="title"/>
          </p:nvPr>
        </p:nvSpPr>
        <p:spPr>
          <a:xfrm>
            <a:off x="838994" y="460861"/>
            <a:ext cx="10515600" cy="693223"/>
          </a:xfrm>
          <a:prstGeom prst="rect">
            <a:avLst/>
          </a:prstGeom>
          <a:noFill/>
          <a:ln>
            <a:noFill/>
          </a:ln>
        </p:spPr>
        <p:txBody>
          <a:bodyPr spcFirstLastPara="1" wrap="square" lIns="91425" tIns="45700" rIns="91425" bIns="45700" anchor="b" anchorCtr="0">
            <a:noAutofit/>
          </a:bodyPr>
          <a:lstStyle/>
          <a:p>
            <a:r>
              <a:rPr lang="es-ES" dirty="0"/>
              <a:t>Estrategias de control</a:t>
            </a:r>
          </a:p>
        </p:txBody>
      </p:sp>
      <p:sp>
        <p:nvSpPr>
          <p:cNvPr id="206" name="Google Shape;206;p11"/>
          <p:cNvSpPr/>
          <p:nvPr/>
        </p:nvSpPr>
        <p:spPr>
          <a:xfrm>
            <a:off x="1752600" y="849314"/>
            <a:ext cx="8534400" cy="5915025"/>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sp>
        <p:nvSpPr>
          <p:cNvPr id="208" name="Google Shape;208;p11"/>
          <p:cNvSpPr txBox="1"/>
          <p:nvPr/>
        </p:nvSpPr>
        <p:spPr>
          <a:xfrm>
            <a:off x="4987290" y="1524001"/>
            <a:ext cx="22860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Modo de transmisión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09" name="Google Shape;209;p11"/>
          <p:cNvSpPr txBox="1"/>
          <p:nvPr/>
        </p:nvSpPr>
        <p:spPr>
          <a:xfrm>
            <a:off x="1101090" y="1693805"/>
            <a:ext cx="2133600" cy="45720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Reservorio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270" name="Google Shape;270;p11"/>
          <p:cNvSpPr txBox="1"/>
          <p:nvPr/>
        </p:nvSpPr>
        <p:spPr>
          <a:xfrm>
            <a:off x="838994" y="5595033"/>
            <a:ext cx="9194606" cy="830956"/>
          </a:xfrm>
          <a:prstGeom prst="rect">
            <a:avLst/>
          </a:prstGeom>
          <a:noFill/>
          <a:ln>
            <a:noFill/>
          </a:ln>
        </p:spPr>
        <p:txBody>
          <a:bodyPr spcFirstLastPara="1" wrap="square" lIns="91425" tIns="45700" rIns="91425" bIns="45700" anchor="t" anchorCtr="0">
            <a:spAutoFit/>
          </a:bodyPr>
          <a:lstStyle/>
          <a:p>
            <a:pPr lvl="0">
              <a:defRPr/>
            </a:pPr>
            <a:r>
              <a:rPr lang="es-ES" sz="2400" b="1" dirty="0">
                <a:solidFill>
                  <a:srgbClr val="44546A"/>
                </a:solidFill>
                <a:latin typeface="Arial  "/>
              </a:rPr>
              <a:t>* Reservorio: </a:t>
            </a:r>
            <a:r>
              <a:rPr lang="es-ES" sz="2400" dirty="0">
                <a:solidFill>
                  <a:srgbClr val="44546A"/>
                </a:solidFill>
                <a:latin typeface="Arial  "/>
              </a:rPr>
              <a:t>hábitat (humanos, animales, medio ambiente) en el que un agente infeccioso normalmente vive y se multiplica.</a:t>
            </a:r>
            <a:endParaRPr lang="es-ES" dirty="0">
              <a:solidFill>
                <a:prstClr val="black"/>
              </a:solidFill>
              <a:latin typeface="Arial  "/>
            </a:endParaRPr>
          </a:p>
        </p:txBody>
      </p:sp>
      <p:sp>
        <p:nvSpPr>
          <p:cNvPr id="272" name="Google Shape;272;p11"/>
          <p:cNvSpPr/>
          <p:nvPr/>
        </p:nvSpPr>
        <p:spPr>
          <a:xfrm>
            <a:off x="4918270" y="2360311"/>
            <a:ext cx="2644046" cy="2719990"/>
          </a:xfrm>
          <a:prstGeom prst="roundRect">
            <a:avLst>
              <a:gd name="adj" fmla="val 16667"/>
            </a:avLst>
          </a:prstGeom>
          <a:solidFill>
            <a:srgbClr val="00953A"/>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urier New"/>
              <a:ea typeface="Courier New"/>
              <a:cs typeface="Courier New"/>
              <a:sym typeface="Courier New"/>
            </a:endParaRPr>
          </a:p>
        </p:txBody>
      </p:sp>
      <p:sp>
        <p:nvSpPr>
          <p:cNvPr id="273" name="Google Shape;273;p11"/>
          <p:cNvSpPr txBox="1"/>
          <p:nvPr/>
        </p:nvSpPr>
        <p:spPr>
          <a:xfrm>
            <a:off x="3387800" y="2848181"/>
            <a:ext cx="1073285" cy="369291"/>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Agente</a:t>
            </a:r>
            <a:endParaRPr kumimoji="0" lang="es-ES" sz="1400" b="0" i="0" u="none" strike="noStrike" kern="1200" cap="none" spc="0" normalizeH="0" baseline="0" dirty="0">
              <a:ln>
                <a:noFill/>
              </a:ln>
              <a:solidFill>
                <a:prstClr val="black"/>
              </a:solidFill>
              <a:effectLst/>
              <a:uLnTx/>
              <a:uFillTx/>
              <a:latin typeface="Arial  "/>
              <a:ea typeface="+mn-ea"/>
              <a:cs typeface="+mn-cs"/>
            </a:endParaRPr>
          </a:p>
        </p:txBody>
      </p:sp>
      <p:pic>
        <p:nvPicPr>
          <p:cNvPr id="210" name="Google Shape;210;p11"/>
          <p:cNvPicPr preferRelativeResize="0"/>
          <p:nvPr/>
        </p:nvPicPr>
        <p:blipFill rotWithShape="1">
          <a:blip r:embed="rId3">
            <a:alphaModFix/>
          </a:blip>
          <a:srcRect/>
          <a:stretch/>
        </p:blipFill>
        <p:spPr>
          <a:xfrm flipH="1">
            <a:off x="2026987" y="4037394"/>
            <a:ext cx="1094606" cy="701171"/>
          </a:xfrm>
          <a:prstGeom prst="rect">
            <a:avLst/>
          </a:prstGeom>
          <a:noFill/>
          <a:ln>
            <a:noFill/>
          </a:ln>
        </p:spPr>
      </p:pic>
      <p:pic>
        <p:nvPicPr>
          <p:cNvPr id="211" name="Google Shape;211;p11"/>
          <p:cNvPicPr preferRelativeResize="0"/>
          <p:nvPr/>
        </p:nvPicPr>
        <p:blipFill rotWithShape="1">
          <a:blip r:embed="rId4">
            <a:alphaModFix/>
          </a:blip>
          <a:srcRect/>
          <a:stretch/>
        </p:blipFill>
        <p:spPr>
          <a:xfrm flipH="1">
            <a:off x="968196" y="4091973"/>
            <a:ext cx="934327" cy="1087054"/>
          </a:xfrm>
          <a:prstGeom prst="rect">
            <a:avLst/>
          </a:prstGeom>
          <a:noFill/>
          <a:ln>
            <a:noFill/>
          </a:ln>
        </p:spPr>
      </p:pic>
      <p:pic>
        <p:nvPicPr>
          <p:cNvPr id="277" name="Google Shape;277;p11"/>
          <p:cNvPicPr preferRelativeResize="0"/>
          <p:nvPr/>
        </p:nvPicPr>
        <p:blipFill rotWithShape="1">
          <a:blip r:embed="rId5">
            <a:alphaModFix/>
          </a:blip>
          <a:srcRect/>
          <a:stretch/>
        </p:blipFill>
        <p:spPr>
          <a:xfrm>
            <a:off x="1973761" y="4745165"/>
            <a:ext cx="1596982" cy="619380"/>
          </a:xfrm>
          <a:prstGeom prst="rect">
            <a:avLst/>
          </a:prstGeom>
          <a:noFill/>
          <a:ln>
            <a:noFill/>
          </a:ln>
        </p:spPr>
      </p:pic>
      <p:grpSp>
        <p:nvGrpSpPr>
          <p:cNvPr id="278" name="Google Shape;278;p11"/>
          <p:cNvGrpSpPr/>
          <p:nvPr/>
        </p:nvGrpSpPr>
        <p:grpSpPr>
          <a:xfrm>
            <a:off x="5394960" y="2406630"/>
            <a:ext cx="1958452" cy="2523201"/>
            <a:chOff x="3608070" y="2406629"/>
            <a:chExt cx="1958452" cy="2523201"/>
          </a:xfrm>
        </p:grpSpPr>
        <p:pic>
          <p:nvPicPr>
            <p:cNvPr id="279" name="Google Shape;279;p11"/>
            <p:cNvPicPr preferRelativeResize="0"/>
            <p:nvPr/>
          </p:nvPicPr>
          <p:blipFill rotWithShape="1">
            <a:blip r:embed="rId6">
              <a:alphaModFix/>
            </a:blip>
            <a:srcRect/>
            <a:stretch/>
          </p:blipFill>
          <p:spPr>
            <a:xfrm>
              <a:off x="4072600" y="3333778"/>
              <a:ext cx="787342" cy="787342"/>
            </a:xfrm>
            <a:prstGeom prst="rect">
              <a:avLst/>
            </a:prstGeom>
            <a:noFill/>
            <a:ln>
              <a:noFill/>
            </a:ln>
          </p:spPr>
        </p:pic>
        <p:pic>
          <p:nvPicPr>
            <p:cNvPr id="280" name="Google Shape;280;p11"/>
            <p:cNvPicPr preferRelativeResize="0"/>
            <p:nvPr/>
          </p:nvPicPr>
          <p:blipFill rotWithShape="1">
            <a:blip r:embed="rId7">
              <a:alphaModFix/>
            </a:blip>
            <a:srcRect/>
            <a:stretch/>
          </p:blipFill>
          <p:spPr>
            <a:xfrm>
              <a:off x="4630870" y="2406629"/>
              <a:ext cx="919956" cy="919956"/>
            </a:xfrm>
            <a:prstGeom prst="rect">
              <a:avLst/>
            </a:prstGeom>
            <a:noFill/>
            <a:ln>
              <a:noFill/>
            </a:ln>
          </p:spPr>
        </p:pic>
        <p:pic>
          <p:nvPicPr>
            <p:cNvPr id="281" name="Google Shape;281;p11" descr="Fruit bowl with solid fill"/>
            <p:cNvPicPr preferRelativeResize="0"/>
            <p:nvPr/>
          </p:nvPicPr>
          <p:blipFill rotWithShape="1">
            <a:blip r:embed="rId8">
              <a:alphaModFix/>
            </a:blip>
            <a:srcRect/>
            <a:stretch/>
          </p:blipFill>
          <p:spPr>
            <a:xfrm>
              <a:off x="3608070" y="4120470"/>
              <a:ext cx="672176" cy="672176"/>
            </a:xfrm>
            <a:prstGeom prst="rect">
              <a:avLst/>
            </a:prstGeom>
            <a:noFill/>
            <a:ln>
              <a:noFill/>
            </a:ln>
          </p:spPr>
        </p:pic>
        <p:pic>
          <p:nvPicPr>
            <p:cNvPr id="282" name="Google Shape;282;p11" descr="Windy with solid fill"/>
            <p:cNvPicPr preferRelativeResize="0"/>
            <p:nvPr/>
          </p:nvPicPr>
          <p:blipFill rotWithShape="1">
            <a:blip r:embed="rId9">
              <a:alphaModFix/>
            </a:blip>
            <a:srcRect/>
            <a:stretch/>
          </p:blipFill>
          <p:spPr>
            <a:xfrm>
              <a:off x="4652122" y="4015430"/>
              <a:ext cx="914400" cy="914400"/>
            </a:xfrm>
            <a:prstGeom prst="rect">
              <a:avLst/>
            </a:prstGeom>
            <a:noFill/>
            <a:ln>
              <a:noFill/>
            </a:ln>
          </p:spPr>
        </p:pic>
      </p:grpSp>
      <p:pic>
        <p:nvPicPr>
          <p:cNvPr id="286" name="Google Shape;286;p11" descr="An Introduction to Infectious Disease - Science in the News"/>
          <p:cNvPicPr preferRelativeResize="0"/>
          <p:nvPr/>
        </p:nvPicPr>
        <p:blipFill rotWithShape="1">
          <a:blip r:embed="rId10">
            <a:alphaModFix/>
          </a:blip>
          <a:srcRect l="55162" t="9835" r="34781" b="72808"/>
          <a:stretch/>
        </p:blipFill>
        <p:spPr>
          <a:xfrm>
            <a:off x="5350760" y="2486342"/>
            <a:ext cx="717152" cy="787341"/>
          </a:xfrm>
          <a:prstGeom prst="rect">
            <a:avLst/>
          </a:prstGeom>
          <a:noFill/>
          <a:ln>
            <a:noFill/>
          </a:ln>
        </p:spPr>
      </p:pic>
      <p:pic>
        <p:nvPicPr>
          <p:cNvPr id="4" name="Google Shape;1163;p72" descr="Image result for Human Drawing PNG">
            <a:extLst>
              <a:ext uri="{FF2B5EF4-FFF2-40B4-BE49-F238E27FC236}">
                <a16:creationId xmlns:a16="http://schemas.microsoft.com/office/drawing/2014/main" id="{B79BBE8B-CAA7-69C3-124E-51F13BD92754}"/>
              </a:ext>
            </a:extLst>
          </p:cNvPr>
          <p:cNvPicPr preferRelativeResize="0"/>
          <p:nvPr/>
        </p:nvPicPr>
        <p:blipFill rotWithShape="1">
          <a:blip r:embed="rId11">
            <a:alphaModFix/>
          </a:blip>
          <a:srcRect/>
          <a:stretch/>
        </p:blipFill>
        <p:spPr>
          <a:xfrm>
            <a:off x="1622428" y="2452082"/>
            <a:ext cx="712520" cy="1572354"/>
          </a:xfrm>
          <a:prstGeom prst="rect">
            <a:avLst/>
          </a:prstGeom>
          <a:noFill/>
          <a:ln>
            <a:noFill/>
          </a:ln>
        </p:spPr>
      </p:pic>
      <p:sp>
        <p:nvSpPr>
          <p:cNvPr id="5" name="AutoShape 2" descr="Bacteria icon vector. bacteria illustration sign. microbe symbol ...">
            <a:extLst>
              <a:ext uri="{FF2B5EF4-FFF2-40B4-BE49-F238E27FC236}">
                <a16:creationId xmlns:a16="http://schemas.microsoft.com/office/drawing/2014/main" id="{86C4EB2B-60C0-E704-92D5-B7C1901E52D4}"/>
              </a:ext>
            </a:extLst>
          </p:cNvPr>
          <p:cNvSpPr>
            <a:spLocks noChangeAspect="1" noChangeArrowheads="1"/>
          </p:cNvSpPr>
          <p:nvPr/>
        </p:nvSpPr>
        <p:spPr bwMode="auto">
          <a:xfrm>
            <a:off x="620649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A group of different colored bacteria&#10;&#10;Description automatically generated with medium confidence">
            <a:extLst>
              <a:ext uri="{FF2B5EF4-FFF2-40B4-BE49-F238E27FC236}">
                <a16:creationId xmlns:a16="http://schemas.microsoft.com/office/drawing/2014/main" id="{D40CF522-FD93-85C8-B088-5B836701B4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08438" y="3280733"/>
            <a:ext cx="964886" cy="551303"/>
          </a:xfrm>
          <a:prstGeom prst="rect">
            <a:avLst/>
          </a:prstGeom>
        </p:spPr>
      </p:pic>
      <p:sp>
        <p:nvSpPr>
          <p:cNvPr id="2" name="Google Shape;207;p11">
            <a:extLst>
              <a:ext uri="{FF2B5EF4-FFF2-40B4-BE49-F238E27FC236}">
                <a16:creationId xmlns:a16="http://schemas.microsoft.com/office/drawing/2014/main" id="{7D669C91-619A-A155-F6EC-971DBCF06931}"/>
              </a:ext>
            </a:extLst>
          </p:cNvPr>
          <p:cNvSpPr txBox="1"/>
          <p:nvPr/>
        </p:nvSpPr>
        <p:spPr>
          <a:xfrm>
            <a:off x="8279129" y="1434904"/>
            <a:ext cx="3389861"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Huésped susceptible</a:t>
            </a:r>
            <a:endParaRPr kumimoji="0" lang="es-ES" sz="1800" b="0" i="0" u="none" strike="noStrike" kern="1200" cap="none" spc="0" normalizeH="0" baseline="0" dirty="0">
              <a:ln>
                <a:noFill/>
              </a:ln>
              <a:solidFill>
                <a:prstClr val="black"/>
              </a:solidFill>
              <a:effectLst/>
              <a:uLnTx/>
              <a:uFillTx/>
              <a:latin typeface="Arial  "/>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(vía portal de entrada)</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6" name="Google Shape;271;p11">
            <a:extLst>
              <a:ext uri="{FF2B5EF4-FFF2-40B4-BE49-F238E27FC236}">
                <a16:creationId xmlns:a16="http://schemas.microsoft.com/office/drawing/2014/main" id="{05187FD6-4A2F-6DC3-3CE4-50208605AA8B}"/>
              </a:ext>
            </a:extLst>
          </p:cNvPr>
          <p:cNvSpPr/>
          <p:nvPr/>
        </p:nvSpPr>
        <p:spPr>
          <a:xfrm>
            <a:off x="8247211" y="3383280"/>
            <a:ext cx="503770" cy="546910"/>
          </a:xfrm>
          <a:prstGeom prst="notchedRightArrow">
            <a:avLst>
              <a:gd name="adj1" fmla="val 50000"/>
              <a:gd name="adj2" fmla="val 43056"/>
            </a:avLst>
          </a:prstGeom>
          <a:solidFill>
            <a:srgbClr val="00953A"/>
          </a:solidFill>
          <a:ln w="15875"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grpSp>
        <p:nvGrpSpPr>
          <p:cNvPr id="8" name="Group 7">
            <a:extLst>
              <a:ext uri="{FF2B5EF4-FFF2-40B4-BE49-F238E27FC236}">
                <a16:creationId xmlns:a16="http://schemas.microsoft.com/office/drawing/2014/main" id="{BE75443D-C938-A618-A54B-AA34C84AD4C1}"/>
              </a:ext>
            </a:extLst>
          </p:cNvPr>
          <p:cNvGrpSpPr/>
          <p:nvPr/>
        </p:nvGrpSpPr>
        <p:grpSpPr>
          <a:xfrm>
            <a:off x="9143183" y="2389574"/>
            <a:ext cx="2227158" cy="2539098"/>
            <a:chOff x="7988753" y="2389574"/>
            <a:chExt cx="2227158" cy="2539098"/>
          </a:xfrm>
        </p:grpSpPr>
        <p:pic>
          <p:nvPicPr>
            <p:cNvPr id="9" name="Google Shape;283;p11" descr="Image result for Human Drawing PNG">
              <a:extLst>
                <a:ext uri="{FF2B5EF4-FFF2-40B4-BE49-F238E27FC236}">
                  <a16:creationId xmlns:a16="http://schemas.microsoft.com/office/drawing/2014/main" id="{42FBD4EE-0D3D-A17C-CCA9-BB34C6510914}"/>
                </a:ext>
              </a:extLst>
            </p:cNvPr>
            <p:cNvPicPr preferRelativeResize="0"/>
            <p:nvPr/>
          </p:nvPicPr>
          <p:blipFill rotWithShape="1">
            <a:blip r:embed="rId11">
              <a:alphaModFix/>
            </a:blip>
            <a:srcRect/>
            <a:stretch/>
          </p:blipFill>
          <p:spPr>
            <a:xfrm>
              <a:off x="7988753" y="2389574"/>
              <a:ext cx="712520" cy="1572354"/>
            </a:xfrm>
            <a:prstGeom prst="rect">
              <a:avLst/>
            </a:prstGeom>
            <a:noFill/>
            <a:ln>
              <a:noFill/>
            </a:ln>
          </p:spPr>
        </p:pic>
        <p:pic>
          <p:nvPicPr>
            <p:cNvPr id="10" name="Google Shape;284;p11" descr="Image result for Cow Outline">
              <a:extLst>
                <a:ext uri="{FF2B5EF4-FFF2-40B4-BE49-F238E27FC236}">
                  <a16:creationId xmlns:a16="http://schemas.microsoft.com/office/drawing/2014/main" id="{C2F836B7-EB59-4DF4-1250-43C3D97B873A}"/>
                </a:ext>
              </a:extLst>
            </p:cNvPr>
            <p:cNvPicPr preferRelativeResize="0"/>
            <p:nvPr/>
          </p:nvPicPr>
          <p:blipFill rotWithShape="1">
            <a:blip r:embed="rId13">
              <a:alphaModFix/>
            </a:blip>
            <a:srcRect/>
            <a:stretch/>
          </p:blipFill>
          <p:spPr>
            <a:xfrm>
              <a:off x="8889035" y="2771598"/>
              <a:ext cx="1326876" cy="965615"/>
            </a:xfrm>
            <a:prstGeom prst="rect">
              <a:avLst/>
            </a:prstGeom>
            <a:noFill/>
            <a:ln>
              <a:noFill/>
            </a:ln>
          </p:spPr>
        </p:pic>
        <p:pic>
          <p:nvPicPr>
            <p:cNvPr id="11" name="Google Shape;285;p11" descr="Image result for poultry images outline">
              <a:extLst>
                <a:ext uri="{FF2B5EF4-FFF2-40B4-BE49-F238E27FC236}">
                  <a16:creationId xmlns:a16="http://schemas.microsoft.com/office/drawing/2014/main" id="{4E914878-70A6-8E69-2051-D6F9F8FF5B3B}"/>
                </a:ext>
              </a:extLst>
            </p:cNvPr>
            <p:cNvPicPr preferRelativeResize="0"/>
            <p:nvPr/>
          </p:nvPicPr>
          <p:blipFill rotWithShape="1">
            <a:blip r:embed="rId14">
              <a:alphaModFix/>
            </a:blip>
            <a:srcRect/>
            <a:stretch/>
          </p:blipFill>
          <p:spPr>
            <a:xfrm>
              <a:off x="8762966" y="3934748"/>
              <a:ext cx="808208" cy="993924"/>
            </a:xfrm>
            <a:prstGeom prst="rect">
              <a:avLst/>
            </a:prstGeom>
            <a:noFill/>
            <a:ln>
              <a:noFill/>
            </a:ln>
          </p:spPr>
        </p:pic>
      </p:grpSp>
    </p:spTree>
    <p:extLst>
      <p:ext uri="{BB962C8B-B14F-4D97-AF65-F5344CB8AC3E}">
        <p14:creationId xmlns:p14="http://schemas.microsoft.com/office/powerpoint/2010/main" val="13464295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B8AF2B-0C28-FFC7-8BB4-BCD362CBDA6E}"/>
              </a:ext>
            </a:extLst>
          </p:cNvPr>
          <p:cNvSpPr>
            <a:spLocks noGrp="1"/>
          </p:cNvSpPr>
          <p:nvPr>
            <p:ph sz="half" idx="2"/>
          </p:nvPr>
        </p:nvSpPr>
        <p:spPr/>
        <p:txBody>
          <a:bodyPr/>
          <a:lstStyle/>
          <a:p>
            <a:r>
              <a:rPr lang="es-ES" dirty="0"/>
              <a:t>Humanos</a:t>
            </a:r>
          </a:p>
          <a:p>
            <a:pPr lvl="1"/>
            <a:r>
              <a:rPr lang="es-ES" dirty="0"/>
              <a:t>Tratar y aislar a las personas infectadas</a:t>
            </a:r>
          </a:p>
          <a:p>
            <a:pPr lvl="1"/>
            <a:r>
              <a:rPr lang="es-ES" dirty="0"/>
              <a:t>Poner en cuarentena a las personas expuestas</a:t>
            </a:r>
          </a:p>
          <a:p>
            <a:r>
              <a:rPr lang="es-ES" dirty="0"/>
              <a:t>Animales</a:t>
            </a:r>
          </a:p>
          <a:p>
            <a:pPr lvl="1"/>
            <a:r>
              <a:rPr lang="es-ES" dirty="0"/>
              <a:t>Inmunizar</a:t>
            </a:r>
          </a:p>
          <a:p>
            <a:pPr lvl="1"/>
            <a:r>
              <a:rPr lang="es-ES" dirty="0"/>
              <a:t>Sacrificio sanitario</a:t>
            </a:r>
          </a:p>
          <a:p>
            <a:r>
              <a:rPr lang="es-ES" dirty="0"/>
              <a:t>Medio ambiente</a:t>
            </a:r>
          </a:p>
          <a:p>
            <a:pPr lvl="1"/>
            <a:r>
              <a:rPr lang="es-ES" dirty="0"/>
              <a:t>Descontaminar, desinfectar</a:t>
            </a:r>
          </a:p>
          <a:p>
            <a:pPr lvl="1"/>
            <a:r>
              <a:rPr lang="es-ES" dirty="0"/>
              <a:t>Controlar las poblaciones de insectos</a:t>
            </a:r>
          </a:p>
        </p:txBody>
      </p:sp>
      <p:pic>
        <p:nvPicPr>
          <p:cNvPr id="1016" name="Google Shape;1016;p64"/>
          <p:cNvPicPr preferRelativeResize="0"/>
          <p:nvPr/>
        </p:nvPicPr>
        <p:blipFill rotWithShape="1">
          <a:blip r:embed="rId3">
            <a:alphaModFix/>
          </a:blip>
          <a:srcRect/>
          <a:stretch/>
        </p:blipFill>
        <p:spPr>
          <a:xfrm flipH="1">
            <a:off x="10065007" y="3571652"/>
            <a:ext cx="1094606" cy="701171"/>
          </a:xfrm>
          <a:prstGeom prst="rect">
            <a:avLst/>
          </a:prstGeom>
          <a:noFill/>
          <a:ln>
            <a:noFill/>
          </a:ln>
        </p:spPr>
      </p:pic>
      <p:pic>
        <p:nvPicPr>
          <p:cNvPr id="1017" name="Google Shape;1017;p64"/>
          <p:cNvPicPr preferRelativeResize="0"/>
          <p:nvPr/>
        </p:nvPicPr>
        <p:blipFill rotWithShape="1">
          <a:blip r:embed="rId4">
            <a:alphaModFix/>
          </a:blip>
          <a:srcRect/>
          <a:stretch/>
        </p:blipFill>
        <p:spPr>
          <a:xfrm flipH="1">
            <a:off x="8902544" y="3616709"/>
            <a:ext cx="934327" cy="1087054"/>
          </a:xfrm>
          <a:prstGeom prst="rect">
            <a:avLst/>
          </a:prstGeom>
          <a:noFill/>
          <a:ln>
            <a:noFill/>
          </a:ln>
        </p:spPr>
      </p:pic>
      <p:pic>
        <p:nvPicPr>
          <p:cNvPr id="1076" name="Google Shape;1076;p64"/>
          <p:cNvPicPr preferRelativeResize="0"/>
          <p:nvPr/>
        </p:nvPicPr>
        <p:blipFill rotWithShape="1">
          <a:blip r:embed="rId5">
            <a:alphaModFix/>
          </a:blip>
          <a:srcRect/>
          <a:stretch/>
        </p:blipFill>
        <p:spPr>
          <a:xfrm>
            <a:off x="9138241" y="5065398"/>
            <a:ext cx="1823419" cy="707202"/>
          </a:xfrm>
          <a:prstGeom prst="rect">
            <a:avLst/>
          </a:prstGeom>
          <a:noFill/>
          <a:ln>
            <a:noFill/>
          </a:ln>
        </p:spPr>
      </p:pic>
      <p:pic>
        <p:nvPicPr>
          <p:cNvPr id="1077" name="Google Shape;1077;p64" descr="Image result for Mosquito Monster Free Clip Art"/>
          <p:cNvPicPr preferRelativeResize="0"/>
          <p:nvPr/>
        </p:nvPicPr>
        <p:blipFill rotWithShape="1">
          <a:blip r:embed="rId6">
            <a:alphaModFix/>
          </a:blip>
          <a:srcRect/>
          <a:stretch/>
        </p:blipFill>
        <p:spPr>
          <a:xfrm>
            <a:off x="9851647" y="4401823"/>
            <a:ext cx="412482" cy="530334"/>
          </a:xfrm>
          <a:prstGeom prst="rect">
            <a:avLst/>
          </a:prstGeom>
          <a:noFill/>
          <a:ln>
            <a:noFill/>
          </a:ln>
        </p:spPr>
      </p:pic>
      <p:pic>
        <p:nvPicPr>
          <p:cNvPr id="1078" name="Google Shape;1078;p64" descr="Image result for Tick Bugs Clip Art Free"/>
          <p:cNvPicPr preferRelativeResize="0"/>
          <p:nvPr/>
        </p:nvPicPr>
        <p:blipFill rotWithShape="1">
          <a:blip r:embed="rId7">
            <a:alphaModFix/>
          </a:blip>
          <a:srcRect/>
          <a:stretch/>
        </p:blipFill>
        <p:spPr>
          <a:xfrm>
            <a:off x="10358167" y="4560711"/>
            <a:ext cx="508286" cy="445356"/>
          </a:xfrm>
          <a:prstGeom prst="rect">
            <a:avLst/>
          </a:prstGeom>
          <a:noFill/>
          <a:ln>
            <a:noFill/>
          </a:ln>
        </p:spPr>
      </p:pic>
      <p:pic>
        <p:nvPicPr>
          <p:cNvPr id="4" name="Google Shape;1163;p72" descr="Image result for Human Drawing PNG">
            <a:extLst>
              <a:ext uri="{FF2B5EF4-FFF2-40B4-BE49-F238E27FC236}">
                <a16:creationId xmlns:a16="http://schemas.microsoft.com/office/drawing/2014/main" id="{AFACBA5F-D9E6-F2E5-8A5A-44EC1CF44FE8}"/>
              </a:ext>
            </a:extLst>
          </p:cNvPr>
          <p:cNvPicPr preferRelativeResize="0"/>
          <p:nvPr/>
        </p:nvPicPr>
        <p:blipFill rotWithShape="1">
          <a:blip r:embed="rId8">
            <a:alphaModFix/>
          </a:blip>
          <a:srcRect/>
          <a:stretch/>
        </p:blipFill>
        <p:spPr>
          <a:xfrm>
            <a:off x="9645647" y="1899348"/>
            <a:ext cx="712520" cy="1572354"/>
          </a:xfrm>
          <a:prstGeom prst="rect">
            <a:avLst/>
          </a:prstGeom>
          <a:noFill/>
          <a:ln>
            <a:noFill/>
          </a:ln>
        </p:spPr>
      </p:pic>
      <p:sp>
        <p:nvSpPr>
          <p:cNvPr id="3" name="Google Shape;682;p35">
            <a:extLst>
              <a:ext uri="{FF2B5EF4-FFF2-40B4-BE49-F238E27FC236}">
                <a16:creationId xmlns:a16="http://schemas.microsoft.com/office/drawing/2014/main" id="{D1B0F54C-D8EC-6747-C7E1-72B853EEB28D}"/>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Estrategias de control: Embalse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0C8F75-88E7-FCCC-D180-BC4B4C0C74C0}"/>
              </a:ext>
            </a:extLst>
          </p:cNvPr>
          <p:cNvSpPr>
            <a:spLocks noGrp="1"/>
          </p:cNvSpPr>
          <p:nvPr>
            <p:ph sz="half" idx="2"/>
          </p:nvPr>
        </p:nvSpPr>
        <p:spPr>
          <a:xfrm>
            <a:off x="4235695" y="1487171"/>
            <a:ext cx="3822290" cy="4639309"/>
          </a:xfrm>
        </p:spPr>
        <p:txBody>
          <a:bodyPr/>
          <a:lstStyle/>
          <a:p>
            <a:r>
              <a:rPr lang="es-ES" dirty="0"/>
              <a:t>Directo</a:t>
            </a:r>
          </a:p>
          <a:p>
            <a:pPr lvl="1"/>
            <a:r>
              <a:rPr lang="es-ES" dirty="0"/>
              <a:t>Tocar, besar, coito</a:t>
            </a:r>
          </a:p>
          <a:p>
            <a:pPr lvl="1"/>
            <a:r>
              <a:rPr lang="es-ES" dirty="0"/>
              <a:t>Gotas</a:t>
            </a:r>
          </a:p>
          <a:p>
            <a:pPr lvl="1"/>
            <a:r>
              <a:rPr lang="es-ES" dirty="0"/>
              <a:t>Transplacentaria</a:t>
            </a:r>
          </a:p>
          <a:p>
            <a:pPr lvl="1"/>
            <a:r>
              <a:rPr lang="es-ES" dirty="0" err="1"/>
              <a:t>Transmamario</a:t>
            </a:r>
            <a:endParaRPr lang="es-ES" dirty="0"/>
          </a:p>
        </p:txBody>
      </p:sp>
      <p:sp>
        <p:nvSpPr>
          <p:cNvPr id="1085" name="Google Shape;1085;p65"/>
          <p:cNvSpPr/>
          <p:nvPr/>
        </p:nvSpPr>
        <p:spPr>
          <a:xfrm>
            <a:off x="1752600" y="849314"/>
            <a:ext cx="8534400" cy="5915025"/>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800" b="0" i="0" u="none" strike="noStrike" kern="1200" cap="none" spc="0" normalizeH="0" baseline="0" noProof="0">
              <a:ln>
                <a:noFill/>
              </a:ln>
              <a:solidFill>
                <a:srgbClr val="5B9BD5"/>
              </a:solidFill>
              <a:effectLst/>
              <a:uLnTx/>
              <a:uFillTx/>
              <a:latin typeface="Arial  "/>
              <a:ea typeface="+mn-ea"/>
              <a:cs typeface="+mn-cs"/>
            </a:endParaRPr>
          </a:p>
        </p:txBody>
      </p:sp>
      <p:grpSp>
        <p:nvGrpSpPr>
          <p:cNvPr id="3" name="Group 2">
            <a:extLst>
              <a:ext uri="{FF2B5EF4-FFF2-40B4-BE49-F238E27FC236}">
                <a16:creationId xmlns:a16="http://schemas.microsoft.com/office/drawing/2014/main" id="{79AA31C6-EBF6-6B19-9959-003B3EA89930}"/>
              </a:ext>
            </a:extLst>
          </p:cNvPr>
          <p:cNvGrpSpPr/>
          <p:nvPr/>
        </p:nvGrpSpPr>
        <p:grpSpPr>
          <a:xfrm>
            <a:off x="7975372" y="2861302"/>
            <a:ext cx="3601859" cy="1847519"/>
            <a:chOff x="4747738" y="2591171"/>
            <a:chExt cx="2299701" cy="926482"/>
          </a:xfrm>
        </p:grpSpPr>
        <p:sp>
          <p:nvSpPr>
            <p:cNvPr id="4" name="Google Shape;930;p63">
              <a:extLst>
                <a:ext uri="{FF2B5EF4-FFF2-40B4-BE49-F238E27FC236}">
                  <a16:creationId xmlns:a16="http://schemas.microsoft.com/office/drawing/2014/main" id="{437FEEED-CE69-CEFD-A520-1C7EC9EFBB64}"/>
                </a:ext>
              </a:extLst>
            </p:cNvPr>
            <p:cNvSpPr txBox="1"/>
            <p:nvPr/>
          </p:nvSpPr>
          <p:spPr>
            <a:xfrm>
              <a:off x="4747738" y="2591171"/>
              <a:ext cx="864615" cy="18519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Agente</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6" name="Google Shape;928;p63">
              <a:extLst>
                <a:ext uri="{FF2B5EF4-FFF2-40B4-BE49-F238E27FC236}">
                  <a16:creationId xmlns:a16="http://schemas.microsoft.com/office/drawing/2014/main" id="{A1A76D9C-CE92-9DD2-E01F-B92177B2F658}"/>
                </a:ext>
              </a:extLst>
            </p:cNvPr>
            <p:cNvSpPr/>
            <p:nvPr/>
          </p:nvSpPr>
          <p:spPr>
            <a:xfrm>
              <a:off x="5451831" y="2591171"/>
              <a:ext cx="1595608" cy="926482"/>
            </a:xfrm>
            <a:prstGeom prst="notchedRightArrow">
              <a:avLst>
                <a:gd name="adj1" fmla="val 50000"/>
                <a:gd name="adj2" fmla="val 43056"/>
              </a:avLst>
            </a:prstGeom>
            <a:solidFill>
              <a:srgbClr val="00953A"/>
            </a:solidFill>
            <a:ln w="254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grpSp>
      <p:sp>
        <p:nvSpPr>
          <p:cNvPr id="10" name="Content Placeholder 1">
            <a:extLst>
              <a:ext uri="{FF2B5EF4-FFF2-40B4-BE49-F238E27FC236}">
                <a16:creationId xmlns:a16="http://schemas.microsoft.com/office/drawing/2014/main" id="{2DD3B6A6-B751-1B2F-3CAA-85D2B102ED32}"/>
              </a:ext>
            </a:extLst>
          </p:cNvPr>
          <p:cNvSpPr txBox="1">
            <a:spLocks/>
          </p:cNvSpPr>
          <p:nvPr/>
        </p:nvSpPr>
        <p:spPr>
          <a:xfrm>
            <a:off x="1071724" y="1487171"/>
            <a:ext cx="382229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Arial  "/>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Arial  "/>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Arial  "/>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Arial  "/>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500"/>
              </a:spcBef>
              <a:spcAft>
                <a:spcPts val="500"/>
              </a:spcAft>
              <a:buClrTx/>
              <a:buSzTx/>
              <a:tabLst/>
              <a:defRPr/>
            </a:pPr>
            <a:r>
              <a:rPr kumimoji="0" lang="es-ES" sz="2800" b="0" i="0" u="none" strike="noStrike" kern="1200" cap="none" spc="0" normalizeH="0" baseline="0" dirty="0">
                <a:ln>
                  <a:noFill/>
                </a:ln>
                <a:solidFill>
                  <a:prstClr val="black"/>
                </a:solidFill>
                <a:effectLst/>
                <a:uLnTx/>
                <a:uFillTx/>
                <a:latin typeface="Arial  "/>
                <a:ea typeface="+mn-ea"/>
                <a:cs typeface="+mn-cs"/>
              </a:rPr>
              <a:t>Indirecto</a:t>
            </a:r>
          </a:p>
          <a:p>
            <a:pPr marR="0" lvl="1" algn="l" defTabSz="914400" rtl="0" eaLnBrk="1" fontAlgn="auto" latinLnBrk="0" hangingPunct="1">
              <a:lnSpc>
                <a:spcPct val="100000"/>
              </a:lnSpc>
              <a:spcBef>
                <a:spcPts val="500"/>
              </a:spcBef>
              <a:spcAft>
                <a:spcPts val="500"/>
              </a:spcAft>
              <a:buClr>
                <a:srgbClr val="109648"/>
              </a:buClr>
              <a:buSzTx/>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En el aire</a:t>
            </a:r>
          </a:p>
          <a:p>
            <a:pPr marR="0" lvl="1" algn="l" defTabSz="914400" rtl="0" eaLnBrk="1" fontAlgn="auto" latinLnBrk="0" hangingPunct="1">
              <a:lnSpc>
                <a:spcPct val="100000"/>
              </a:lnSpc>
              <a:spcBef>
                <a:spcPts val="500"/>
              </a:spcBef>
              <a:spcAft>
                <a:spcPts val="500"/>
              </a:spcAft>
              <a:buClr>
                <a:srgbClr val="109648"/>
              </a:buClr>
              <a:buSzTx/>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Transmisión vectorial</a:t>
            </a:r>
          </a:p>
          <a:p>
            <a:pPr marR="0" lvl="1" algn="l" defTabSz="914400" rtl="0" eaLnBrk="1" fontAlgn="auto" latinLnBrk="0" hangingPunct="1">
              <a:lnSpc>
                <a:spcPct val="100000"/>
              </a:lnSpc>
              <a:spcBef>
                <a:spcPts val="500"/>
              </a:spcBef>
              <a:spcAft>
                <a:spcPts val="500"/>
              </a:spcAft>
              <a:buClr>
                <a:srgbClr val="109648"/>
              </a:buClr>
              <a:buSzTx/>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Transportado por vehículos</a:t>
            </a:r>
          </a:p>
          <a:p>
            <a:pPr marL="1143000" marR="0" lvl="2" indent="-228600"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Agua</a:t>
            </a:r>
          </a:p>
          <a:p>
            <a:pPr marL="1143000" marR="0" lvl="2" indent="-228600"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Biológicos</a:t>
            </a:r>
          </a:p>
          <a:p>
            <a:pPr marL="1143000" marR="0" lvl="2" indent="-228600"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Fómites</a:t>
            </a:r>
          </a:p>
          <a:p>
            <a:pPr marL="1143000" marR="0" lvl="2" indent="-228600" algn="l" defTabSz="914400" rtl="0" eaLnBrk="1" fontAlgn="auto" latinLnBrk="0" hangingPunct="1">
              <a:lnSpc>
                <a:spcPct val="100000"/>
              </a:lnSpc>
              <a:spcBef>
                <a:spcPts val="500"/>
              </a:spcBef>
              <a:spcAft>
                <a:spcPts val="500"/>
              </a:spcAft>
              <a:buClr>
                <a:srgbClr val="109648"/>
              </a:buClr>
              <a:buSzTx/>
              <a:buFont typeface="Arial" panose="020B0604020202020204" pitchFamily="34" charset="0"/>
              <a:buChar char="‒"/>
              <a:tabLst/>
              <a:defRPr/>
            </a:pPr>
            <a:r>
              <a:rPr kumimoji="0" lang="es-ES" sz="2000" b="0" i="0" u="none" strike="noStrike" kern="1200" cap="none" spc="0" normalizeH="0" baseline="0" dirty="0">
                <a:ln>
                  <a:noFill/>
                </a:ln>
                <a:solidFill>
                  <a:prstClr val="black"/>
                </a:solidFill>
                <a:effectLst/>
                <a:uLnTx/>
                <a:uFillTx/>
                <a:latin typeface="Arial  "/>
                <a:ea typeface="+mn-ea"/>
                <a:cs typeface="+mn-cs"/>
              </a:rPr>
              <a:t>Otros</a:t>
            </a:r>
          </a:p>
        </p:txBody>
      </p:sp>
      <p:pic>
        <p:nvPicPr>
          <p:cNvPr id="11" name="Picture 10" descr="A group of different colored bacteria&#10;&#10;Description automatically generated with medium confidence">
            <a:extLst>
              <a:ext uri="{FF2B5EF4-FFF2-40B4-BE49-F238E27FC236}">
                <a16:creationId xmlns:a16="http://schemas.microsoft.com/office/drawing/2014/main" id="{C67217F4-48F5-9F0B-E333-57CEF7CC8D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9035" y="3424625"/>
            <a:ext cx="1289006" cy="736494"/>
          </a:xfrm>
          <a:prstGeom prst="rect">
            <a:avLst/>
          </a:prstGeom>
        </p:spPr>
      </p:pic>
      <p:sp>
        <p:nvSpPr>
          <p:cNvPr id="5" name="Google Shape;682;p35">
            <a:extLst>
              <a:ext uri="{FF2B5EF4-FFF2-40B4-BE49-F238E27FC236}">
                <a16:creationId xmlns:a16="http://schemas.microsoft.com/office/drawing/2014/main" id="{0EE7EF3C-EFB7-2820-FC34-125EE64BBE2D}"/>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Vías de transmisión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B8AF2B-0C28-FFC7-8BB4-BCD362CBDA6E}"/>
              </a:ext>
            </a:extLst>
          </p:cNvPr>
          <p:cNvSpPr>
            <a:spLocks noGrp="1"/>
          </p:cNvSpPr>
          <p:nvPr>
            <p:ph sz="half" idx="2"/>
          </p:nvPr>
        </p:nvSpPr>
        <p:spPr/>
        <p:txBody>
          <a:bodyPr/>
          <a:lstStyle/>
          <a:p>
            <a:pPr>
              <a:buSzPts val="2800"/>
            </a:pPr>
            <a:r>
              <a:rPr lang="es-ES" sz="2800" dirty="0">
                <a:solidFill>
                  <a:schemeClr val="dk1"/>
                </a:solidFill>
                <a:latin typeface="Arial  "/>
              </a:rPr>
              <a:t>Tratamiento/aislamiento de la persona infectada</a:t>
            </a:r>
            <a:endParaRPr lang="es-ES" dirty="0">
              <a:latin typeface="Arial  "/>
            </a:endParaRPr>
          </a:p>
          <a:p>
            <a:pPr>
              <a:spcBef>
                <a:spcPts val="1200"/>
              </a:spcBef>
              <a:buSzPts val="2800"/>
            </a:pPr>
            <a:r>
              <a:rPr lang="es-ES" sz="2800" dirty="0">
                <a:solidFill>
                  <a:schemeClr val="dk1"/>
                </a:solidFill>
                <a:latin typeface="Arial  "/>
              </a:rPr>
              <a:t>Barreras para evitar que el agente salga del huésped (vendas, apósitos, preservativos)</a:t>
            </a:r>
            <a:endParaRPr lang="es-ES" dirty="0">
              <a:latin typeface="Arial  "/>
            </a:endParaRPr>
          </a:p>
        </p:txBody>
      </p:sp>
      <p:sp>
        <p:nvSpPr>
          <p:cNvPr id="3" name="Google Shape;682;p35">
            <a:extLst>
              <a:ext uri="{FF2B5EF4-FFF2-40B4-BE49-F238E27FC236}">
                <a16:creationId xmlns:a16="http://schemas.microsoft.com/office/drawing/2014/main" id="{3752B70E-8E0C-883C-0B88-E93D8E6678DA}"/>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Estrategias de control: Transmisión directa</a:t>
            </a:r>
          </a:p>
        </p:txBody>
      </p:sp>
    </p:spTree>
    <p:extLst>
      <p:ext uri="{BB962C8B-B14F-4D97-AF65-F5344CB8AC3E}">
        <p14:creationId xmlns:p14="http://schemas.microsoft.com/office/powerpoint/2010/main" val="2116519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07"/>
        <p:cNvGrpSpPr/>
        <p:nvPr/>
      </p:nvGrpSpPr>
      <p:grpSpPr>
        <a:xfrm>
          <a:off x="0" y="0"/>
          <a:ext cx="0" cy="0"/>
          <a:chOff x="0" y="0"/>
          <a:chExt cx="0" cy="0"/>
        </a:xfrm>
      </p:grpSpPr>
      <p:sp>
        <p:nvSpPr>
          <p:cNvPr id="1109" name="Google Shape;1109;p67"/>
          <p:cNvSpPr txBox="1">
            <a:spLocks noGrp="1"/>
          </p:cNvSpPr>
          <p:nvPr>
            <p:ph sz="half" idx="2"/>
          </p:nvPr>
        </p:nvSpPr>
        <p:spPr>
          <a:xfrm>
            <a:off x="838200" y="1478857"/>
            <a:ext cx="3259675" cy="4639309"/>
          </a:xfrm>
          <a:prstGeom prst="rect">
            <a:avLst/>
          </a:prstGeom>
          <a:noFill/>
          <a:ln>
            <a:noFill/>
          </a:ln>
        </p:spPr>
        <p:txBody>
          <a:bodyPr spcFirstLastPara="1" wrap="square" lIns="91425" tIns="45700" rIns="91425" bIns="45700" anchor="t" anchorCtr="0">
            <a:noAutofit/>
          </a:bodyPr>
          <a:lstStyle/>
          <a:p>
            <a:pPr marL="0" indent="0">
              <a:lnSpc>
                <a:spcPct val="90000"/>
              </a:lnSpc>
              <a:spcBef>
                <a:spcPts val="0"/>
              </a:spcBef>
              <a:buClr>
                <a:schemeClr val="accent2"/>
              </a:buClr>
              <a:buNone/>
            </a:pPr>
            <a:r>
              <a:rPr lang="es-ES" u="sng" dirty="0"/>
              <a:t>Indirecto</a:t>
            </a:r>
            <a:endParaRPr lang="es-ES" dirty="0"/>
          </a:p>
          <a:p>
            <a:pPr>
              <a:lnSpc>
                <a:spcPct val="90000"/>
              </a:lnSpc>
            </a:pPr>
            <a:r>
              <a:rPr lang="es-ES" dirty="0">
                <a:ea typeface="Arial"/>
                <a:cs typeface="Arial"/>
                <a:sym typeface="Arial"/>
              </a:rPr>
              <a:t>En el aire</a:t>
            </a:r>
            <a:endParaRPr lang="es-ES" dirty="0"/>
          </a:p>
          <a:p>
            <a:pPr>
              <a:lnSpc>
                <a:spcPct val="90000"/>
              </a:lnSpc>
            </a:pPr>
            <a:r>
              <a:rPr lang="es-ES" dirty="0">
                <a:ea typeface="Arial"/>
                <a:cs typeface="Arial"/>
                <a:sym typeface="Arial"/>
              </a:rPr>
              <a:t>Transmisión vectorial</a:t>
            </a:r>
            <a:endParaRPr lang="es-ES" dirty="0"/>
          </a:p>
          <a:p>
            <a:pPr>
              <a:lnSpc>
                <a:spcPct val="90000"/>
              </a:lnSpc>
            </a:pPr>
            <a:r>
              <a:rPr lang="es-ES" dirty="0">
                <a:ea typeface="Arial"/>
                <a:cs typeface="Arial"/>
                <a:sym typeface="Arial"/>
              </a:rPr>
              <a:t>Transportado </a:t>
            </a:r>
            <a:br>
              <a:rPr lang="es-ES" dirty="0">
                <a:ea typeface="Arial"/>
                <a:cs typeface="Arial"/>
                <a:sym typeface="Arial"/>
              </a:rPr>
            </a:br>
            <a:r>
              <a:rPr lang="es-ES" dirty="0">
                <a:ea typeface="Arial"/>
                <a:cs typeface="Arial"/>
                <a:sym typeface="Arial"/>
              </a:rPr>
              <a:t>por vehículos</a:t>
            </a:r>
            <a:endParaRPr lang="es-ES" dirty="0"/>
          </a:p>
          <a:p>
            <a:pPr lvl="1">
              <a:lnSpc>
                <a:spcPct val="90000"/>
              </a:lnSpc>
            </a:pPr>
            <a:r>
              <a:rPr lang="es-ES" dirty="0">
                <a:latin typeface="Arial  "/>
              </a:rPr>
              <a:t>Alimentación</a:t>
            </a:r>
          </a:p>
          <a:p>
            <a:pPr lvl="1">
              <a:lnSpc>
                <a:spcPct val="90000"/>
              </a:lnSpc>
            </a:pPr>
            <a:r>
              <a:rPr lang="es-ES" dirty="0">
                <a:latin typeface="Arial  "/>
              </a:rPr>
              <a:t>Agua</a:t>
            </a:r>
          </a:p>
          <a:p>
            <a:pPr lvl="1">
              <a:lnSpc>
                <a:spcPct val="90000"/>
              </a:lnSpc>
            </a:pPr>
            <a:r>
              <a:rPr lang="es-ES" dirty="0">
                <a:latin typeface="Arial  "/>
              </a:rPr>
              <a:t>Biológicos</a:t>
            </a:r>
          </a:p>
          <a:p>
            <a:pPr lvl="1">
              <a:lnSpc>
                <a:spcPct val="90000"/>
              </a:lnSpc>
            </a:pPr>
            <a:r>
              <a:rPr lang="es-ES" dirty="0">
                <a:latin typeface="Arial  "/>
              </a:rPr>
              <a:t>Fómites</a:t>
            </a:r>
          </a:p>
          <a:p>
            <a:pPr lvl="1">
              <a:lnSpc>
                <a:spcPct val="90000"/>
              </a:lnSpc>
            </a:pPr>
            <a:r>
              <a:rPr lang="es-ES" dirty="0">
                <a:latin typeface="Arial  "/>
              </a:rPr>
              <a:t>Otros</a:t>
            </a:r>
          </a:p>
          <a:p>
            <a:pPr marL="287338" indent="-109538">
              <a:buNone/>
            </a:pPr>
            <a:endParaRPr lang="es-ES" dirty="0"/>
          </a:p>
        </p:txBody>
      </p:sp>
      <p:sp>
        <p:nvSpPr>
          <p:cNvPr id="5" name="Google Shape;1118;p68">
            <a:extLst>
              <a:ext uri="{FF2B5EF4-FFF2-40B4-BE49-F238E27FC236}">
                <a16:creationId xmlns:a16="http://schemas.microsoft.com/office/drawing/2014/main" id="{FC4D522F-E735-8738-1487-732D9554B4A6}"/>
              </a:ext>
            </a:extLst>
          </p:cNvPr>
          <p:cNvSpPr txBox="1"/>
          <p:nvPr/>
        </p:nvSpPr>
        <p:spPr>
          <a:xfrm>
            <a:off x="3731529" y="1599615"/>
            <a:ext cx="3106212" cy="1327978"/>
          </a:xfrm>
          <a:prstGeom prst="roundRect">
            <a:avLst/>
          </a:prstGeom>
          <a:noFill/>
          <a:ln w="25400" cap="flat" cmpd="sng">
            <a:solidFill>
              <a:schemeClr val="tx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defTabSz="457200" rtl="0" eaLnBrk="1" fontAlgn="auto" latinLnBrk="0" hangingPunct="1">
              <a:lnSpc>
                <a:spcPct val="10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Habitación privada con presión negativa, puerta cerrada</a:t>
            </a:r>
            <a:endParaRPr kumimoji="0" lang="es-ES" sz="1200" b="0" i="0" u="none" strike="noStrike" kern="1200" cap="none" spc="0" normalizeH="0" baseline="0" dirty="0">
              <a:ln>
                <a:noFill/>
              </a:ln>
              <a:solidFill>
                <a:prstClr val="black"/>
              </a:solidFill>
              <a:effectLst/>
              <a:uLnTx/>
              <a:uFillTx/>
              <a:latin typeface="Arial  "/>
              <a:ea typeface="+mn-ea"/>
              <a:cs typeface="+mn-cs"/>
            </a:endParaRPr>
          </a:p>
          <a:p>
            <a:pPr marL="342900" marR="0" lvl="0" indent="-342900" algn="l" defTabSz="457200" rtl="0" eaLnBrk="1" fontAlgn="auto" latinLnBrk="0" hangingPunct="1">
              <a:lnSpc>
                <a:spcPct val="10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 Llevar mascarillas N95</a:t>
            </a:r>
            <a:endParaRPr kumimoji="0" lang="es-ES" sz="1200" b="0" i="0" u="none" strike="noStrike" kern="1200" cap="none" spc="0" normalizeH="0" baseline="0" dirty="0">
              <a:ln>
                <a:noFill/>
              </a:ln>
              <a:solidFill>
                <a:prstClr val="black"/>
              </a:solidFill>
              <a:effectLst/>
              <a:uLnTx/>
              <a:uFillTx/>
              <a:latin typeface="Arial  "/>
              <a:ea typeface="+mn-ea"/>
              <a:cs typeface="+mn-cs"/>
            </a:endParaRPr>
          </a:p>
        </p:txBody>
      </p:sp>
      <p:sp>
        <p:nvSpPr>
          <p:cNvPr id="8" name="Google Shape;1128;p69">
            <a:extLst>
              <a:ext uri="{FF2B5EF4-FFF2-40B4-BE49-F238E27FC236}">
                <a16:creationId xmlns:a16="http://schemas.microsoft.com/office/drawing/2014/main" id="{97523EBD-F0BB-DCC2-8991-D418A525D600}"/>
              </a:ext>
            </a:extLst>
          </p:cNvPr>
          <p:cNvSpPr txBox="1"/>
          <p:nvPr/>
        </p:nvSpPr>
        <p:spPr>
          <a:xfrm>
            <a:off x="7305371" y="2139504"/>
            <a:ext cx="3106212" cy="1021512"/>
          </a:xfrm>
          <a:prstGeom prst="roundRect">
            <a:avLst/>
          </a:prstGeom>
          <a:noFill/>
          <a:ln w="25400" cap="flat" cmpd="sng">
            <a:solidFill>
              <a:schemeClr val="tx1"/>
            </a:solidFill>
            <a:prstDash val="solid"/>
            <a:round/>
            <a:headEnd type="none" w="sm" len="sm"/>
            <a:tailEnd type="none" w="sm" len="sm"/>
          </a:ln>
        </p:spPr>
        <p:txBody>
          <a:bodyPr spcFirstLastPara="1" wrap="square" lIns="91425" tIns="45700" rIns="91425" bIns="45700" anchor="t" anchorCtr="0">
            <a:spAutoFit/>
          </a:bodyPr>
          <a:lstStyle/>
          <a:p>
            <a:pPr marL="346075" marR="0" lvl="0" indent="-346075" algn="l" defTabSz="457200" rtl="0" eaLnBrk="1" fontAlgn="auto" latinLnBrk="0" hangingPunct="1">
              <a:lnSpc>
                <a:spcPct val="10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Eliminar los criaderos</a:t>
            </a:r>
            <a:endParaRPr kumimoji="0" lang="es-ES" sz="12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457200" rtl="0" eaLnBrk="1" fontAlgn="auto" latinLnBrk="0" hangingPunct="1">
              <a:lnSpc>
                <a:spcPct val="10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Matar el vector (larvicida, </a:t>
            </a:r>
            <a:r>
              <a:rPr kumimoji="0" lang="es-ES" sz="1800" b="0" i="0" u="none" strike="noStrike" kern="1200" cap="none" spc="0" normalizeH="0" baseline="0" dirty="0" err="1">
                <a:ln>
                  <a:noFill/>
                </a:ln>
                <a:solidFill>
                  <a:prstClr val="black"/>
                </a:solidFill>
                <a:effectLst/>
                <a:uLnTx/>
                <a:uFillTx/>
                <a:latin typeface="Arial  "/>
                <a:ea typeface="+mn-ea"/>
                <a:cs typeface="+mn-cs"/>
              </a:rPr>
              <a:t>adulticida</a:t>
            </a:r>
            <a:r>
              <a:rPr kumimoji="0" lang="es-ES" sz="1800" b="0" i="0" u="none" strike="noStrike" kern="1200" cap="none" spc="0" normalizeH="0" baseline="0" dirty="0">
                <a:ln>
                  <a:noFill/>
                </a:ln>
                <a:solidFill>
                  <a:prstClr val="black"/>
                </a:solidFill>
                <a:effectLst/>
                <a:uLnTx/>
                <a:uFillTx/>
                <a:latin typeface="Arial  "/>
                <a:ea typeface="+mn-ea"/>
                <a:cs typeface="+mn-cs"/>
              </a:rPr>
              <a:t>)</a:t>
            </a:r>
            <a:endParaRPr kumimoji="0" lang="es-ES" sz="1200" b="0" i="0" u="none" strike="noStrike" kern="1200" cap="none" spc="0" normalizeH="0" baseline="0" dirty="0">
              <a:ln>
                <a:noFill/>
              </a:ln>
              <a:solidFill>
                <a:prstClr val="black"/>
              </a:solidFill>
              <a:effectLst/>
              <a:uLnTx/>
              <a:uFillTx/>
              <a:latin typeface="Arial  "/>
              <a:ea typeface="+mn-ea"/>
              <a:cs typeface="+mn-cs"/>
            </a:endParaRPr>
          </a:p>
        </p:txBody>
      </p:sp>
      <p:sp>
        <p:nvSpPr>
          <p:cNvPr id="12" name="Google Shape;1154;p71">
            <a:extLst>
              <a:ext uri="{FF2B5EF4-FFF2-40B4-BE49-F238E27FC236}">
                <a16:creationId xmlns:a16="http://schemas.microsoft.com/office/drawing/2014/main" id="{DFDF8436-F381-09E1-5405-7322AF4A8C06}"/>
              </a:ext>
            </a:extLst>
          </p:cNvPr>
          <p:cNvSpPr txBox="1"/>
          <p:nvPr/>
        </p:nvSpPr>
        <p:spPr>
          <a:xfrm>
            <a:off x="4097875" y="5046618"/>
            <a:ext cx="2010508" cy="653751"/>
          </a:xfrm>
          <a:prstGeom prst="roundRect">
            <a:avLst/>
          </a:prstGeom>
          <a:noFill/>
          <a:ln w="25400" cap="flat" cmpd="sng">
            <a:solidFill>
              <a:schemeClr val="tx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defTabSz="457200" rtl="0" eaLnBrk="1" fontAlgn="auto" latinLnBrk="0" hangingPunct="1">
              <a:lnSpc>
                <a:spcPct val="9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Desinfección</a:t>
            </a:r>
          </a:p>
          <a:p>
            <a:pPr marL="342900" marR="0" lvl="0" indent="-342900" algn="l" defTabSz="457200" rtl="0" eaLnBrk="1" fontAlgn="auto" latinLnBrk="0" hangingPunct="1">
              <a:lnSpc>
                <a:spcPct val="9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Esterilización</a:t>
            </a:r>
            <a:endParaRPr kumimoji="0" lang="es-ES" sz="1200" b="0" i="0" u="none" strike="noStrike" kern="1200" cap="none" spc="0" normalizeH="0" baseline="0" dirty="0">
              <a:ln>
                <a:noFill/>
              </a:ln>
              <a:solidFill>
                <a:prstClr val="black"/>
              </a:solidFill>
              <a:effectLst/>
              <a:uLnTx/>
              <a:uFillTx/>
              <a:latin typeface="Arial  "/>
              <a:ea typeface="+mn-ea"/>
              <a:cs typeface="+mn-cs"/>
            </a:endParaRPr>
          </a:p>
        </p:txBody>
      </p:sp>
      <p:sp>
        <p:nvSpPr>
          <p:cNvPr id="24" name="Google Shape;1143;p70">
            <a:extLst>
              <a:ext uri="{FF2B5EF4-FFF2-40B4-BE49-F238E27FC236}">
                <a16:creationId xmlns:a16="http://schemas.microsoft.com/office/drawing/2014/main" id="{F226A477-2338-8DA4-21D1-62BBD66C5B7A}"/>
              </a:ext>
            </a:extLst>
          </p:cNvPr>
          <p:cNvSpPr txBox="1"/>
          <p:nvPr/>
        </p:nvSpPr>
        <p:spPr>
          <a:xfrm>
            <a:off x="4085491" y="3451920"/>
            <a:ext cx="1902354" cy="653751"/>
          </a:xfrm>
          <a:prstGeom prst="roundRect">
            <a:avLst/>
          </a:prstGeom>
          <a:noFill/>
          <a:ln w="25400" cap="flat" cmpd="sng">
            <a:solidFill>
              <a:schemeClr val="tx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defTabSz="457200" rtl="0" eaLnBrk="1" fontAlgn="auto" latinLnBrk="0" hangingPunct="1">
              <a:lnSpc>
                <a:spcPct val="9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Cloración</a:t>
            </a:r>
          </a:p>
          <a:p>
            <a:pPr marL="342900" marR="0" lvl="0" indent="-342900" algn="l" defTabSz="457200" rtl="0" eaLnBrk="1" fontAlgn="auto" latinLnBrk="0" hangingPunct="1">
              <a:lnSpc>
                <a:spcPct val="9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Filtración</a:t>
            </a:r>
            <a:endParaRPr kumimoji="0" lang="es-ES" sz="1200" b="0" i="0" u="none" strike="noStrike" kern="1200" cap="none" spc="0" normalizeH="0" baseline="0" dirty="0">
              <a:ln>
                <a:noFill/>
              </a:ln>
              <a:solidFill>
                <a:prstClr val="black"/>
              </a:solidFill>
              <a:effectLst/>
              <a:uLnTx/>
              <a:uFillTx/>
              <a:latin typeface="Arial  "/>
              <a:ea typeface="+mn-ea"/>
              <a:cs typeface="+mn-cs"/>
            </a:endParaRPr>
          </a:p>
        </p:txBody>
      </p:sp>
      <p:sp>
        <p:nvSpPr>
          <p:cNvPr id="25" name="Google Shape;1156;p71">
            <a:extLst>
              <a:ext uri="{FF2B5EF4-FFF2-40B4-BE49-F238E27FC236}">
                <a16:creationId xmlns:a16="http://schemas.microsoft.com/office/drawing/2014/main" id="{E3EC8945-3EDB-12B5-312B-80B405571802}"/>
              </a:ext>
            </a:extLst>
          </p:cNvPr>
          <p:cNvSpPr txBox="1"/>
          <p:nvPr/>
        </p:nvSpPr>
        <p:spPr>
          <a:xfrm>
            <a:off x="4085490" y="4190970"/>
            <a:ext cx="2010509" cy="765494"/>
          </a:xfrm>
          <a:prstGeom prst="roundRect">
            <a:avLst/>
          </a:prstGeom>
          <a:noFill/>
          <a:ln w="25400" cap="flat" cmpd="sng">
            <a:solidFill>
              <a:schemeClr val="tx1"/>
            </a:solidFill>
            <a:prstDash val="solid"/>
            <a:round/>
            <a:headEnd type="none" w="sm" len="sm"/>
            <a:tailEnd type="none" w="sm" len="sm"/>
          </a:ln>
        </p:spPr>
        <p:txBody>
          <a:bodyPr spcFirstLastPara="1" wrap="square" lIns="91425" tIns="45700" rIns="91425" bIns="45700" anchor="t" anchorCtr="0">
            <a:spAutoFit/>
          </a:bodyPr>
          <a:lstStyle/>
          <a:p>
            <a:pPr marL="342900" marR="0" lvl="0" indent="-342900" algn="l" defTabSz="457200" rtl="0" eaLnBrk="1" fontAlgn="auto" latinLnBrk="0" hangingPunct="1">
              <a:lnSpc>
                <a:spcPct val="90000"/>
              </a:lnSpc>
              <a:spcBef>
                <a:spcPts val="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Eliminación</a:t>
            </a:r>
          </a:p>
          <a:p>
            <a:pPr marL="342900" marR="0" lvl="0" indent="-342900" algn="l" defTabSz="457200" rtl="0" eaLnBrk="1" fontAlgn="auto" latinLnBrk="0" hangingPunct="1">
              <a:lnSpc>
                <a:spcPct val="90000"/>
              </a:lnSpc>
              <a:spcBef>
                <a:spcPts val="560"/>
              </a:spcBef>
              <a:spcAft>
                <a:spcPts val="0"/>
              </a:spcAft>
              <a:buClrTx/>
              <a:buSzPts val="2800"/>
              <a:buFont typeface="Arial" panose="020B0604020202020204" pitchFamily="34" charset="0"/>
              <a:buChar char="•"/>
              <a:tabLst/>
              <a:defRPr/>
            </a:pPr>
            <a:r>
              <a:rPr kumimoji="0" lang="es-ES" sz="1800" b="0" i="0" u="none" strike="noStrike" kern="1200" cap="none" spc="0" normalizeH="0" baseline="0" dirty="0">
                <a:ln>
                  <a:noFill/>
                </a:ln>
                <a:solidFill>
                  <a:prstClr val="black"/>
                </a:solidFill>
                <a:effectLst/>
                <a:uLnTx/>
                <a:uFillTx/>
                <a:latin typeface="Arial  "/>
                <a:ea typeface="+mn-ea"/>
                <a:cs typeface="+mn-cs"/>
              </a:rPr>
              <a:t>Esterilización</a:t>
            </a:r>
            <a:endParaRPr kumimoji="0" lang="es-ES" sz="1200" b="0" i="0" u="none" strike="noStrike" kern="1200" cap="none" spc="0" normalizeH="0" baseline="0" dirty="0">
              <a:ln>
                <a:noFill/>
              </a:ln>
              <a:solidFill>
                <a:prstClr val="black"/>
              </a:solidFill>
              <a:effectLst/>
              <a:uLnTx/>
              <a:uFillTx/>
              <a:latin typeface="Arial  "/>
              <a:ea typeface="+mn-ea"/>
              <a:cs typeface="+mn-cs"/>
            </a:endParaRPr>
          </a:p>
        </p:txBody>
      </p:sp>
      <p:sp>
        <p:nvSpPr>
          <p:cNvPr id="2" name="Google Shape;682;p35">
            <a:extLst>
              <a:ext uri="{FF2B5EF4-FFF2-40B4-BE49-F238E27FC236}">
                <a16:creationId xmlns:a16="http://schemas.microsoft.com/office/drawing/2014/main" id="{DAA50D08-3C14-9967-87BC-1CE90C21F186}"/>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Vías indirectas de transmisión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0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0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09">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09">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9">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09">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09">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09">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09">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9" grpId="0" uiExpand="1" build="p"/>
      <p:bldP spid="5" grpId="0" animBg="1"/>
      <p:bldP spid="8" grpId="0" animBg="1"/>
      <p:bldP spid="12" grpId="0" animBg="1"/>
      <p:bldP spid="24" grpId="0" animBg="1"/>
      <p:bldP spid="2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sp>
        <p:nvSpPr>
          <p:cNvPr id="1166" name="Google Shape;1166;p7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90000"/>
              </a:lnSpc>
              <a:spcBef>
                <a:spcPts val="0"/>
              </a:spcBef>
            </a:pPr>
            <a:r>
              <a:rPr lang="es-ES" dirty="0">
                <a:ea typeface="Arial"/>
                <a:cs typeface="Arial"/>
                <a:sym typeface="Arial"/>
              </a:rPr>
              <a:t>Cambio de comportamiento</a:t>
            </a:r>
            <a:endParaRPr lang="es-ES" dirty="0"/>
          </a:p>
          <a:p>
            <a:pPr>
              <a:lnSpc>
                <a:spcPct val="90000"/>
              </a:lnSpc>
            </a:pPr>
            <a:r>
              <a:rPr lang="es-ES" dirty="0">
                <a:ea typeface="Arial"/>
                <a:cs typeface="Arial"/>
                <a:sym typeface="Arial"/>
              </a:rPr>
              <a:t>Exclusión </a:t>
            </a:r>
            <a:endParaRPr lang="es-ES" dirty="0"/>
          </a:p>
          <a:p>
            <a:pPr>
              <a:lnSpc>
                <a:spcPct val="90000"/>
              </a:lnSpc>
            </a:pPr>
            <a:r>
              <a:rPr lang="es-ES" dirty="0">
                <a:ea typeface="Arial"/>
                <a:cs typeface="Arial"/>
                <a:sym typeface="Arial"/>
              </a:rPr>
              <a:t>Barreras</a:t>
            </a:r>
            <a:endParaRPr lang="es-ES" dirty="0"/>
          </a:p>
          <a:p>
            <a:pPr>
              <a:lnSpc>
                <a:spcPct val="90000"/>
              </a:lnSpc>
            </a:pPr>
            <a:r>
              <a:rPr lang="es-ES" dirty="0">
                <a:ea typeface="Arial"/>
                <a:cs typeface="Arial"/>
                <a:sym typeface="Arial"/>
              </a:rPr>
              <a:t>Vacunación</a:t>
            </a:r>
            <a:endParaRPr lang="es-ES" dirty="0"/>
          </a:p>
          <a:p>
            <a:pPr>
              <a:lnSpc>
                <a:spcPct val="90000"/>
              </a:lnSpc>
            </a:pPr>
            <a:r>
              <a:rPr lang="es-ES" dirty="0">
                <a:ea typeface="Arial"/>
                <a:cs typeface="Arial"/>
                <a:sym typeface="Arial"/>
              </a:rPr>
              <a:t>Profilaxis</a:t>
            </a:r>
            <a:endParaRPr lang="es-ES" dirty="0"/>
          </a:p>
          <a:p>
            <a:pPr lvl="1"/>
            <a:r>
              <a:rPr lang="es-ES" dirty="0">
                <a:latin typeface="Arial  "/>
              </a:rPr>
              <a:t>Pre</a:t>
            </a:r>
          </a:p>
          <a:p>
            <a:pPr lvl="1"/>
            <a:r>
              <a:rPr lang="es-ES" dirty="0" err="1">
                <a:latin typeface="Arial  "/>
              </a:rPr>
              <a:t>Pos</a:t>
            </a:r>
            <a:endParaRPr lang="es-ES" dirty="0">
              <a:latin typeface="Arial  "/>
            </a:endParaRPr>
          </a:p>
          <a:p>
            <a:pPr>
              <a:lnSpc>
                <a:spcPct val="90000"/>
              </a:lnSpc>
            </a:pPr>
            <a:r>
              <a:rPr lang="es-ES" dirty="0">
                <a:ea typeface="Arial"/>
                <a:cs typeface="Arial"/>
                <a:sym typeface="Arial"/>
              </a:rPr>
              <a:t>Resistencia del huésped mejorada</a:t>
            </a:r>
            <a:endParaRPr lang="es-ES" dirty="0"/>
          </a:p>
          <a:p>
            <a:pPr>
              <a:lnSpc>
                <a:spcPct val="90000"/>
              </a:lnSpc>
            </a:pPr>
            <a:r>
              <a:rPr lang="es-ES" dirty="0">
                <a:ea typeface="Arial"/>
                <a:cs typeface="Arial"/>
                <a:sym typeface="Arial"/>
              </a:rPr>
              <a:t>Rastreo de contactos y notificación a los socios</a:t>
            </a:r>
            <a:endParaRPr lang="es-ES" dirty="0"/>
          </a:p>
          <a:p>
            <a:pPr marL="287338" indent="-109538">
              <a:buNone/>
            </a:pPr>
            <a:endParaRPr lang="es-ES" dirty="0"/>
          </a:p>
        </p:txBody>
      </p:sp>
      <p:grpSp>
        <p:nvGrpSpPr>
          <p:cNvPr id="2" name="Group 1">
            <a:extLst>
              <a:ext uri="{FF2B5EF4-FFF2-40B4-BE49-F238E27FC236}">
                <a16:creationId xmlns:a16="http://schemas.microsoft.com/office/drawing/2014/main" id="{312702EA-7195-E6A2-99E4-3D034596A047}"/>
              </a:ext>
            </a:extLst>
          </p:cNvPr>
          <p:cNvGrpSpPr/>
          <p:nvPr/>
        </p:nvGrpSpPr>
        <p:grpSpPr>
          <a:xfrm>
            <a:off x="7741237" y="1782845"/>
            <a:ext cx="3048000" cy="3292309"/>
            <a:chOff x="7151302" y="1519547"/>
            <a:chExt cx="3048000" cy="3292309"/>
          </a:xfrm>
        </p:grpSpPr>
        <p:pic>
          <p:nvPicPr>
            <p:cNvPr id="1163" name="Google Shape;1163;p72" descr="Image result for Human Drawing PNG"/>
            <p:cNvPicPr preferRelativeResize="0"/>
            <p:nvPr/>
          </p:nvPicPr>
          <p:blipFill rotWithShape="1">
            <a:blip r:embed="rId3">
              <a:alphaModFix/>
            </a:blip>
            <a:srcRect/>
            <a:stretch/>
          </p:blipFill>
          <p:spPr>
            <a:xfrm>
              <a:off x="7300790" y="2322761"/>
              <a:ext cx="712520" cy="1572354"/>
            </a:xfrm>
            <a:prstGeom prst="rect">
              <a:avLst/>
            </a:prstGeom>
            <a:noFill/>
            <a:ln>
              <a:noFill/>
            </a:ln>
          </p:spPr>
        </p:pic>
        <p:sp>
          <p:nvSpPr>
            <p:cNvPr id="1165" name="Google Shape;1165;p72"/>
            <p:cNvSpPr txBox="1"/>
            <p:nvPr/>
          </p:nvSpPr>
          <p:spPr>
            <a:xfrm>
              <a:off x="7151302" y="1519547"/>
              <a:ext cx="3048000" cy="83095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
                  <a:ea typeface="+mn-ea"/>
                  <a:cs typeface="+mn-cs"/>
                </a:rPr>
                <a:t>Huésped susceptible</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pic>
          <p:nvPicPr>
            <p:cNvPr id="1167" name="Google Shape;1167;p72" descr="Image result for Cow Outline"/>
            <p:cNvPicPr preferRelativeResize="0"/>
            <p:nvPr/>
          </p:nvPicPr>
          <p:blipFill rotWithShape="1">
            <a:blip r:embed="rId4">
              <a:alphaModFix/>
            </a:blip>
            <a:srcRect/>
            <a:stretch/>
          </p:blipFill>
          <p:spPr>
            <a:xfrm>
              <a:off x="8341696" y="2462418"/>
              <a:ext cx="1516416" cy="1103549"/>
            </a:xfrm>
            <a:prstGeom prst="rect">
              <a:avLst/>
            </a:prstGeom>
            <a:noFill/>
            <a:ln>
              <a:noFill/>
            </a:ln>
          </p:spPr>
        </p:pic>
        <p:pic>
          <p:nvPicPr>
            <p:cNvPr id="1168" name="Google Shape;1168;p72" descr="Image result for poultry images outline"/>
            <p:cNvPicPr preferRelativeResize="0"/>
            <p:nvPr/>
          </p:nvPicPr>
          <p:blipFill rotWithShape="1">
            <a:blip r:embed="rId5">
              <a:alphaModFix/>
            </a:blip>
            <a:srcRect/>
            <a:stretch/>
          </p:blipFill>
          <p:spPr>
            <a:xfrm>
              <a:off x="8319042" y="3935608"/>
              <a:ext cx="712520" cy="876248"/>
            </a:xfrm>
            <a:prstGeom prst="rect">
              <a:avLst/>
            </a:prstGeom>
            <a:noFill/>
            <a:ln>
              <a:noFill/>
            </a:ln>
          </p:spPr>
        </p:pic>
      </p:grpSp>
      <p:sp>
        <p:nvSpPr>
          <p:cNvPr id="3" name="Google Shape;682;p35">
            <a:extLst>
              <a:ext uri="{FF2B5EF4-FFF2-40B4-BE49-F238E27FC236}">
                <a16:creationId xmlns:a16="http://schemas.microsoft.com/office/drawing/2014/main" id="{19016495-5EED-32B4-2E92-5C9F2771F26C}"/>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Prevenir el ingreso, proteger al huésped</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5DF16-1783-AF6C-8957-E6FFBC9A3121}"/>
              </a:ext>
            </a:extLst>
          </p:cNvPr>
          <p:cNvSpPr>
            <a:spLocks noGrp="1"/>
          </p:cNvSpPr>
          <p:nvPr>
            <p:ph type="title"/>
          </p:nvPr>
        </p:nvSpPr>
        <p:spPr>
          <a:noFill/>
        </p:spPr>
        <p:txBody>
          <a:bodyPr/>
          <a:lstStyle/>
          <a:p>
            <a:r>
              <a:rPr lang="en-US" dirty="0"/>
              <a:t>Estrategias de control: Leptospirosis</a:t>
            </a:r>
          </a:p>
        </p:txBody>
      </p:sp>
      <p:sp>
        <p:nvSpPr>
          <p:cNvPr id="4" name="Content Placeholder 4">
            <a:extLst>
              <a:ext uri="{FF2B5EF4-FFF2-40B4-BE49-F238E27FC236}">
                <a16:creationId xmlns:a16="http://schemas.microsoft.com/office/drawing/2014/main" id="{E68F579F-8B89-5130-F1C5-E8AF87D3FB2D}"/>
              </a:ext>
            </a:extLst>
          </p:cNvPr>
          <p:cNvSpPr>
            <a:spLocks noGrp="1"/>
          </p:cNvSpPr>
          <p:nvPr>
            <p:ph sz="half" idx="2"/>
          </p:nvPr>
        </p:nvSpPr>
        <p:spPr/>
        <p:txBody>
          <a:bodyPr/>
          <a:lstStyle/>
          <a:p>
            <a:r>
              <a:rPr lang="es-GT" noProof="0" dirty="0">
                <a:effectLst/>
                <a:ea typeface="Times New Roman" panose="02020603050405020304" pitchFamily="18" charset="0"/>
                <a:cs typeface="Times New Roman" panose="02020603050405020304" pitchFamily="18" charset="0"/>
              </a:rPr>
              <a:t>Volvamos al ejemplo de la leptospirosis de la última </a:t>
            </a:r>
            <a:r>
              <a:rPr lang="es-GT" noProof="0" dirty="0">
                <a:ea typeface="Times New Roman" panose="02020603050405020304" pitchFamily="18" charset="0"/>
                <a:cs typeface="Times New Roman" panose="02020603050405020304" pitchFamily="18" charset="0"/>
              </a:rPr>
              <a:t>presentación. </a:t>
            </a:r>
            <a:r>
              <a:rPr lang="es-GT" noProof="0" dirty="0">
                <a:effectLst/>
                <a:ea typeface="Times New Roman" panose="02020603050405020304" pitchFamily="18" charset="0"/>
                <a:cs typeface="Times New Roman" panose="02020603050405020304" pitchFamily="18" charset="0"/>
              </a:rPr>
              <a:t>¿Qué medidas de control y prevención podrían recomendar los responsables de la vigilancia?</a:t>
            </a:r>
          </a:p>
          <a:p>
            <a:endParaRPr lang="en-US" dirty="0"/>
          </a:p>
        </p:txBody>
      </p:sp>
    </p:spTree>
    <p:extLst>
      <p:ext uri="{BB962C8B-B14F-4D97-AF65-F5344CB8AC3E}">
        <p14:creationId xmlns:p14="http://schemas.microsoft.com/office/powerpoint/2010/main" val="23013988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7006B0-5CAD-958E-3852-5622712EBF6E}"/>
              </a:ext>
            </a:extLst>
          </p:cNvPr>
          <p:cNvSpPr>
            <a:spLocks noGrp="1"/>
          </p:cNvSpPr>
          <p:nvPr>
            <p:ph type="title"/>
          </p:nvPr>
        </p:nvSpPr>
        <p:spPr>
          <a:xfrm>
            <a:off x="838200" y="0"/>
            <a:ext cx="9752215" cy="1247775"/>
          </a:xfrm>
        </p:spPr>
        <p:txBody>
          <a:bodyPr/>
          <a:lstStyle/>
          <a:p>
            <a:r>
              <a:rPr lang="es-ES" dirty="0"/>
              <a:t>Estrategias de control: </a:t>
            </a:r>
            <a:br>
              <a:rPr lang="es-ES" dirty="0"/>
            </a:br>
            <a:r>
              <a:rPr lang="es-ES" dirty="0"/>
              <a:t>Leptospirosis - Respuesta</a:t>
            </a:r>
          </a:p>
        </p:txBody>
      </p:sp>
      <p:sp>
        <p:nvSpPr>
          <p:cNvPr id="4" name="Content Placeholder 4">
            <a:extLst>
              <a:ext uri="{FF2B5EF4-FFF2-40B4-BE49-F238E27FC236}">
                <a16:creationId xmlns:a16="http://schemas.microsoft.com/office/drawing/2014/main" id="{E68F579F-8B89-5130-F1C5-E8AF87D3FB2D}"/>
              </a:ext>
            </a:extLst>
          </p:cNvPr>
          <p:cNvSpPr>
            <a:spLocks noGrp="1"/>
          </p:cNvSpPr>
          <p:nvPr>
            <p:ph sz="half" idx="2"/>
          </p:nvPr>
        </p:nvSpPr>
        <p:spPr/>
        <p:txBody>
          <a:bodyPr/>
          <a:lstStyle/>
          <a:p>
            <a:pPr marL="0" indent="0">
              <a:buNone/>
            </a:pPr>
            <a:r>
              <a:rPr lang="es-ES" sz="2000" dirty="0">
                <a:effectLst/>
                <a:ea typeface="Times New Roman" panose="02020603050405020304" pitchFamily="18" charset="0"/>
                <a:cs typeface="Times New Roman" panose="02020603050405020304" pitchFamily="18" charset="0"/>
              </a:rPr>
              <a:t>Medidas de prevención y control de </a:t>
            </a:r>
            <a:r>
              <a:rPr lang="es-ES" sz="2000" dirty="0">
                <a:ea typeface="Times New Roman" panose="02020603050405020304" pitchFamily="18" charset="0"/>
                <a:cs typeface="Times New Roman" panose="02020603050405020304" pitchFamily="18" charset="0"/>
              </a:rPr>
              <a:t>la leptospirosis</a:t>
            </a:r>
            <a:r>
              <a:rPr lang="es-ES" sz="2000" dirty="0">
                <a:effectLst/>
                <a:ea typeface="Times New Roman" panose="02020603050405020304" pitchFamily="18" charset="0"/>
                <a:cs typeface="Times New Roman" panose="02020603050405020304" pitchFamily="18" charset="0"/>
              </a:rPr>
              <a:t>:</a:t>
            </a:r>
          </a:p>
          <a:p>
            <a:pPr marL="0">
              <a:spcBef>
                <a:spcPts val="0"/>
              </a:spcBef>
            </a:pPr>
            <a:r>
              <a:rPr lang="es-ES" sz="2000" b="1" dirty="0">
                <a:ea typeface="Times New Roman" panose="02020603050405020304" pitchFamily="18" charset="0"/>
                <a:cs typeface="Times New Roman" panose="02020603050405020304" pitchFamily="18" charset="0"/>
              </a:rPr>
              <a:t>Población humana: </a:t>
            </a:r>
          </a:p>
          <a:p>
            <a:pPr marL="455612" lvl="1">
              <a:spcBef>
                <a:spcPts val="0"/>
              </a:spcBef>
            </a:pPr>
            <a:r>
              <a:rPr lang="es-ES" sz="2000" dirty="0">
                <a:ea typeface="Times New Roman" panose="02020603050405020304" pitchFamily="18" charset="0"/>
                <a:cs typeface="Times New Roman" panose="02020603050405020304" pitchFamily="18" charset="0"/>
              </a:rPr>
              <a:t>Aumentar la concienciación sobre la enfermedad </a:t>
            </a:r>
          </a:p>
          <a:p>
            <a:pPr marL="455612" lvl="1">
              <a:spcBef>
                <a:spcPts val="0"/>
              </a:spcBef>
            </a:pPr>
            <a:r>
              <a:rPr lang="es-ES" sz="2000" dirty="0">
                <a:ea typeface="Times New Roman" panose="02020603050405020304" pitchFamily="18" charset="0"/>
                <a:cs typeface="Times New Roman" panose="02020603050405020304" pitchFamily="18" charset="0"/>
              </a:rPr>
              <a:t>Uso de ropa protectora cuando sea posible</a:t>
            </a:r>
          </a:p>
          <a:p>
            <a:pPr marL="455612" lvl="1">
              <a:spcBef>
                <a:spcPts val="0"/>
              </a:spcBef>
            </a:pPr>
            <a:r>
              <a:rPr lang="es-ES" sz="2000" dirty="0">
                <a:ea typeface="Times New Roman" panose="02020603050405020304" pitchFamily="18" charset="0"/>
                <a:cs typeface="Times New Roman" panose="02020603050405020304" pitchFamily="18" charset="0"/>
              </a:rPr>
              <a:t>Uso de profilaxis antibiótica durante los brotes</a:t>
            </a:r>
          </a:p>
          <a:p>
            <a:pPr marL="0">
              <a:spcBef>
                <a:spcPts val="0"/>
              </a:spcBef>
            </a:pPr>
            <a:r>
              <a:rPr lang="es-ES" sz="2000" b="1" dirty="0">
                <a:ea typeface="Times New Roman" panose="02020603050405020304" pitchFamily="18" charset="0"/>
                <a:cs typeface="Times New Roman" panose="02020603050405020304" pitchFamily="18" charset="0"/>
              </a:rPr>
              <a:t>Población animal: </a:t>
            </a:r>
          </a:p>
          <a:p>
            <a:pPr marL="455612" lvl="1">
              <a:spcBef>
                <a:spcPts val="0"/>
              </a:spcBef>
            </a:pPr>
            <a:r>
              <a:rPr lang="es-ES" sz="2000" dirty="0">
                <a:ea typeface="Times New Roman" panose="02020603050405020304" pitchFamily="18" charset="0"/>
                <a:cs typeface="Times New Roman" panose="02020603050405020304" pitchFamily="18" charset="0"/>
              </a:rPr>
              <a:t>Separación de los reservorios de animales de las viviendas humanas mediante vallas </a:t>
            </a:r>
            <a:br>
              <a:rPr lang="es-ES" sz="2000" dirty="0">
                <a:ea typeface="Times New Roman" panose="02020603050405020304" pitchFamily="18" charset="0"/>
                <a:cs typeface="Times New Roman" panose="02020603050405020304" pitchFamily="18" charset="0"/>
              </a:rPr>
            </a:br>
            <a:r>
              <a:rPr lang="es-ES" sz="2000" dirty="0">
                <a:ea typeface="Times New Roman" panose="02020603050405020304" pitchFamily="18" charset="0"/>
                <a:cs typeface="Times New Roman" panose="02020603050405020304" pitchFamily="18" charset="0"/>
              </a:rPr>
              <a:t>y redes</a:t>
            </a:r>
          </a:p>
          <a:p>
            <a:pPr marL="455612" lvl="1">
              <a:spcBef>
                <a:spcPts val="0"/>
              </a:spcBef>
            </a:pPr>
            <a:r>
              <a:rPr lang="es-ES" sz="2000" dirty="0">
                <a:ea typeface="Times New Roman" panose="02020603050405020304" pitchFamily="18" charset="0"/>
                <a:cs typeface="Times New Roman" panose="02020603050405020304" pitchFamily="18" charset="0"/>
              </a:rPr>
              <a:t>Vacunación de perros y ganado</a:t>
            </a:r>
          </a:p>
          <a:p>
            <a:pPr marL="0">
              <a:spcBef>
                <a:spcPts val="0"/>
              </a:spcBef>
            </a:pPr>
            <a:r>
              <a:rPr lang="es-ES" sz="2000" b="1" dirty="0">
                <a:ea typeface="Times New Roman" panose="02020603050405020304" pitchFamily="18" charset="0"/>
                <a:cs typeface="Times New Roman" panose="02020603050405020304" pitchFamily="18" charset="0"/>
              </a:rPr>
              <a:t>Medio ambiente: </a:t>
            </a:r>
          </a:p>
          <a:p>
            <a:pPr marL="455612" lvl="1">
              <a:spcBef>
                <a:spcPts val="0"/>
              </a:spcBef>
            </a:pPr>
            <a:r>
              <a:rPr lang="es-ES" sz="2000" dirty="0">
                <a:ea typeface="Times New Roman" panose="02020603050405020304" pitchFamily="18" charset="0"/>
                <a:cs typeface="Times New Roman" panose="02020603050405020304" pitchFamily="18" charset="0"/>
              </a:rPr>
              <a:t>Remoción de basuras en los hogares</a:t>
            </a:r>
          </a:p>
          <a:p>
            <a:pPr marL="455612" lvl="1">
              <a:spcBef>
                <a:spcPts val="0"/>
              </a:spcBef>
            </a:pPr>
            <a:r>
              <a:rPr lang="es-ES" sz="2000" dirty="0">
                <a:ea typeface="Times New Roman" panose="02020603050405020304" pitchFamily="18" charset="0"/>
                <a:cs typeface="Times New Roman" panose="02020603050405020304" pitchFamily="18" charset="0"/>
              </a:rPr>
              <a:t>Reducción de las poblaciones de reservorios animales: roedores</a:t>
            </a:r>
          </a:p>
          <a:p>
            <a:pPr marL="455612" lvl="1">
              <a:spcBef>
                <a:spcPts val="0"/>
              </a:spcBef>
            </a:pPr>
            <a:r>
              <a:rPr lang="es-ES" sz="2000" dirty="0">
                <a:ea typeface="Times New Roman" panose="02020603050405020304" pitchFamily="18" charset="0"/>
                <a:cs typeface="Times New Roman" panose="02020603050405020304" pitchFamily="18" charset="0"/>
              </a:rPr>
              <a:t>Muestreo del suministro de agua, pero el muestreo de masas de agua no es un método fiable para evaluar la presencia de </a:t>
            </a:r>
            <a:r>
              <a:rPr lang="es-ES" sz="2000" dirty="0" err="1">
                <a:ea typeface="Times New Roman" panose="02020603050405020304" pitchFamily="18" charset="0"/>
                <a:cs typeface="Times New Roman" panose="02020603050405020304" pitchFamily="18" charset="0"/>
              </a:rPr>
              <a:t>leptospiras</a:t>
            </a:r>
            <a:r>
              <a:rPr lang="es-ES" sz="2000" dirty="0">
                <a:ea typeface="Times New Roman" panose="02020603050405020304" pitchFamily="18" charset="0"/>
                <a:cs typeface="Times New Roman" panose="02020603050405020304" pitchFamily="18" charset="0"/>
              </a:rPr>
              <a:t> patógenas.</a:t>
            </a:r>
          </a:p>
          <a:p>
            <a:endParaRPr lang="es-ES" dirty="0"/>
          </a:p>
        </p:txBody>
      </p:sp>
    </p:spTree>
    <p:extLst>
      <p:ext uri="{BB962C8B-B14F-4D97-AF65-F5344CB8AC3E}">
        <p14:creationId xmlns:p14="http://schemas.microsoft.com/office/powerpoint/2010/main" val="8971422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1182" name="Google Shape;1182;p7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90000"/>
              </a:lnSpc>
              <a:spcBef>
                <a:spcPts val="0"/>
              </a:spcBef>
            </a:pPr>
            <a:r>
              <a:rPr lang="es-ES" dirty="0">
                <a:ea typeface="Arial"/>
                <a:cs typeface="Arial"/>
                <a:sym typeface="Arial"/>
              </a:rPr>
              <a:t>Medidas de control inmediatas</a:t>
            </a:r>
            <a:endParaRPr lang="es-ES" dirty="0"/>
          </a:p>
          <a:p>
            <a:pPr lvl="1"/>
            <a:r>
              <a:rPr lang="es-ES" dirty="0">
                <a:latin typeface="Arial  "/>
              </a:rPr>
              <a:t>Trabajar con personas en situación de riesgo</a:t>
            </a:r>
            <a:endParaRPr lang="es-ES" dirty="0"/>
          </a:p>
          <a:p>
            <a:r>
              <a:rPr lang="es-ES" dirty="0">
                <a:ea typeface="Arial"/>
                <a:cs typeface="Arial"/>
                <a:sym typeface="Arial"/>
              </a:rPr>
              <a:t>Medidas de control a largo plazo</a:t>
            </a:r>
            <a:endParaRPr lang="es-ES" dirty="0"/>
          </a:p>
          <a:p>
            <a:pPr lvl="1"/>
            <a:r>
              <a:rPr lang="es-ES" dirty="0">
                <a:latin typeface="Arial  "/>
              </a:rPr>
              <a:t>Trabajar con autoridades reguladoras o gubernamentales</a:t>
            </a:r>
          </a:p>
          <a:p>
            <a:pPr marL="287338" indent="-109538">
              <a:buClr>
                <a:srgbClr val="00953A"/>
              </a:buClr>
              <a:buNone/>
            </a:pPr>
            <a:endParaRPr lang="es-ES" dirty="0"/>
          </a:p>
        </p:txBody>
      </p:sp>
      <p:sp>
        <p:nvSpPr>
          <p:cNvPr id="2" name="Google Shape;682;p35">
            <a:extLst>
              <a:ext uri="{FF2B5EF4-FFF2-40B4-BE49-F238E27FC236}">
                <a16:creationId xmlns:a16="http://schemas.microsoft.com/office/drawing/2014/main" id="{D250D123-090D-753E-D56C-32EB152F033E}"/>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Medidas de prevención y control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p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buClr>
                <a:schemeClr val="dk1"/>
              </a:buClr>
            </a:pPr>
            <a:r>
              <a:rPr lang="es-ES" dirty="0">
                <a:ea typeface="Arial"/>
                <a:cs typeface="Arial"/>
                <a:sym typeface="Arial"/>
              </a:rPr>
              <a:t>Conjetura educada sobre:</a:t>
            </a:r>
            <a:endParaRPr lang="es-ES" dirty="0"/>
          </a:p>
          <a:p>
            <a:pPr lvl="1"/>
            <a:r>
              <a:rPr lang="es-ES" altLang="en-US" dirty="0"/>
              <a:t>Causa y/o fuente del brote</a:t>
            </a:r>
          </a:p>
          <a:p>
            <a:pPr lvl="1"/>
            <a:r>
              <a:rPr lang="es-ES" altLang="en-US" dirty="0"/>
              <a:t>Una asociación entre una </a:t>
            </a:r>
            <a:r>
              <a:rPr lang="es-ES" altLang="en-US" b="1" dirty="0"/>
              <a:t>exposición </a:t>
            </a:r>
            <a:r>
              <a:rPr lang="es-ES" altLang="en-US" dirty="0"/>
              <a:t>y </a:t>
            </a:r>
            <a:r>
              <a:rPr lang="es-ES" altLang="en-US" b="1" dirty="0"/>
              <a:t>un desenlace</a:t>
            </a:r>
            <a:endParaRPr lang="es-ES" altLang="en-US" dirty="0"/>
          </a:p>
          <a:p>
            <a:pPr lvl="1"/>
            <a:r>
              <a:rPr lang="es-ES" altLang="en-US" dirty="0"/>
              <a:t>Modo de transmisión de la enfermedad</a:t>
            </a:r>
          </a:p>
          <a:p>
            <a:pPr marL="457200" lvl="1" indent="0">
              <a:buNone/>
            </a:pPr>
            <a:endParaRPr lang="es-ES" altLang="en-US" dirty="0"/>
          </a:p>
          <a:p>
            <a:pPr>
              <a:spcBef>
                <a:spcPts val="672"/>
              </a:spcBef>
              <a:buClr>
                <a:schemeClr val="dk1"/>
              </a:buClr>
            </a:pPr>
            <a:r>
              <a:rPr lang="es-ES" dirty="0">
                <a:ea typeface="Arial"/>
                <a:cs typeface="Arial"/>
                <a:sym typeface="Arial"/>
              </a:rPr>
              <a:t>Las hipótesis pueden evolucionar a medida que avanza </a:t>
            </a:r>
            <a:br>
              <a:rPr lang="es-ES" dirty="0">
                <a:ea typeface="Arial"/>
                <a:cs typeface="Arial"/>
                <a:sym typeface="Arial"/>
              </a:rPr>
            </a:br>
            <a:r>
              <a:rPr lang="es-ES" dirty="0">
                <a:ea typeface="Arial"/>
                <a:cs typeface="Arial"/>
                <a:sym typeface="Arial"/>
              </a:rPr>
              <a:t>la investigación</a:t>
            </a:r>
            <a:endParaRPr lang="es-ES" dirty="0"/>
          </a:p>
        </p:txBody>
      </p:sp>
      <p:sp>
        <p:nvSpPr>
          <p:cNvPr id="2" name="Title 1">
            <a:extLst>
              <a:ext uri="{FF2B5EF4-FFF2-40B4-BE49-F238E27FC236}">
                <a16:creationId xmlns:a16="http://schemas.microsoft.com/office/drawing/2014/main" id="{D55B9EBF-1E4B-7C5F-4607-11812B6AA960}"/>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Hipótesis de un brote</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87"/>
        <p:cNvGrpSpPr/>
        <p:nvPr/>
      </p:nvGrpSpPr>
      <p:grpSpPr>
        <a:xfrm>
          <a:off x="0" y="0"/>
          <a:ext cx="0" cy="0"/>
          <a:chOff x="0" y="0"/>
          <a:chExt cx="0" cy="0"/>
        </a:xfrm>
      </p:grpSpPr>
      <p:sp>
        <p:nvSpPr>
          <p:cNvPr id="1189" name="Google Shape;1189;p75"/>
          <p:cNvSpPr txBox="1">
            <a:spLocks noGrp="1"/>
          </p:cNvSpPr>
          <p:nvPr>
            <p:ph sz="half" idx="2"/>
          </p:nvPr>
        </p:nvSpPr>
        <p:spPr>
          <a:prstGeom prst="rect">
            <a:avLst/>
          </a:prstGeom>
          <a:noFill/>
          <a:ln>
            <a:noFill/>
          </a:ln>
        </p:spPr>
        <p:txBody>
          <a:bodyPr spcFirstLastPara="1" wrap="square" lIns="91425" tIns="45700" rIns="91425" bIns="45700" anchor="t" anchorCtr="0">
            <a:normAutofit fontScale="92500" lnSpcReduction="10000"/>
          </a:bodyPr>
          <a:lstStyle/>
          <a:p>
            <a:pPr>
              <a:lnSpc>
                <a:spcPct val="90000"/>
              </a:lnSpc>
              <a:spcBef>
                <a:spcPts val="0"/>
              </a:spcBef>
            </a:pPr>
            <a:r>
              <a:rPr lang="es-ES" dirty="0">
                <a:ea typeface="Arial"/>
                <a:cs typeface="Arial"/>
                <a:sym typeface="Arial"/>
              </a:rPr>
              <a:t>¿Por qué se produjo el brote?</a:t>
            </a:r>
            <a:endParaRPr lang="es-ES" dirty="0"/>
          </a:p>
          <a:p>
            <a:pPr>
              <a:lnSpc>
                <a:spcPct val="90000"/>
              </a:lnSpc>
              <a:spcBef>
                <a:spcPts val="1200"/>
              </a:spcBef>
            </a:pPr>
            <a:r>
              <a:rPr lang="es-ES" dirty="0">
                <a:ea typeface="Arial"/>
                <a:cs typeface="Arial"/>
                <a:sym typeface="Arial"/>
              </a:rPr>
              <a:t>¿Siguen existiendo estas condiciones? </a:t>
            </a:r>
            <a:endParaRPr lang="es-ES" dirty="0"/>
          </a:p>
          <a:p>
            <a:pPr>
              <a:lnSpc>
                <a:spcPct val="90000"/>
              </a:lnSpc>
              <a:spcBef>
                <a:spcPts val="1200"/>
              </a:spcBef>
            </a:pPr>
            <a:r>
              <a:rPr lang="es-ES" dirty="0">
                <a:ea typeface="Arial"/>
                <a:cs typeface="Arial"/>
                <a:sym typeface="Arial"/>
              </a:rPr>
              <a:t>¿Qué se necesita para cambiar las condiciones y reducir la posibilidad de futuros brotes?</a:t>
            </a:r>
            <a:endParaRPr lang="es-ES" dirty="0"/>
          </a:p>
          <a:p>
            <a:pPr lvl="1">
              <a:spcBef>
                <a:spcPts val="1200"/>
              </a:spcBef>
            </a:pPr>
            <a:r>
              <a:rPr lang="es-ES" dirty="0">
                <a:latin typeface="Arial  "/>
              </a:rPr>
              <a:t>Capacitación</a:t>
            </a:r>
          </a:p>
          <a:p>
            <a:pPr lvl="1">
              <a:spcBef>
                <a:spcPts val="1200"/>
              </a:spcBef>
            </a:pPr>
            <a:r>
              <a:rPr lang="es-ES" dirty="0">
                <a:latin typeface="Arial  "/>
              </a:rPr>
              <a:t>Mejora del saneamiento / inspección</a:t>
            </a:r>
          </a:p>
          <a:p>
            <a:pPr lvl="1">
              <a:spcBef>
                <a:spcPts val="1200"/>
              </a:spcBef>
            </a:pPr>
            <a:r>
              <a:rPr lang="es-ES" dirty="0">
                <a:latin typeface="Arial  "/>
              </a:rPr>
              <a:t>Vacunación</a:t>
            </a:r>
          </a:p>
          <a:p>
            <a:pPr lvl="1">
              <a:spcBef>
                <a:spcPts val="1200"/>
              </a:spcBef>
            </a:pPr>
            <a:r>
              <a:rPr lang="es-ES" dirty="0">
                <a:latin typeface="Arial  "/>
              </a:rPr>
              <a:t>Legislación</a:t>
            </a:r>
          </a:p>
          <a:p>
            <a:pPr lvl="1">
              <a:spcBef>
                <a:spcPts val="1200"/>
              </a:spcBef>
            </a:pPr>
            <a:r>
              <a:rPr lang="es-ES" dirty="0">
                <a:latin typeface="Arial  "/>
              </a:rPr>
              <a:t>Otros</a:t>
            </a:r>
            <a:endParaRPr lang="es-ES" sz="2400" dirty="0">
              <a:latin typeface="Arial  "/>
            </a:endParaRPr>
          </a:p>
        </p:txBody>
      </p:sp>
      <p:sp>
        <p:nvSpPr>
          <p:cNvPr id="2" name="Google Shape;682;p35">
            <a:extLst>
              <a:ext uri="{FF2B5EF4-FFF2-40B4-BE49-F238E27FC236}">
                <a16:creationId xmlns:a16="http://schemas.microsoft.com/office/drawing/2014/main" id="{BF8989BD-A8EA-FCAC-69A6-98072B60993F}"/>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Respuesta a largo plazo</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p:sp>
        <p:nvSpPr>
          <p:cNvPr id="4" name="Title 3">
            <a:extLst>
              <a:ext uri="{FF2B5EF4-FFF2-40B4-BE49-F238E27FC236}">
                <a16:creationId xmlns:a16="http://schemas.microsoft.com/office/drawing/2014/main" id="{7D7547C8-F8B5-9602-7B2E-D66F4B55AFC2}"/>
              </a:ext>
            </a:extLst>
          </p:cNvPr>
          <p:cNvSpPr>
            <a:spLocks noGrp="1"/>
          </p:cNvSpPr>
          <p:nvPr>
            <p:ph type="title"/>
          </p:nvPr>
        </p:nvSpPr>
        <p:spPr/>
        <p:txBody>
          <a:bodyPr/>
          <a:lstStyle/>
          <a:p>
            <a:r>
              <a:rPr lang="es-ES" dirty="0"/>
              <a:t>¿Medida a corto o largo plazo?</a:t>
            </a:r>
          </a:p>
        </p:txBody>
      </p:sp>
      <p:sp>
        <p:nvSpPr>
          <p:cNvPr id="1196" name="Google Shape;1196;p76"/>
          <p:cNvSpPr txBox="1">
            <a:spLocks noGrp="1"/>
          </p:cNvSpPr>
          <p:nvPr>
            <p:ph sz="half" idx="2"/>
          </p:nvPr>
        </p:nvSpPr>
        <p:spPr>
          <a:xfrm>
            <a:off x="838200" y="1410277"/>
            <a:ext cx="10515600" cy="4639309"/>
          </a:xfrm>
          <a:prstGeom prst="rect">
            <a:avLst/>
          </a:prstGeom>
          <a:noFill/>
          <a:ln>
            <a:noFill/>
          </a:ln>
        </p:spPr>
        <p:txBody>
          <a:bodyPr spcFirstLastPara="1" wrap="square" lIns="91425" tIns="45700" rIns="91425" bIns="45700" anchor="t" anchorCtr="0">
            <a:noAutofit/>
          </a:bodyPr>
          <a:lstStyle/>
          <a:p>
            <a:pPr marL="400050" indent="-400050">
              <a:spcBef>
                <a:spcPts val="1800"/>
              </a:spcBef>
              <a:buClr>
                <a:schemeClr val="dk1"/>
              </a:buClr>
              <a:buSzPts val="2400"/>
              <a:buFont typeface="Arial"/>
              <a:buAutoNum type="arabicPeriod"/>
            </a:pPr>
            <a:r>
              <a:rPr lang="es-ES" sz="2400" dirty="0"/>
              <a:t>Recomendar la mejora de los procedimientos de seguridad </a:t>
            </a:r>
            <a:br>
              <a:rPr lang="es-ES" sz="2400" dirty="0"/>
            </a:br>
            <a:r>
              <a:rPr lang="es-ES" sz="2400" dirty="0"/>
              <a:t>alimentaria en un restaurante</a:t>
            </a:r>
            <a:endParaRPr lang="es-ES" dirty="0"/>
          </a:p>
          <a:p>
            <a:pPr marL="400050" indent="-400050">
              <a:spcBef>
                <a:spcPts val="1800"/>
              </a:spcBef>
              <a:buClr>
                <a:schemeClr val="dk1"/>
              </a:buClr>
              <a:buSzPts val="2400"/>
              <a:buFont typeface="Arial"/>
              <a:buAutoNum type="arabicPeriod"/>
            </a:pPr>
            <a:r>
              <a:rPr lang="es-ES" sz="2400" dirty="0"/>
              <a:t>Enviar a casa a los niños enfermos de una escuela en el </a:t>
            </a:r>
            <a:br>
              <a:rPr lang="es-ES" sz="2400" dirty="0"/>
            </a:br>
            <a:r>
              <a:rPr lang="es-ES" sz="2400" dirty="0"/>
              <a:t>que haya un brote</a:t>
            </a:r>
            <a:endParaRPr lang="es-ES" dirty="0"/>
          </a:p>
          <a:p>
            <a:pPr marL="400050" indent="-400050">
              <a:spcBef>
                <a:spcPts val="1800"/>
              </a:spcBef>
              <a:buClr>
                <a:schemeClr val="dk1"/>
              </a:buClr>
              <a:buSzPts val="2400"/>
              <a:buFont typeface="Arial"/>
              <a:buAutoNum type="arabicPeriod"/>
            </a:pPr>
            <a:r>
              <a:rPr lang="es-ES" sz="2400" dirty="0"/>
              <a:t>Contener un derrame químico y evacuar la zona</a:t>
            </a:r>
            <a:endParaRPr lang="es-ES" dirty="0"/>
          </a:p>
          <a:p>
            <a:pPr marL="400050" indent="-400050">
              <a:spcBef>
                <a:spcPts val="1800"/>
              </a:spcBef>
              <a:buClr>
                <a:schemeClr val="dk1"/>
              </a:buClr>
              <a:buSzPts val="2400"/>
              <a:buFont typeface="Arial"/>
              <a:buAutoNum type="arabicPeriod"/>
            </a:pPr>
            <a:r>
              <a:rPr lang="es-ES" sz="2400" dirty="0"/>
              <a:t>Establecimiento de programas de detección y vacunación </a:t>
            </a:r>
            <a:br>
              <a:rPr lang="es-ES" sz="2400" dirty="0"/>
            </a:br>
            <a:r>
              <a:rPr lang="es-ES" sz="2400" dirty="0"/>
              <a:t>de enfermedades veterinarias que puedan eliminarse </a:t>
            </a:r>
            <a:endParaRPr lang="es-ES" dirty="0"/>
          </a:p>
          <a:p>
            <a:pPr marL="400050" indent="-400050">
              <a:spcBef>
                <a:spcPts val="1800"/>
              </a:spcBef>
              <a:buClr>
                <a:schemeClr val="dk1"/>
              </a:buClr>
              <a:buSzPts val="2400"/>
              <a:buFont typeface="Arial"/>
              <a:buAutoNum type="arabicPeriod"/>
            </a:pPr>
            <a:r>
              <a:rPr lang="es-ES" sz="2400" dirty="0"/>
              <a:t>Establecer un pozo protegido y profundo para el sistema </a:t>
            </a:r>
            <a:br>
              <a:rPr lang="es-ES" sz="2400" dirty="0"/>
            </a:br>
            <a:r>
              <a:rPr lang="es-ES" sz="2400" dirty="0"/>
              <a:t>de agua</a:t>
            </a:r>
            <a:endParaRPr lang="es-ES" dirty="0"/>
          </a:p>
          <a:p>
            <a:pPr marL="287338" indent="-109538">
              <a:buNone/>
            </a:pPr>
            <a:endParaRPr lang="es-ES" dirty="0"/>
          </a:p>
        </p:txBody>
      </p:sp>
      <p:sp>
        <p:nvSpPr>
          <p:cNvPr id="1197" name="Google Shape;1197;p76"/>
          <p:cNvSpPr/>
          <p:nvPr/>
        </p:nvSpPr>
        <p:spPr>
          <a:xfrm>
            <a:off x="9522619" y="1980609"/>
            <a:ext cx="2146449" cy="483748"/>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 LARGO PLAZO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198" name="Google Shape;1198;p76"/>
          <p:cNvSpPr/>
          <p:nvPr/>
        </p:nvSpPr>
        <p:spPr>
          <a:xfrm>
            <a:off x="9522619" y="2938347"/>
            <a:ext cx="2146448" cy="409292"/>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 CORTO PLAZO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199" name="Google Shape;1199;p76"/>
          <p:cNvSpPr/>
          <p:nvPr/>
        </p:nvSpPr>
        <p:spPr>
          <a:xfrm>
            <a:off x="9522619" y="3746517"/>
            <a:ext cx="2146448" cy="409292"/>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 CORTO PLAZO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200" name="Google Shape;1200;p76"/>
          <p:cNvSpPr/>
          <p:nvPr/>
        </p:nvSpPr>
        <p:spPr>
          <a:xfrm>
            <a:off x="9486251" y="4573201"/>
            <a:ext cx="2219185" cy="374216"/>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 LARGO PLAZO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201" name="Google Shape;1201;p76"/>
          <p:cNvSpPr/>
          <p:nvPr/>
        </p:nvSpPr>
        <p:spPr>
          <a:xfrm>
            <a:off x="9522619" y="5351903"/>
            <a:ext cx="2146448" cy="402780"/>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
                <a:ea typeface="+mn-ea"/>
                <a:cs typeface="+mn-cs"/>
              </a:rPr>
              <a:t>A LARGO PLAZO</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06"/>
        <p:cNvGrpSpPr/>
        <p:nvPr/>
      </p:nvGrpSpPr>
      <p:grpSpPr>
        <a:xfrm>
          <a:off x="0" y="0"/>
          <a:ext cx="0" cy="0"/>
          <a:chOff x="0" y="0"/>
          <a:chExt cx="0" cy="0"/>
        </a:xfrm>
      </p:grpSpPr>
      <p:sp>
        <p:nvSpPr>
          <p:cNvPr id="4" name="Title 3">
            <a:extLst>
              <a:ext uri="{FF2B5EF4-FFF2-40B4-BE49-F238E27FC236}">
                <a16:creationId xmlns:a16="http://schemas.microsoft.com/office/drawing/2014/main" id="{8A34101A-3EE2-23E5-E13B-E6B4AFF79A49}"/>
              </a:ext>
            </a:extLst>
          </p:cNvPr>
          <p:cNvSpPr>
            <a:spLocks noGrp="1"/>
          </p:cNvSpPr>
          <p:nvPr>
            <p:ph type="title"/>
          </p:nvPr>
        </p:nvSpPr>
        <p:spPr/>
        <p:txBody>
          <a:bodyPr/>
          <a:lstStyle/>
          <a:p>
            <a:r>
              <a:rPr lang="en-US" dirty="0"/>
              <a:t>Hacer recomendaciones</a:t>
            </a:r>
          </a:p>
        </p:txBody>
      </p:sp>
      <p:sp>
        <p:nvSpPr>
          <p:cNvPr id="1208" name="Google Shape;1208;p7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n-US" dirty="0"/>
              <a:t>¿Cuáles son sus recomendaciones para la prevención y el control del brote de shigelosis?</a:t>
            </a:r>
            <a:endParaRP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6" name="Google Shape;1216;p7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lnSpc>
                <a:spcPct val="115000"/>
              </a:lnSpc>
              <a:spcBef>
                <a:spcPts val="0"/>
              </a:spcBef>
            </a:pPr>
            <a:r>
              <a:rPr lang="es-ES" b="1" dirty="0"/>
              <a:t>Recomendaciones:</a:t>
            </a:r>
          </a:p>
          <a:p>
            <a:pPr lvl="1">
              <a:lnSpc>
                <a:spcPct val="115000"/>
              </a:lnSpc>
              <a:spcBef>
                <a:spcPts val="0"/>
              </a:spcBef>
            </a:pPr>
            <a:r>
              <a:rPr lang="es-ES" dirty="0"/>
              <a:t>Vendedores y manipuladores de alimentos</a:t>
            </a:r>
          </a:p>
          <a:p>
            <a:pPr lvl="1">
              <a:lnSpc>
                <a:spcPct val="115000"/>
              </a:lnSpc>
              <a:spcBef>
                <a:spcPts val="0"/>
              </a:spcBef>
            </a:pPr>
            <a:r>
              <a:rPr lang="es-ES" dirty="0"/>
              <a:t>Público en general</a:t>
            </a:r>
          </a:p>
          <a:p>
            <a:pPr lvl="1">
              <a:lnSpc>
                <a:spcPct val="115000"/>
              </a:lnSpc>
              <a:spcBef>
                <a:spcPts val="0"/>
              </a:spcBef>
            </a:pPr>
            <a:r>
              <a:rPr lang="es-ES" dirty="0"/>
              <a:t>Vigilancia</a:t>
            </a:r>
          </a:p>
          <a:p>
            <a:pPr lvl="1">
              <a:lnSpc>
                <a:spcPct val="115000"/>
              </a:lnSpc>
              <a:spcBef>
                <a:spcPts val="0"/>
              </a:spcBef>
            </a:pPr>
            <a:r>
              <a:rPr lang="es-ES" dirty="0"/>
              <a:t>Laboratorio</a:t>
            </a:r>
          </a:p>
          <a:p>
            <a:pPr lvl="1">
              <a:lnSpc>
                <a:spcPct val="115000"/>
              </a:lnSpc>
              <a:spcBef>
                <a:spcPts val="0"/>
              </a:spcBef>
            </a:pPr>
            <a:r>
              <a:rPr lang="es-ES" dirty="0"/>
              <a:t>Saneamiento</a:t>
            </a:r>
          </a:p>
          <a:p>
            <a:pPr marL="0" indent="0">
              <a:buNone/>
            </a:pPr>
            <a:endParaRPr lang="es-ES" dirty="0"/>
          </a:p>
        </p:txBody>
      </p:sp>
      <p:sp>
        <p:nvSpPr>
          <p:cNvPr id="6" name="Title 2">
            <a:extLst>
              <a:ext uri="{FF2B5EF4-FFF2-40B4-BE49-F238E27FC236}">
                <a16:creationId xmlns:a16="http://schemas.microsoft.com/office/drawing/2014/main" id="{44DF3863-D04E-AB1A-76BF-AD80CF10DDC4}"/>
              </a:ext>
            </a:extLst>
          </p:cNvPr>
          <p:cNvSpPr>
            <a:spLocks noGrp="1"/>
          </p:cNvSpPr>
          <p:nvPr>
            <p:ph type="title"/>
          </p:nvPr>
        </p:nvSpPr>
        <p:spPr>
          <a:xfrm>
            <a:off x="838200" y="458066"/>
            <a:ext cx="9752215" cy="800100"/>
          </a:xfrm>
        </p:spPr>
        <p:txBody>
          <a:bodyPr/>
          <a:lstStyle/>
          <a:p>
            <a:r>
              <a:rPr lang="es-ES" dirty="0"/>
              <a:t>Hacer recomendaciones: Respuesta</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7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685800" indent="-685800">
              <a:spcBef>
                <a:spcPts val="0"/>
              </a:spcBef>
              <a:buClr>
                <a:srgbClr val="A5A5A5"/>
              </a:buClr>
              <a:buFont typeface="Arial"/>
              <a:buAutoNum type="arabicPeriod" startAt="7"/>
            </a:pPr>
            <a:r>
              <a:rPr lang="es-ES" dirty="0">
                <a:solidFill>
                  <a:srgbClr val="A5A5A5"/>
                </a:solidFill>
                <a:ea typeface="Arial"/>
                <a:cs typeface="Arial"/>
                <a:sym typeface="Arial"/>
              </a:rPr>
              <a:t>Desarrollar hipótesis</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Evaluar epidemiológicamente las hipótesis</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Conciliar la epidemiología con los resultados </a:t>
            </a:r>
            <a:br>
              <a:rPr lang="es-ES" dirty="0">
                <a:solidFill>
                  <a:srgbClr val="A5A5A5"/>
                </a:solidFill>
                <a:ea typeface="Arial"/>
                <a:cs typeface="Arial"/>
                <a:sym typeface="Arial"/>
              </a:rPr>
            </a:br>
            <a:r>
              <a:rPr lang="es-ES" dirty="0">
                <a:solidFill>
                  <a:srgbClr val="A5A5A5"/>
                </a:solidFill>
                <a:ea typeface="Arial"/>
                <a:cs typeface="Arial"/>
                <a:sym typeface="Arial"/>
              </a:rPr>
              <a:t>medioambientales y de laboratorio</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Realizar los estudios adicionales que sean necesarios</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Aplicar y evaluar las medidas de prevención y control</a:t>
            </a:r>
            <a:endParaRPr lang="es-ES" dirty="0"/>
          </a:p>
          <a:p>
            <a:pPr marL="685800" indent="-685800">
              <a:lnSpc>
                <a:spcPct val="110000"/>
              </a:lnSpc>
              <a:spcBef>
                <a:spcPts val="1200"/>
              </a:spcBef>
              <a:buClr>
                <a:schemeClr val="dk1"/>
              </a:buClr>
              <a:buFont typeface="Arial"/>
              <a:buAutoNum type="arabicPeriod" startAt="7"/>
            </a:pPr>
            <a:r>
              <a:rPr lang="es-ES" dirty="0">
                <a:ea typeface="Arial"/>
                <a:cs typeface="Arial"/>
                <a:sym typeface="Arial"/>
              </a:rPr>
              <a:t>Iniciar o mantener la vigilancia</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Comunicar los resultados</a:t>
            </a:r>
            <a:endParaRPr lang="es-ES" dirty="0"/>
          </a:p>
          <a:p>
            <a:pPr marL="287338" indent="-109538">
              <a:buNone/>
            </a:pPr>
            <a:endParaRPr lang="es-ES" dirty="0"/>
          </a:p>
        </p:txBody>
      </p:sp>
      <p:sp>
        <p:nvSpPr>
          <p:cNvPr id="2" name="Google Shape;682;p35">
            <a:extLst>
              <a:ext uri="{FF2B5EF4-FFF2-40B4-BE49-F238E27FC236}">
                <a16:creationId xmlns:a16="http://schemas.microsoft.com/office/drawing/2014/main" id="{B182F7E9-357E-EF7C-AE05-0290F41932F5}"/>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 12: Iniciar o mantener la vigilancia</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sp>
        <p:nvSpPr>
          <p:cNvPr id="1230" name="Google Shape;1230;p80"/>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r>
              <a:rPr lang="es-ES" dirty="0"/>
              <a:t>Vigilancia: ¿Funcionan las medidas </a:t>
            </a:r>
            <a:br>
              <a:rPr lang="es-ES" dirty="0"/>
            </a:br>
            <a:r>
              <a:rPr lang="es-ES" dirty="0"/>
              <a:t>de control?</a:t>
            </a:r>
          </a:p>
        </p:txBody>
      </p:sp>
      <p:grpSp>
        <p:nvGrpSpPr>
          <p:cNvPr id="3" name="Group 2">
            <a:extLst>
              <a:ext uri="{FF2B5EF4-FFF2-40B4-BE49-F238E27FC236}">
                <a16:creationId xmlns:a16="http://schemas.microsoft.com/office/drawing/2014/main" id="{6487DE11-6C8D-FE94-3B73-0EBB6EAAC18E}"/>
              </a:ext>
            </a:extLst>
          </p:cNvPr>
          <p:cNvGrpSpPr/>
          <p:nvPr/>
        </p:nvGrpSpPr>
        <p:grpSpPr>
          <a:xfrm>
            <a:off x="1450544" y="2165317"/>
            <a:ext cx="4343400" cy="3429620"/>
            <a:chOff x="1752600" y="2209180"/>
            <a:chExt cx="4343400" cy="3429620"/>
          </a:xfrm>
        </p:grpSpPr>
        <p:graphicFrame>
          <p:nvGraphicFramePr>
            <p:cNvPr id="1231" name="Google Shape;1231;p80"/>
            <p:cNvGraphicFramePr/>
            <p:nvPr/>
          </p:nvGraphicFramePr>
          <p:xfrm>
            <a:off x="1752600" y="2602468"/>
            <a:ext cx="4343400" cy="3036332"/>
          </p:xfrm>
          <a:graphic>
            <a:graphicData uri="http://schemas.openxmlformats.org/drawingml/2006/chart">
              <c:chart xmlns:c="http://schemas.openxmlformats.org/drawingml/2006/chart" xmlns:r="http://schemas.openxmlformats.org/officeDocument/2006/relationships" r:id="rId3"/>
            </a:graphicData>
          </a:graphic>
        </p:graphicFrame>
        <p:sp>
          <p:nvSpPr>
            <p:cNvPr id="1234" name="Google Shape;1234;p80"/>
            <p:cNvSpPr/>
            <p:nvPr/>
          </p:nvSpPr>
          <p:spPr>
            <a:xfrm>
              <a:off x="4000500" y="2743200"/>
              <a:ext cx="228600" cy="457200"/>
            </a:xfrm>
            <a:prstGeom prst="downArrow">
              <a:avLst>
                <a:gd name="adj1" fmla="val 50000"/>
                <a:gd name="adj2" fmla="val 50000"/>
              </a:avLst>
            </a:prstGeom>
            <a:solidFill>
              <a:schemeClr val="tx1"/>
            </a:solidFill>
            <a:ln w="9525"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235" name="Google Shape;1235;p80"/>
            <p:cNvSpPr txBox="1"/>
            <p:nvPr/>
          </p:nvSpPr>
          <p:spPr>
            <a:xfrm>
              <a:off x="2939848" y="2209180"/>
              <a:ext cx="2667000" cy="83095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Medidas de control</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grpSp>
      <p:grpSp>
        <p:nvGrpSpPr>
          <p:cNvPr id="4" name="Group 3">
            <a:extLst>
              <a:ext uri="{FF2B5EF4-FFF2-40B4-BE49-F238E27FC236}">
                <a16:creationId xmlns:a16="http://schemas.microsoft.com/office/drawing/2014/main" id="{B6F0B035-6425-08CD-AB58-F545FC7F76FB}"/>
              </a:ext>
            </a:extLst>
          </p:cNvPr>
          <p:cNvGrpSpPr/>
          <p:nvPr/>
        </p:nvGrpSpPr>
        <p:grpSpPr>
          <a:xfrm>
            <a:off x="6809305" y="1546123"/>
            <a:ext cx="3581400" cy="1981200"/>
            <a:chOff x="6524172" y="1676400"/>
            <a:chExt cx="3581400" cy="1981200"/>
          </a:xfrm>
        </p:grpSpPr>
        <p:graphicFrame>
          <p:nvGraphicFramePr>
            <p:cNvPr id="1232" name="Google Shape;1232;p80"/>
            <p:cNvGraphicFramePr/>
            <p:nvPr/>
          </p:nvGraphicFramePr>
          <p:xfrm>
            <a:off x="6524172" y="1676400"/>
            <a:ext cx="3581400" cy="1981200"/>
          </p:xfrm>
          <a:graphic>
            <a:graphicData uri="http://schemas.openxmlformats.org/drawingml/2006/chart">
              <c:chart xmlns:c="http://schemas.openxmlformats.org/drawingml/2006/chart" xmlns:r="http://schemas.openxmlformats.org/officeDocument/2006/relationships" r:id="rId4"/>
            </a:graphicData>
          </a:graphic>
        </p:graphicFrame>
        <p:sp>
          <p:nvSpPr>
            <p:cNvPr id="1236" name="Google Shape;1236;p80"/>
            <p:cNvSpPr/>
            <p:nvPr/>
          </p:nvSpPr>
          <p:spPr>
            <a:xfrm>
              <a:off x="8429172" y="1708468"/>
              <a:ext cx="137160" cy="274320"/>
            </a:xfrm>
            <a:prstGeom prst="downArrow">
              <a:avLst>
                <a:gd name="adj1" fmla="val 50000"/>
                <a:gd name="adj2" fmla="val 50000"/>
              </a:avLst>
            </a:prstGeom>
            <a:solidFill>
              <a:schemeClr val="tx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grpSp>
      <p:grpSp>
        <p:nvGrpSpPr>
          <p:cNvPr id="5" name="Group 4">
            <a:extLst>
              <a:ext uri="{FF2B5EF4-FFF2-40B4-BE49-F238E27FC236}">
                <a16:creationId xmlns:a16="http://schemas.microsoft.com/office/drawing/2014/main" id="{F0DF25C8-CD89-E786-A551-6F2E4715C3B7}"/>
              </a:ext>
            </a:extLst>
          </p:cNvPr>
          <p:cNvGrpSpPr/>
          <p:nvPr/>
        </p:nvGrpSpPr>
        <p:grpSpPr>
          <a:xfrm>
            <a:off x="6685933" y="3880127"/>
            <a:ext cx="3704772" cy="2542797"/>
            <a:chOff x="6400800" y="4010404"/>
            <a:chExt cx="3704772" cy="2542797"/>
          </a:xfrm>
        </p:grpSpPr>
        <p:graphicFrame>
          <p:nvGraphicFramePr>
            <p:cNvPr id="1233" name="Google Shape;1233;p80"/>
            <p:cNvGraphicFramePr/>
            <p:nvPr/>
          </p:nvGraphicFramePr>
          <p:xfrm>
            <a:off x="6400800" y="4010404"/>
            <a:ext cx="3704772" cy="2542797"/>
          </p:xfrm>
          <a:graphic>
            <a:graphicData uri="http://schemas.openxmlformats.org/drawingml/2006/chart">
              <c:chart xmlns:c="http://schemas.openxmlformats.org/drawingml/2006/chart" xmlns:r="http://schemas.openxmlformats.org/officeDocument/2006/relationships" r:id="rId5"/>
            </a:graphicData>
          </a:graphic>
        </p:graphicFrame>
        <p:sp>
          <p:nvSpPr>
            <p:cNvPr id="1237" name="Google Shape;1237;p80"/>
            <p:cNvSpPr/>
            <p:nvPr/>
          </p:nvSpPr>
          <p:spPr>
            <a:xfrm>
              <a:off x="8458200" y="4634548"/>
              <a:ext cx="137160" cy="274320"/>
            </a:xfrm>
            <a:prstGeom prst="downArrow">
              <a:avLst>
                <a:gd name="adj1" fmla="val 50000"/>
                <a:gd name="adj2" fmla="val 50000"/>
              </a:avLst>
            </a:prstGeom>
            <a:solidFill>
              <a:schemeClr val="tx1"/>
            </a:solidFill>
            <a:ln w="9525"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
                <a:ea typeface="+mn-ea"/>
                <a:cs typeface="+mn-cs"/>
              </a:endParaRPr>
            </a:p>
          </p:txBody>
        </p:sp>
      </p:grpSp>
      <p:grpSp>
        <p:nvGrpSpPr>
          <p:cNvPr id="6" name="Group 5">
            <a:extLst>
              <a:ext uri="{FF2B5EF4-FFF2-40B4-BE49-F238E27FC236}">
                <a16:creationId xmlns:a16="http://schemas.microsoft.com/office/drawing/2014/main" id="{BB07CAA3-15CF-01DF-A22F-EFE4D404575F}"/>
              </a:ext>
            </a:extLst>
          </p:cNvPr>
          <p:cNvGrpSpPr/>
          <p:nvPr/>
        </p:nvGrpSpPr>
        <p:grpSpPr>
          <a:xfrm>
            <a:off x="5619133" y="2966123"/>
            <a:ext cx="1295400" cy="1447800"/>
            <a:chOff x="5334000" y="3096400"/>
            <a:chExt cx="1295400" cy="1447800"/>
          </a:xfrm>
        </p:grpSpPr>
        <p:cxnSp>
          <p:nvCxnSpPr>
            <p:cNvPr id="1238" name="Google Shape;1238;p80"/>
            <p:cNvCxnSpPr/>
            <p:nvPr/>
          </p:nvCxnSpPr>
          <p:spPr>
            <a:xfrm rot="10800000" flipH="1">
              <a:off x="5334000" y="3096400"/>
              <a:ext cx="914400" cy="609600"/>
            </a:xfrm>
            <a:prstGeom prst="straightConnector1">
              <a:avLst/>
            </a:prstGeom>
            <a:noFill/>
            <a:ln w="38100" cap="flat" cmpd="sng">
              <a:solidFill>
                <a:schemeClr val="dk1"/>
              </a:solidFill>
              <a:prstDash val="solid"/>
              <a:round/>
              <a:headEnd type="none" w="sm" len="sm"/>
              <a:tailEnd type="stealth" w="med" len="med"/>
            </a:ln>
          </p:spPr>
        </p:cxnSp>
        <p:cxnSp>
          <p:nvCxnSpPr>
            <p:cNvPr id="1239" name="Google Shape;1239;p80"/>
            <p:cNvCxnSpPr/>
            <p:nvPr/>
          </p:nvCxnSpPr>
          <p:spPr>
            <a:xfrm>
              <a:off x="5334000" y="3858400"/>
              <a:ext cx="914400" cy="685800"/>
            </a:xfrm>
            <a:prstGeom prst="straightConnector1">
              <a:avLst/>
            </a:prstGeom>
            <a:noFill/>
            <a:ln w="38100" cap="flat" cmpd="sng">
              <a:solidFill>
                <a:schemeClr val="dk1"/>
              </a:solidFill>
              <a:prstDash val="solid"/>
              <a:round/>
              <a:headEnd type="none" w="sm" len="sm"/>
              <a:tailEnd type="stealth" w="med" len="med"/>
            </a:ln>
          </p:spPr>
        </p:cxnSp>
        <p:sp>
          <p:nvSpPr>
            <p:cNvPr id="1240" name="Google Shape;1240;p80"/>
            <p:cNvSpPr txBox="1"/>
            <p:nvPr/>
          </p:nvSpPr>
          <p:spPr>
            <a:xfrm>
              <a:off x="5791200" y="3401200"/>
              <a:ext cx="838200" cy="7078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prstClr val="black"/>
                  </a:solidFill>
                  <a:effectLst/>
                  <a:uLnTx/>
                  <a:uFillTx/>
                  <a:latin typeface="Arial  "/>
                  <a:ea typeface="+mn-ea"/>
                  <a:cs typeface="+mn-cs"/>
                </a:rPr>
                <a:t>?</a:t>
              </a:r>
              <a:endParaRPr kumimoji="0" sz="1800" b="0" i="0" u="none" strike="noStrike" kern="1200" cap="none" spc="0" normalizeH="0" baseline="0" noProof="0">
                <a:ln>
                  <a:noFill/>
                </a:ln>
                <a:solidFill>
                  <a:prstClr val="black"/>
                </a:solidFill>
                <a:effectLst/>
                <a:uLnTx/>
                <a:uFillTx/>
                <a:latin typeface="Arial  "/>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45"/>
        <p:cNvGrpSpPr/>
        <p:nvPr/>
      </p:nvGrpSpPr>
      <p:grpSpPr>
        <a:xfrm>
          <a:off x="0" y="0"/>
          <a:ext cx="0" cy="0"/>
          <a:chOff x="0" y="0"/>
          <a:chExt cx="0" cy="0"/>
        </a:xfrm>
      </p:grpSpPr>
      <p:sp>
        <p:nvSpPr>
          <p:cNvPr id="1247" name="Google Shape;1247;p8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685800" indent="-685800">
              <a:spcBef>
                <a:spcPts val="0"/>
              </a:spcBef>
              <a:buClr>
                <a:srgbClr val="A5A5A5"/>
              </a:buClr>
              <a:buFont typeface="Arial"/>
              <a:buAutoNum type="arabicPeriod" startAt="7"/>
            </a:pPr>
            <a:r>
              <a:rPr lang="es-ES" dirty="0">
                <a:solidFill>
                  <a:srgbClr val="A5A5A5"/>
                </a:solidFill>
                <a:ea typeface="Arial"/>
                <a:cs typeface="Arial"/>
                <a:sym typeface="Arial"/>
              </a:rPr>
              <a:t>Desarrollar hipótesis</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Evaluar epidemiológicamente las hipótesis</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Conciliar la epidemiología con los resultados </a:t>
            </a:r>
            <a:br>
              <a:rPr lang="es-ES" dirty="0">
                <a:solidFill>
                  <a:srgbClr val="A5A5A5"/>
                </a:solidFill>
                <a:ea typeface="Arial"/>
                <a:cs typeface="Arial"/>
                <a:sym typeface="Arial"/>
              </a:rPr>
            </a:br>
            <a:r>
              <a:rPr lang="es-ES" dirty="0">
                <a:solidFill>
                  <a:srgbClr val="A5A5A5"/>
                </a:solidFill>
                <a:ea typeface="Arial"/>
                <a:cs typeface="Arial"/>
                <a:sym typeface="Arial"/>
              </a:rPr>
              <a:t>medioambientales y de laboratorio</a:t>
            </a:r>
            <a:endParaRPr lang="es-ES" dirty="0"/>
          </a:p>
          <a:p>
            <a:pPr marL="685800" indent="-685800">
              <a:spcBef>
                <a:spcPts val="1200"/>
              </a:spcBef>
              <a:buClr>
                <a:srgbClr val="A5A5A5"/>
              </a:buClr>
              <a:buFont typeface="Arial"/>
              <a:buAutoNum type="arabicPeriod" startAt="7"/>
            </a:pPr>
            <a:r>
              <a:rPr lang="es-ES" dirty="0">
                <a:solidFill>
                  <a:srgbClr val="A5A5A5"/>
                </a:solidFill>
                <a:ea typeface="Arial"/>
                <a:cs typeface="Arial"/>
                <a:sym typeface="Arial"/>
              </a:rPr>
              <a:t>Realizar los estudios adicionales que sean necesarios</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Aplicar y evaluar las medidas de prevención y control</a:t>
            </a:r>
            <a:endParaRPr lang="es-ES" dirty="0"/>
          </a:p>
          <a:p>
            <a:pPr marL="685800" indent="-685800">
              <a:lnSpc>
                <a:spcPct val="110000"/>
              </a:lnSpc>
              <a:spcBef>
                <a:spcPts val="1200"/>
              </a:spcBef>
              <a:buClr>
                <a:srgbClr val="A5A5A5"/>
              </a:buClr>
              <a:buFont typeface="Arial"/>
              <a:buAutoNum type="arabicPeriod" startAt="7"/>
            </a:pPr>
            <a:r>
              <a:rPr lang="es-ES" dirty="0">
                <a:solidFill>
                  <a:srgbClr val="A5A5A5"/>
                </a:solidFill>
                <a:ea typeface="Arial"/>
                <a:cs typeface="Arial"/>
                <a:sym typeface="Arial"/>
              </a:rPr>
              <a:t>Iniciar o mantener la vigilancia</a:t>
            </a:r>
            <a:endParaRPr lang="es-ES" dirty="0"/>
          </a:p>
          <a:p>
            <a:pPr marL="685800" indent="-685800">
              <a:lnSpc>
                <a:spcPct val="110000"/>
              </a:lnSpc>
              <a:spcBef>
                <a:spcPts val="1200"/>
              </a:spcBef>
              <a:buClr>
                <a:schemeClr val="dk1"/>
              </a:buClr>
              <a:buFont typeface="Arial"/>
              <a:buAutoNum type="arabicPeriod" startAt="7"/>
            </a:pPr>
            <a:r>
              <a:rPr lang="es-ES" dirty="0">
                <a:ea typeface="Arial"/>
                <a:cs typeface="Arial"/>
                <a:sym typeface="Arial"/>
              </a:rPr>
              <a:t>Comunicar los resultados</a:t>
            </a:r>
            <a:endParaRPr lang="es-ES" dirty="0"/>
          </a:p>
          <a:p>
            <a:pPr marL="287338" indent="-109538">
              <a:buNone/>
            </a:pPr>
            <a:endParaRPr lang="es-ES" dirty="0"/>
          </a:p>
        </p:txBody>
      </p:sp>
      <p:sp>
        <p:nvSpPr>
          <p:cNvPr id="2" name="Google Shape;682;p35">
            <a:extLst>
              <a:ext uri="{FF2B5EF4-FFF2-40B4-BE49-F238E27FC236}">
                <a16:creationId xmlns:a16="http://schemas.microsoft.com/office/drawing/2014/main" id="{7D414277-F802-07C8-30EF-35258EF502E5}"/>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Paso 13: Comunicar los resultados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52"/>
        <p:cNvGrpSpPr/>
        <p:nvPr/>
      </p:nvGrpSpPr>
      <p:grpSpPr>
        <a:xfrm>
          <a:off x="0" y="0"/>
          <a:ext cx="0" cy="0"/>
          <a:chOff x="0" y="0"/>
          <a:chExt cx="0" cy="0"/>
        </a:xfrm>
      </p:grpSpPr>
      <p:sp>
        <p:nvSpPr>
          <p:cNvPr id="1254" name="Google Shape;1254;p82"/>
          <p:cNvSpPr txBox="1">
            <a:spLocks noGrp="1"/>
          </p:cNvSpPr>
          <p:nvPr>
            <p:ph sz="half" idx="2"/>
          </p:nvPr>
        </p:nvSpPr>
        <p:spPr>
          <a:prstGeom prst="rect">
            <a:avLst/>
          </a:prstGeom>
          <a:noFill/>
          <a:ln>
            <a:noFill/>
          </a:ln>
        </p:spPr>
        <p:txBody>
          <a:bodyPr spcFirstLastPara="1" wrap="square" lIns="91425" tIns="45700" rIns="91425" bIns="45700" anchor="t" anchorCtr="0">
            <a:normAutofit/>
          </a:bodyPr>
          <a:lstStyle/>
          <a:p>
            <a:pPr>
              <a:spcBef>
                <a:spcPts val="0"/>
              </a:spcBef>
            </a:pPr>
            <a:r>
              <a:rPr lang="es-ES" dirty="0">
                <a:ea typeface="Arial"/>
                <a:cs typeface="Arial"/>
                <a:sym typeface="Arial"/>
              </a:rPr>
              <a:t>Durante la investigación:</a:t>
            </a:r>
            <a:endParaRPr lang="es-ES" dirty="0"/>
          </a:p>
          <a:p>
            <a:pPr marL="692150" lvl="1" indent="-342900"/>
            <a:r>
              <a:rPr lang="es-ES" dirty="0">
                <a:latin typeface="Arial  "/>
              </a:rPr>
              <a:t>Miembros del equipo</a:t>
            </a:r>
          </a:p>
          <a:p>
            <a:pPr marL="692150" lvl="1" indent="-342900"/>
            <a:r>
              <a:rPr lang="es-ES" dirty="0">
                <a:latin typeface="Arial  "/>
              </a:rPr>
              <a:t>El público</a:t>
            </a:r>
          </a:p>
          <a:p>
            <a:pPr marL="692150" lvl="1" indent="-342900"/>
            <a:r>
              <a:rPr lang="es-ES" dirty="0">
                <a:latin typeface="Arial  "/>
              </a:rPr>
              <a:t>Profesionales de la salud humana y animal</a:t>
            </a:r>
          </a:p>
          <a:p>
            <a:pPr marL="692150" lvl="1" indent="-342900"/>
            <a:r>
              <a:rPr lang="es-ES" dirty="0">
                <a:latin typeface="Arial  "/>
              </a:rPr>
              <a:t>Funcionarios de salud pública/autoridades</a:t>
            </a:r>
          </a:p>
          <a:p>
            <a:pPr marL="349250" indent="-457200"/>
            <a:r>
              <a:rPr lang="es-ES" dirty="0">
                <a:ea typeface="Arial"/>
                <a:cs typeface="Arial"/>
                <a:sym typeface="Arial"/>
              </a:rPr>
              <a:t>Al final de la investigación:</a:t>
            </a:r>
            <a:endParaRPr lang="es-ES" dirty="0"/>
          </a:p>
          <a:p>
            <a:pPr marL="692150" lvl="1" indent="-342900"/>
            <a:r>
              <a:rPr lang="es-ES" dirty="0">
                <a:latin typeface="Arial  "/>
              </a:rPr>
              <a:t>Sesión informativa oral</a:t>
            </a:r>
          </a:p>
          <a:p>
            <a:pPr marL="692150" lvl="1" indent="-342900"/>
            <a:r>
              <a:rPr lang="es-ES" dirty="0">
                <a:latin typeface="Arial  "/>
              </a:rPr>
              <a:t>Informe escrito (¿por qué?)</a:t>
            </a:r>
          </a:p>
          <a:p>
            <a:pPr marL="692150" lvl="1" indent="-342900"/>
            <a:r>
              <a:rPr lang="es-ES" dirty="0">
                <a:latin typeface="Arial  "/>
              </a:rPr>
              <a:t>Manuscrito publicado</a:t>
            </a:r>
          </a:p>
          <a:p>
            <a:pPr marL="609600" indent="-381000">
              <a:lnSpc>
                <a:spcPct val="80000"/>
              </a:lnSpc>
              <a:buClr>
                <a:srgbClr val="00953A"/>
              </a:buClr>
              <a:buSzPts val="3600"/>
              <a:buNone/>
            </a:pPr>
            <a:endParaRPr lang="es-ES" sz="3600" dirty="0"/>
          </a:p>
          <a:p>
            <a:pPr marL="609600" indent="-609600">
              <a:lnSpc>
                <a:spcPct val="80000"/>
              </a:lnSpc>
              <a:buSzPts val="3600"/>
              <a:buNone/>
            </a:pPr>
            <a:endParaRPr lang="es-ES" sz="3600" dirty="0"/>
          </a:p>
        </p:txBody>
      </p:sp>
      <p:sp>
        <p:nvSpPr>
          <p:cNvPr id="2" name="Google Shape;682;p35">
            <a:extLst>
              <a:ext uri="{FF2B5EF4-FFF2-40B4-BE49-F238E27FC236}">
                <a16:creationId xmlns:a16="http://schemas.microsoft.com/office/drawing/2014/main" id="{14F784F5-9C04-067B-84CD-F8EBA7A94F99}"/>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¿Quién debe saberlo?</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59"/>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0BDE29-451B-1EDF-E906-F7622F40E6A1}"/>
              </a:ext>
            </a:extLst>
          </p:cNvPr>
          <p:cNvSpPr>
            <a:spLocks noGrp="1"/>
          </p:cNvSpPr>
          <p:nvPr>
            <p:ph sz="half" idx="2"/>
          </p:nvPr>
        </p:nvSpPr>
        <p:spPr/>
        <p:txBody>
          <a:bodyPr/>
          <a:lstStyle/>
          <a:p>
            <a:r>
              <a:rPr lang="es-ES" dirty="0"/>
              <a:t>Proporciona pruebas</a:t>
            </a:r>
          </a:p>
          <a:p>
            <a:r>
              <a:rPr lang="es-ES" dirty="0"/>
              <a:t>Recomienda acciones</a:t>
            </a:r>
          </a:p>
          <a:p>
            <a:r>
              <a:rPr lang="es-ES" dirty="0"/>
              <a:t>Comparte nuevos conocimientos</a:t>
            </a:r>
          </a:p>
          <a:p>
            <a:r>
              <a:rPr lang="es-ES" dirty="0"/>
              <a:t>Sirve como registro de resultados</a:t>
            </a:r>
          </a:p>
          <a:p>
            <a:r>
              <a:rPr lang="es-ES" dirty="0"/>
              <a:t>Apoya las actividades de investigación y evaluación</a:t>
            </a:r>
          </a:p>
          <a:p>
            <a:r>
              <a:rPr lang="es-ES" dirty="0"/>
              <a:t>Sirve como documentación en caso de posibles </a:t>
            </a:r>
            <a:br>
              <a:rPr lang="es-ES" dirty="0"/>
            </a:br>
            <a:r>
              <a:rPr lang="es-ES" dirty="0"/>
              <a:t>problemas legales</a:t>
            </a:r>
          </a:p>
        </p:txBody>
      </p:sp>
      <p:sp>
        <p:nvSpPr>
          <p:cNvPr id="2" name="Google Shape;682;p35">
            <a:extLst>
              <a:ext uri="{FF2B5EF4-FFF2-40B4-BE49-F238E27FC236}">
                <a16:creationId xmlns:a16="http://schemas.microsoft.com/office/drawing/2014/main" id="{01F7B917-8261-32F2-125D-C3E71649A3BC}"/>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Informe escrito</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66"/>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1BD5EB-B5D2-B4A8-A775-342BCF9E300E}"/>
              </a:ext>
            </a:extLst>
          </p:cNvPr>
          <p:cNvSpPr>
            <a:spLocks noGrp="1"/>
          </p:cNvSpPr>
          <p:nvPr>
            <p:ph sz="half" idx="2"/>
          </p:nvPr>
        </p:nvSpPr>
        <p:spPr>
          <a:xfrm>
            <a:off x="664906" y="1478857"/>
            <a:ext cx="10862187" cy="4639309"/>
          </a:xfrm>
        </p:spPr>
        <p:txBody>
          <a:bodyPr/>
          <a:lstStyle/>
          <a:p>
            <a:pPr>
              <a:spcBef>
                <a:spcPts val="0"/>
              </a:spcBef>
              <a:buClr>
                <a:schemeClr val="dk1"/>
              </a:buClr>
            </a:pPr>
            <a:r>
              <a:rPr lang="es-GT" noProof="0" dirty="0"/>
              <a:t>La investigación de campo es una actividad de equipo</a:t>
            </a:r>
          </a:p>
          <a:p>
            <a:pPr>
              <a:buClr>
                <a:schemeClr val="dk1"/>
              </a:buClr>
            </a:pPr>
            <a:r>
              <a:rPr lang="es-GT" noProof="0" dirty="0"/>
              <a:t>Por lo general, la investigación debe realizarse con rapidez</a:t>
            </a:r>
          </a:p>
          <a:p>
            <a:pPr>
              <a:buClr>
                <a:schemeClr val="dk1"/>
              </a:buClr>
            </a:pPr>
            <a:r>
              <a:rPr lang="es-GT" noProof="0" dirty="0"/>
              <a:t>Utilice un enfoque sistemático. No se salte los pasos, aunque el orden puede variar</a:t>
            </a:r>
          </a:p>
          <a:p>
            <a:pPr>
              <a:buClr>
                <a:schemeClr val="dk1"/>
              </a:buClr>
            </a:pPr>
            <a:r>
              <a:rPr lang="es-GT" noProof="0" dirty="0"/>
              <a:t>La planificación, la definición de los casos, la epidemiología descriptiva y las hipótesis son esenciales. </a:t>
            </a:r>
          </a:p>
          <a:p>
            <a:pPr>
              <a:buClr>
                <a:schemeClr val="dk1"/>
              </a:buClr>
            </a:pPr>
            <a:r>
              <a:rPr lang="es-GT" noProof="0" dirty="0"/>
              <a:t>Aplicar medidas de control lo antes posible, aunque </a:t>
            </a:r>
            <a:r>
              <a:rPr lang="es-MX" dirty="0"/>
              <a:t>puede ser necesario investigar más a fondo antes</a:t>
            </a:r>
            <a:r>
              <a:rPr lang="es-GT" noProof="0" dirty="0"/>
              <a:t>.</a:t>
            </a:r>
          </a:p>
          <a:p>
            <a:pPr>
              <a:buClr>
                <a:schemeClr val="dk1"/>
              </a:buClr>
            </a:pPr>
            <a:r>
              <a:rPr lang="es-GT" noProof="0" dirty="0"/>
              <a:t>Comunicar siempre los resultados</a:t>
            </a:r>
          </a:p>
          <a:p>
            <a:endParaRPr lang="en-US" dirty="0"/>
          </a:p>
        </p:txBody>
      </p:sp>
      <p:sp>
        <p:nvSpPr>
          <p:cNvPr id="2" name="Google Shape;682;p35">
            <a:extLst>
              <a:ext uri="{FF2B5EF4-FFF2-40B4-BE49-F238E27FC236}">
                <a16:creationId xmlns:a16="http://schemas.microsoft.com/office/drawing/2014/main" id="{50F00DE3-7D8E-307B-DB81-6BFA5B31EB43}"/>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Resumen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7" name="Google Shape;167;p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s-ES" dirty="0">
                <a:ea typeface="Arial"/>
                <a:cs typeface="Arial"/>
                <a:sym typeface="Arial"/>
              </a:rPr>
              <a:t>Exposición: factor que puede ser una posible causa</a:t>
            </a:r>
            <a:endParaRPr lang="es-ES" dirty="0"/>
          </a:p>
          <a:p>
            <a:pPr>
              <a:spcBef>
                <a:spcPts val="672"/>
              </a:spcBef>
            </a:pPr>
            <a:r>
              <a:rPr lang="es-ES" dirty="0">
                <a:ea typeface="Arial"/>
                <a:cs typeface="Arial"/>
                <a:sym typeface="Arial"/>
              </a:rPr>
              <a:t>Desenlace: efecto sobre la salud</a:t>
            </a:r>
            <a:endParaRPr lang="es-ES" dirty="0"/>
          </a:p>
          <a:p>
            <a:pPr marL="0" indent="0">
              <a:buNone/>
            </a:pPr>
            <a:endParaRPr lang="es-ES" dirty="0"/>
          </a:p>
        </p:txBody>
      </p:sp>
      <p:graphicFrame>
        <p:nvGraphicFramePr>
          <p:cNvPr id="166" name="Google Shape;166;p7"/>
          <p:cNvGraphicFramePr/>
          <p:nvPr>
            <p:extLst>
              <p:ext uri="{D42A27DB-BD31-4B8C-83A1-F6EECF244321}">
                <p14:modId xmlns:p14="http://schemas.microsoft.com/office/powerpoint/2010/main" val="1902441198"/>
              </p:ext>
            </p:extLst>
          </p:nvPr>
        </p:nvGraphicFramePr>
        <p:xfrm>
          <a:off x="1478071" y="2775935"/>
          <a:ext cx="9018740" cy="3501400"/>
        </p:xfrm>
        <a:graphic>
          <a:graphicData uri="http://schemas.openxmlformats.org/drawingml/2006/table">
            <a:tbl>
              <a:tblPr>
                <a:noFill/>
              </a:tblPr>
              <a:tblGrid>
                <a:gridCol w="4709787">
                  <a:extLst>
                    <a:ext uri="{9D8B030D-6E8A-4147-A177-3AD203B41FA5}">
                      <a16:colId xmlns:a16="http://schemas.microsoft.com/office/drawing/2014/main" val="20000"/>
                    </a:ext>
                  </a:extLst>
                </a:gridCol>
                <a:gridCol w="4308953">
                  <a:extLst>
                    <a:ext uri="{9D8B030D-6E8A-4147-A177-3AD203B41FA5}">
                      <a16:colId xmlns:a16="http://schemas.microsoft.com/office/drawing/2014/main" val="20001"/>
                    </a:ext>
                  </a:extLst>
                </a:gridCol>
              </a:tblGrid>
              <a:tr h="466725">
                <a:tc>
                  <a:txBody>
                    <a:bodyPr/>
                    <a:lstStyle/>
                    <a:p>
                      <a:pPr marL="0" marR="0" lvl="0" indent="0" algn="ctr" rtl="0">
                        <a:spcBef>
                          <a:spcPts val="0"/>
                        </a:spcBef>
                        <a:spcAft>
                          <a:spcPts val="0"/>
                        </a:spcAft>
                        <a:buNone/>
                      </a:pPr>
                      <a:r>
                        <a:rPr lang="es-ES" sz="2400" u="none" strike="noStrike" cap="none" noProof="0" dirty="0">
                          <a:solidFill>
                            <a:schemeClr val="dk1"/>
                          </a:solidFill>
                          <a:latin typeface="Arial  "/>
                          <a:ea typeface="Arial"/>
                          <a:cs typeface="Arial"/>
                          <a:sym typeface="Arial"/>
                        </a:rPr>
                        <a:t>Exposición</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u="none" strike="noStrike" cap="none" noProof="0" dirty="0">
                          <a:solidFill>
                            <a:schemeClr val="dk1"/>
                          </a:solidFill>
                          <a:latin typeface="Arial  "/>
                          <a:ea typeface="Arial"/>
                          <a:cs typeface="Arial"/>
                          <a:sym typeface="Arial"/>
                        </a:rPr>
                        <a:t>Desenlace</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66725">
                <a:tc>
                  <a:txBody>
                    <a:bodyPr/>
                    <a:lstStyle/>
                    <a:p>
                      <a:pPr marL="0" marR="0" lvl="0" indent="0" algn="l" rtl="0">
                        <a:spcBef>
                          <a:spcPts val="0"/>
                        </a:spcBef>
                        <a:spcAft>
                          <a:spcPts val="0"/>
                        </a:spcAft>
                        <a:buNone/>
                      </a:pPr>
                      <a:r>
                        <a:rPr lang="es-ES" sz="2000" u="none" strike="noStrike" cap="none" noProof="0" dirty="0">
                          <a:solidFill>
                            <a:schemeClr val="tx1"/>
                          </a:solidFill>
                          <a:latin typeface="Arial  "/>
                          <a:ea typeface="Arial"/>
                          <a:cs typeface="Arial"/>
                          <a:sym typeface="Arial"/>
                        </a:rPr>
                        <a:t>Comer carne contaminada sin cocinar</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Desarrollar una infección </a:t>
                      </a:r>
                      <a:r>
                        <a:rPr lang="es-ES" sz="2000" i="1" noProof="0" dirty="0">
                          <a:solidFill>
                            <a:schemeClr val="tx1"/>
                          </a:solidFill>
                          <a:latin typeface="Arial  "/>
                          <a:ea typeface="Arial"/>
                          <a:cs typeface="Arial"/>
                          <a:sym typeface="Arial"/>
                        </a:rPr>
                        <a:t>por E. </a:t>
                      </a:r>
                      <a:r>
                        <a:rPr lang="es-ES" sz="2000" i="1" noProof="0" dirty="0" err="1">
                          <a:solidFill>
                            <a:schemeClr val="tx1"/>
                          </a:solidFill>
                          <a:latin typeface="Arial  "/>
                          <a:ea typeface="Arial"/>
                          <a:cs typeface="Arial"/>
                          <a:sym typeface="Arial"/>
                        </a:rPr>
                        <a:t>coli</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66725">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Vacunación contra el sarampión</a:t>
                      </a: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No contraer sarampión</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6725">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Beber leche no pasteurizada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Desarrollar brucelosis</a:t>
                      </a:r>
                      <a:endParaRPr lang="es-ES" noProof="0" dirty="0">
                        <a:solidFill>
                          <a:schemeClr val="tx1"/>
                        </a:solidFill>
                      </a:endParaRPr>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66725">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Vivir cerca de un criadero de mosquitos</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Contraer malaria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66725">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Utilizar mosquiteros tratados </a:t>
                      </a:r>
                      <a:br>
                        <a:rPr lang="es-ES" sz="2000" noProof="0" dirty="0">
                          <a:solidFill>
                            <a:schemeClr val="tx1"/>
                          </a:solidFill>
                          <a:latin typeface="Arial  "/>
                          <a:ea typeface="Arial"/>
                          <a:cs typeface="Arial"/>
                          <a:sym typeface="Arial"/>
                        </a:rPr>
                      </a:br>
                      <a:r>
                        <a:rPr lang="es-ES" sz="2000" noProof="0" dirty="0">
                          <a:solidFill>
                            <a:schemeClr val="tx1"/>
                          </a:solidFill>
                          <a:latin typeface="Arial  "/>
                          <a:ea typeface="Arial"/>
                          <a:cs typeface="Arial"/>
                          <a:sym typeface="Arial"/>
                        </a:rPr>
                        <a:t>con insecticida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No contraer malaria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66725">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Vacunar al perro contra la rabia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noProof="0" dirty="0">
                          <a:solidFill>
                            <a:schemeClr val="tx1"/>
                          </a:solidFill>
                          <a:latin typeface="Arial  "/>
                          <a:ea typeface="Arial"/>
                          <a:cs typeface="Arial"/>
                          <a:sym typeface="Arial"/>
                        </a:rPr>
                        <a:t>No contraer rabia</a:t>
                      </a:r>
                      <a:endParaRPr lang="es-ES"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4" name="Title 1">
            <a:extLst>
              <a:ext uri="{FF2B5EF4-FFF2-40B4-BE49-F238E27FC236}">
                <a16:creationId xmlns:a16="http://schemas.microsoft.com/office/drawing/2014/main" id="{DEC5A1CD-5331-2393-E94A-C903132B88D1}"/>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Exposiciones y desenlaces: ¿Qué son?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73"/>
        <p:cNvGrpSpPr/>
        <p:nvPr/>
      </p:nvGrpSpPr>
      <p:grpSpPr>
        <a:xfrm>
          <a:off x="0" y="0"/>
          <a:ext cx="0" cy="0"/>
          <a:chOff x="0" y="0"/>
          <a:chExt cx="0" cy="0"/>
        </a:xfrm>
      </p:grpSpPr>
      <p:sp>
        <p:nvSpPr>
          <p:cNvPr id="1275" name="Google Shape;1275;p85"/>
          <p:cNvSpPr txBox="1">
            <a:spLocks noGrp="1"/>
          </p:cNvSpPr>
          <p:nvPr>
            <p:ph sz="half" idx="2"/>
          </p:nvPr>
        </p:nvSpPr>
        <p:spPr>
          <a:xfrm>
            <a:off x="838200" y="1478856"/>
            <a:ext cx="4895669" cy="4639309"/>
          </a:xfrm>
          <a:prstGeom prst="rect">
            <a:avLst/>
          </a:prstGeom>
          <a:noFill/>
          <a:ln>
            <a:noFill/>
          </a:ln>
        </p:spPr>
        <p:txBody>
          <a:bodyPr spcFirstLastPara="1" wrap="square" lIns="91425" tIns="45700" rIns="91425" bIns="45700" anchor="t" anchorCtr="0">
            <a:noAutofit/>
          </a:bodyPr>
          <a:lstStyle/>
          <a:p>
            <a:pPr marL="346075" indent="-346075">
              <a:spcBef>
                <a:spcPts val="0"/>
              </a:spcBef>
              <a:buClr>
                <a:schemeClr val="dk1"/>
              </a:buClr>
              <a:buSzPts val="2400"/>
              <a:buFont typeface="Arial"/>
              <a:buAutoNum type="arabicPeriod"/>
            </a:pPr>
            <a:r>
              <a:rPr lang="es-ES" sz="2400" dirty="0"/>
              <a:t>Prepararse para el trabajo </a:t>
            </a:r>
            <a:br>
              <a:rPr lang="es-ES" sz="2400" dirty="0"/>
            </a:br>
            <a:r>
              <a:rPr lang="es-ES" sz="2400" dirty="0"/>
              <a:t>de campo</a:t>
            </a:r>
            <a:endParaRPr lang="es-ES" dirty="0"/>
          </a:p>
          <a:p>
            <a:pPr marL="346075" indent="-346075">
              <a:spcBef>
                <a:spcPts val="600"/>
              </a:spcBef>
              <a:buClr>
                <a:schemeClr val="dk1"/>
              </a:buClr>
              <a:buSzPts val="2400"/>
              <a:buFont typeface="Arial"/>
              <a:buAutoNum type="arabicPeriod"/>
            </a:pPr>
            <a:r>
              <a:rPr lang="es-ES" sz="2400" dirty="0"/>
              <a:t>Confirmar brote</a:t>
            </a:r>
            <a:endParaRPr lang="es-ES" dirty="0"/>
          </a:p>
          <a:p>
            <a:pPr marL="346075" indent="-346075">
              <a:spcBef>
                <a:spcPts val="600"/>
              </a:spcBef>
              <a:buClr>
                <a:schemeClr val="dk1"/>
              </a:buClr>
              <a:buSzPts val="2400"/>
              <a:buFont typeface="Arial"/>
              <a:buAutoNum type="arabicPeriod"/>
            </a:pPr>
            <a:r>
              <a:rPr lang="es-ES" sz="2400" dirty="0"/>
              <a:t>Verificar el diagnóstico</a:t>
            </a:r>
            <a:endParaRPr lang="es-ES" dirty="0"/>
          </a:p>
          <a:p>
            <a:pPr marL="346075" indent="-346075">
              <a:spcBef>
                <a:spcPts val="600"/>
              </a:spcBef>
              <a:buClr>
                <a:schemeClr val="dk1"/>
              </a:buClr>
              <a:buSzPts val="2400"/>
              <a:buFont typeface="Arial"/>
              <a:buAutoNum type="arabicPeriod"/>
            </a:pPr>
            <a:r>
              <a:rPr lang="es-ES" sz="2400" dirty="0"/>
              <a:t>Construir la definición del caso</a:t>
            </a:r>
            <a:endParaRPr lang="es-ES" dirty="0"/>
          </a:p>
          <a:p>
            <a:pPr marL="346075" indent="-346075">
              <a:spcBef>
                <a:spcPts val="600"/>
              </a:spcBef>
              <a:buClr>
                <a:schemeClr val="dk1"/>
              </a:buClr>
              <a:buSzPts val="2400"/>
              <a:buFont typeface="Arial"/>
              <a:buAutoNum type="arabicPeriod"/>
            </a:pPr>
            <a:r>
              <a:rPr lang="es-ES" sz="2400" dirty="0"/>
              <a:t>Buscar casos, </a:t>
            </a:r>
            <a:br>
              <a:rPr lang="es-ES" sz="2400" dirty="0"/>
            </a:br>
            <a:r>
              <a:rPr lang="es-ES" sz="2400" dirty="0"/>
              <a:t>registrar información</a:t>
            </a:r>
            <a:endParaRPr lang="es-ES" dirty="0"/>
          </a:p>
          <a:p>
            <a:pPr marL="346075" indent="-346075">
              <a:spcBef>
                <a:spcPts val="600"/>
              </a:spcBef>
              <a:buClr>
                <a:schemeClr val="dk1"/>
              </a:buClr>
              <a:buSzPts val="2400"/>
              <a:buFont typeface="Arial"/>
              <a:buAutoNum type="arabicPeriod"/>
            </a:pPr>
            <a:r>
              <a:rPr lang="es-ES" sz="2400" dirty="0"/>
              <a:t>Epidemiología descriptiva</a:t>
            </a:r>
            <a:endParaRPr lang="es-ES" dirty="0"/>
          </a:p>
        </p:txBody>
      </p:sp>
      <p:grpSp>
        <p:nvGrpSpPr>
          <p:cNvPr id="2" name="Group 1">
            <a:extLst>
              <a:ext uri="{FF2B5EF4-FFF2-40B4-BE49-F238E27FC236}">
                <a16:creationId xmlns:a16="http://schemas.microsoft.com/office/drawing/2014/main" id="{7CF06351-93EB-4158-50D5-ABF53335D21B}"/>
              </a:ext>
            </a:extLst>
          </p:cNvPr>
          <p:cNvGrpSpPr/>
          <p:nvPr/>
        </p:nvGrpSpPr>
        <p:grpSpPr>
          <a:xfrm>
            <a:off x="1731602" y="5334533"/>
            <a:ext cx="8104111" cy="1201504"/>
            <a:chOff x="1969411" y="5140567"/>
            <a:chExt cx="8104111" cy="1201504"/>
          </a:xfrm>
        </p:grpSpPr>
        <p:sp>
          <p:nvSpPr>
            <p:cNvPr id="3" name="Rounded Rectangle 13">
              <a:extLst>
                <a:ext uri="{FF2B5EF4-FFF2-40B4-BE49-F238E27FC236}">
                  <a16:creationId xmlns:a16="http://schemas.microsoft.com/office/drawing/2014/main" id="{B68734B1-C5BE-48CA-E6A1-EABBEF6A97D1}"/>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GT" sz="2400" b="1" i="0" u="none" strike="noStrike" kern="0" cap="none" spc="0" normalizeH="0" baseline="0" noProof="0" dirty="0">
                  <a:ln>
                    <a:noFill/>
                  </a:ln>
                  <a:solidFill>
                    <a:prstClr val="black"/>
                  </a:solidFill>
                  <a:effectLst/>
                  <a:uLnTx/>
                  <a:uFillTx/>
                  <a:latin typeface="Arial  "/>
                  <a:ea typeface="ＭＳ Ｐゴシック" pitchFamily="34" charset="-128"/>
                  <a:cs typeface="Arial" panose="020B0604020202020204" pitchFamily="34" charset="0"/>
                </a:rPr>
                <a:t>Descriptiva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Arial  "/>
                  <a:ea typeface="ＭＳ Ｐゴシック" pitchFamily="34" charset="-128"/>
                  <a:cs typeface="Arial" panose="020B0604020202020204" pitchFamily="34" charset="0"/>
                </a:rPr>
                <a:t>Pasos 1-6</a:t>
              </a:r>
              <a:endParaRPr kumimoji="0" lang="en-US" sz="2400" b="0" i="0" u="none" strike="noStrike" kern="0" cap="none" spc="0" normalizeH="0" baseline="0" noProof="0" dirty="0">
                <a:ln>
                  <a:noFill/>
                </a:ln>
                <a:solidFill>
                  <a:prstClr val="black"/>
                </a:solidFill>
                <a:effectLst/>
                <a:uLnTx/>
                <a:uFillTx/>
                <a:latin typeface="Arial  "/>
                <a:ea typeface="+mn-ea"/>
                <a:cs typeface="Arial" panose="020B0604020202020204" pitchFamily="34" charset="0"/>
              </a:endParaRPr>
            </a:p>
          </p:txBody>
        </p:sp>
        <p:sp>
          <p:nvSpPr>
            <p:cNvPr id="4" name="Rounded Rectangle 14">
              <a:extLst>
                <a:ext uri="{FF2B5EF4-FFF2-40B4-BE49-F238E27FC236}">
                  <a16:creationId xmlns:a16="http://schemas.microsoft.com/office/drawing/2014/main" id="{F0F803D2-89B6-CE36-0CF9-1078A7FACC6C}"/>
                </a:ext>
              </a:extLst>
            </p:cNvPr>
            <p:cNvSpPr/>
            <p:nvPr/>
          </p:nvSpPr>
          <p:spPr>
            <a:xfrm>
              <a:off x="4985678" y="5140567"/>
              <a:ext cx="2071577" cy="1201504"/>
            </a:xfrm>
            <a:prstGeom prst="roundRect">
              <a:avLst/>
            </a:prstGeom>
            <a:solidFill>
              <a:srgbClr val="00953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400" b="1" i="0" u="none" strike="noStrike" kern="0" cap="none" spc="0" normalizeH="0" baseline="0" noProof="0">
                  <a:ln>
                    <a:noFill/>
                  </a:ln>
                  <a:solidFill>
                    <a:prstClr val="black"/>
                  </a:solidFill>
                  <a:effectLst/>
                  <a:uLnTx/>
                  <a:uFillTx/>
                  <a:latin typeface="Arial  "/>
                  <a:ea typeface="ＭＳ Ｐゴシック" pitchFamily="34" charset="-128"/>
                  <a:cs typeface="Arial" panose="020B0604020202020204" pitchFamily="34" charset="0"/>
                </a:rPr>
                <a:t>Analítica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prstClr val="black"/>
                  </a:solidFill>
                  <a:effectLst/>
                  <a:uLnTx/>
                  <a:uFillTx/>
                  <a:latin typeface="Arial  "/>
                  <a:ea typeface="ＭＳ Ｐゴシック" pitchFamily="34" charset="-128"/>
                  <a:cs typeface="Arial" panose="020B0604020202020204" pitchFamily="34" charset="0"/>
                </a:rPr>
                <a:t>Pasos 7-10</a:t>
              </a:r>
            </a:p>
          </p:txBody>
        </p:sp>
        <p:sp>
          <p:nvSpPr>
            <p:cNvPr id="5" name="Rounded Rectangle 18">
              <a:extLst>
                <a:ext uri="{FF2B5EF4-FFF2-40B4-BE49-F238E27FC236}">
                  <a16:creationId xmlns:a16="http://schemas.microsoft.com/office/drawing/2014/main" id="{43775AD9-2B38-17AF-8EF3-F4F0C51232AF}"/>
                </a:ext>
              </a:extLst>
            </p:cNvPr>
            <p:cNvSpPr/>
            <p:nvPr/>
          </p:nvSpPr>
          <p:spPr>
            <a:xfrm>
              <a:off x="8001945" y="5140567"/>
              <a:ext cx="2071577" cy="1200330"/>
            </a:xfrm>
            <a:prstGeom prst="roundRect">
              <a:avLst/>
            </a:prstGeom>
            <a:solidFill>
              <a:srgbClr val="00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457200" rtl="0" eaLnBrk="1" fontAlgn="auto" latinLnBrk="0" hangingPunct="1">
                <a:lnSpc>
                  <a:spcPct val="100000"/>
                </a:lnSpc>
                <a:spcBef>
                  <a:spcPts val="0"/>
                </a:spcBef>
                <a:spcAft>
                  <a:spcPts val="0"/>
                </a:spcAft>
                <a:buClrTx/>
                <a:buSzTx/>
                <a:buFontTx/>
                <a:buNone/>
                <a:tabLst/>
                <a:defRPr/>
              </a:pPr>
              <a:r>
                <a:rPr kumimoji="0" lang="en-US" altLang="en-US" sz="2400" b="1" i="0" u="none" strike="noStrike" kern="1200" cap="none" spc="0" normalizeH="0" baseline="0" noProof="0">
                  <a:ln>
                    <a:noFill/>
                  </a:ln>
                  <a:solidFill>
                    <a:prstClr val="black"/>
                  </a:solidFill>
                  <a:effectLst/>
                  <a:uLnTx/>
                  <a:uFillTx/>
                  <a:latin typeface="Arial  "/>
                  <a:ea typeface="ＭＳ Ｐゴシック" pitchFamily="34" charset="-128"/>
                  <a:cs typeface="Arial" panose="020B0604020202020204" pitchFamily="34" charset="0"/>
                </a:rPr>
                <a:t>Respuesta</a:t>
              </a:r>
            </a:p>
            <a:p>
              <a:pPr marL="0" marR="0" lvl="1" indent="0" algn="ctr" defTabSz="4572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Arial  "/>
                  <a:ea typeface="ＭＳ Ｐゴシック" pitchFamily="34" charset="-128"/>
                  <a:cs typeface="Arial" panose="020B0604020202020204" pitchFamily="34" charset="0"/>
                </a:rPr>
                <a:t>Pasos 11-13</a:t>
              </a:r>
            </a:p>
          </p:txBody>
        </p:sp>
        <p:sp>
          <p:nvSpPr>
            <p:cNvPr id="6" name="Right Arrow 26">
              <a:extLst>
                <a:ext uri="{FF2B5EF4-FFF2-40B4-BE49-F238E27FC236}">
                  <a16:creationId xmlns:a16="http://schemas.microsoft.com/office/drawing/2014/main" id="{AA1350D3-8CBE-2444-9EF1-EE09FC526917}"/>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a:ea typeface="+mn-ea"/>
                <a:cs typeface="+mn-cs"/>
              </a:endParaRPr>
            </a:p>
          </p:txBody>
        </p:sp>
        <p:sp>
          <p:nvSpPr>
            <p:cNvPr id="7" name="Right Arrow 27">
              <a:extLst>
                <a:ext uri="{FF2B5EF4-FFF2-40B4-BE49-F238E27FC236}">
                  <a16:creationId xmlns:a16="http://schemas.microsoft.com/office/drawing/2014/main" id="{5BBD5FD4-84EA-5BEB-174D-F7D957B9115C}"/>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a:ea typeface="+mn-ea"/>
                <a:cs typeface="+mn-cs"/>
              </a:endParaRPr>
            </a:p>
          </p:txBody>
        </p:sp>
      </p:grpSp>
      <p:sp>
        <p:nvSpPr>
          <p:cNvPr id="8" name="Google Shape;1275;p85">
            <a:extLst>
              <a:ext uri="{FF2B5EF4-FFF2-40B4-BE49-F238E27FC236}">
                <a16:creationId xmlns:a16="http://schemas.microsoft.com/office/drawing/2014/main" id="{9C8CF719-3BA9-8A76-AA94-6687F401E2D4}"/>
              </a:ext>
            </a:extLst>
          </p:cNvPr>
          <p:cNvSpPr txBox="1">
            <a:spLocks/>
          </p:cNvSpPr>
          <p:nvPr/>
        </p:nvSpPr>
        <p:spPr>
          <a:xfrm>
            <a:off x="6458131" y="1478856"/>
            <a:ext cx="4895669" cy="4639309"/>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100000"/>
              </a:lnSpc>
              <a:spcBef>
                <a:spcPts val="0"/>
              </a:spcBef>
              <a:spcAft>
                <a:spcPts val="500"/>
              </a:spcAft>
              <a:buClr>
                <a:prstClr val="black"/>
              </a:buClr>
              <a:buSzPts val="2400"/>
              <a:buFont typeface="+mj-lt"/>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Desarrollar hipótesis</a:t>
            </a: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Evaluar hipótesis</a:t>
            </a: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Conciliar los resultados</a:t>
            </a: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Realizar estudios adicionales</a:t>
            </a: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Aplicar medidas de control</a:t>
            </a:r>
            <a:endParaRPr kumimoji="0" lang="es-ES" sz="2800" b="0" i="0" u="none" strike="noStrike" kern="1200" cap="none" spc="0" normalizeH="0" baseline="0" dirty="0">
              <a:ln>
                <a:noFill/>
              </a:ln>
              <a:solidFill>
                <a:prstClr val="black"/>
              </a:solidFill>
              <a:effectLst/>
              <a:uLnTx/>
              <a:uFillTx/>
              <a:latin typeface="Arial  "/>
              <a:ea typeface="+mn-ea"/>
              <a:cs typeface="+mn-cs"/>
            </a:endParaRP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Iniciar, mantener la vigilancia</a:t>
            </a:r>
          </a:p>
          <a:p>
            <a:pPr marL="346075" marR="0" lvl="0" indent="-346075" algn="l" defTabSz="914400" rtl="0" eaLnBrk="1" fontAlgn="auto" latinLnBrk="0" hangingPunct="1">
              <a:lnSpc>
                <a:spcPct val="100000"/>
              </a:lnSpc>
              <a:spcBef>
                <a:spcPts val="600"/>
              </a:spcBef>
              <a:spcAft>
                <a:spcPts val="500"/>
              </a:spcAft>
              <a:buClr>
                <a:prstClr val="black"/>
              </a:buClr>
              <a:buSzPts val="2400"/>
              <a:buFont typeface="Arial"/>
              <a:buAutoNum type="arabicPeriod" startAt="7"/>
              <a:tabLst/>
              <a:defRPr/>
            </a:pPr>
            <a:r>
              <a:rPr kumimoji="0" lang="es-ES" sz="2400" b="0" i="0" u="none" strike="noStrike" kern="1200" cap="none" spc="0" normalizeH="0" baseline="0" dirty="0">
                <a:ln>
                  <a:noFill/>
                </a:ln>
                <a:solidFill>
                  <a:prstClr val="black"/>
                </a:solidFill>
                <a:effectLst/>
                <a:uLnTx/>
                <a:uFillTx/>
                <a:latin typeface="Arial  "/>
                <a:ea typeface="+mn-ea"/>
                <a:cs typeface="+mn-cs"/>
              </a:rPr>
              <a:t>Comunicar los resultados</a:t>
            </a:r>
            <a:endParaRPr kumimoji="0" lang="es-ES" sz="2800" b="0" i="0" u="none" strike="noStrike" kern="1200" cap="none" spc="0" normalizeH="0" baseline="0" dirty="0">
              <a:ln>
                <a:noFill/>
              </a:ln>
              <a:solidFill>
                <a:prstClr val="black"/>
              </a:solidFill>
              <a:effectLst/>
              <a:uLnTx/>
              <a:uFillTx/>
              <a:latin typeface="Arial  "/>
              <a:ea typeface="+mn-ea"/>
              <a:cs typeface="+mn-cs"/>
            </a:endParaRPr>
          </a:p>
        </p:txBody>
      </p:sp>
      <p:sp>
        <p:nvSpPr>
          <p:cNvPr id="9" name="Google Shape;682;p35">
            <a:extLst>
              <a:ext uri="{FF2B5EF4-FFF2-40B4-BE49-F238E27FC236}">
                <a16:creationId xmlns:a16="http://schemas.microsoft.com/office/drawing/2014/main" id="{3C89172E-D95E-2C51-97F8-D78384603818}"/>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Investigación del brote Pasos 1-13</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9" name="Google Shape;1289;p8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pPr>
            <a:r>
              <a:rPr lang="es-ES" dirty="0"/>
              <a:t>Los investigadores de brotes deben colaborar estrechamente con todos los sectores sanitarios para controlar la fuente de las enfermedades e interrumpir su transmisión.</a:t>
            </a:r>
          </a:p>
          <a:p>
            <a:pPr lvl="1"/>
            <a:r>
              <a:rPr lang="es-ES" dirty="0"/>
              <a:t>Esto incluye a los trabajadores del medio ambiente y veterinarios</a:t>
            </a:r>
          </a:p>
          <a:p>
            <a:r>
              <a:rPr lang="es-ES" dirty="0"/>
              <a:t>Ejemplo: La prevención y el control de la brucelosis humana requieren la prevención y la eliminación en el ganado mediante la vacunación y las pruebas de rutina a los animales y a los productos de origen animal.</a:t>
            </a:r>
          </a:p>
        </p:txBody>
      </p:sp>
      <p:sp>
        <p:nvSpPr>
          <p:cNvPr id="2" name="Google Shape;682;p35">
            <a:extLst>
              <a:ext uri="{FF2B5EF4-FFF2-40B4-BE49-F238E27FC236}">
                <a16:creationId xmlns:a16="http://schemas.microsoft.com/office/drawing/2014/main" id="{6C8396F2-8BDC-96DD-C34C-70A7A48066FE}"/>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Enfoque “Una sola salud” destacado</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294"/>
        <p:cNvGrpSpPr/>
        <p:nvPr/>
      </p:nvGrpSpPr>
      <p:grpSpPr>
        <a:xfrm>
          <a:off x="0" y="0"/>
          <a:ext cx="0" cy="0"/>
          <a:chOff x="0" y="0"/>
          <a:chExt cx="0" cy="0"/>
        </a:xfrm>
      </p:grpSpPr>
      <p:sp>
        <p:nvSpPr>
          <p:cNvPr id="1296" name="Google Shape;1296;p8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r>
              <a:rPr lang="es-ES" dirty="0"/>
              <a:t>Desarrollar una hipótesis </a:t>
            </a:r>
          </a:p>
          <a:p>
            <a:r>
              <a:rPr lang="es-ES" dirty="0"/>
              <a:t>Discutir formas de evaluar esa hipótesis</a:t>
            </a:r>
          </a:p>
          <a:p>
            <a:r>
              <a:rPr lang="es-ES" dirty="0"/>
              <a:t>Describir los diferentes modos de transmisión de </a:t>
            </a:r>
            <a:br>
              <a:rPr lang="es-ES" dirty="0"/>
            </a:br>
            <a:r>
              <a:rPr lang="es-ES" dirty="0"/>
              <a:t>enfermedades transmisibles</a:t>
            </a:r>
          </a:p>
          <a:p>
            <a:r>
              <a:rPr lang="es-ES" dirty="0"/>
              <a:t>Discutir estrategias para el control de brotes</a:t>
            </a:r>
          </a:p>
          <a:p>
            <a:r>
              <a:rPr lang="es-ES" dirty="0"/>
              <a:t>Aplicar el enfoque Una Sola Salud a la investigación de un brote y respuesta</a:t>
            </a:r>
          </a:p>
          <a:p>
            <a:pPr marL="0" indent="0">
              <a:buNone/>
            </a:pPr>
            <a:endParaRPr lang="es-ES" dirty="0"/>
          </a:p>
        </p:txBody>
      </p:sp>
      <p:sp>
        <p:nvSpPr>
          <p:cNvPr id="1297" name="Google Shape;1297;p87"/>
          <p:cNvSpPr txBox="1"/>
          <p:nvPr/>
        </p:nvSpPr>
        <p:spPr>
          <a:xfrm>
            <a:off x="4419600" y="5791200"/>
            <a:ext cx="3276600" cy="7078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4000" b="0" i="0" u="none" strike="noStrike" kern="1200" cap="none" spc="0" normalizeH="0" baseline="0" dirty="0">
                <a:ln>
                  <a:noFill/>
                </a:ln>
                <a:solidFill>
                  <a:srgbClr val="00953A"/>
                </a:solidFill>
                <a:effectLst/>
                <a:uLnTx/>
                <a:uFillTx/>
                <a:latin typeface="Arial  "/>
                <a:ea typeface="+mn-ea"/>
                <a:cs typeface="+mn-cs"/>
              </a:rPr>
              <a:t>¿Preguntas?</a:t>
            </a:r>
          </a:p>
        </p:txBody>
      </p:sp>
      <p:sp>
        <p:nvSpPr>
          <p:cNvPr id="2" name="Google Shape;682;p35">
            <a:extLst>
              <a:ext uri="{FF2B5EF4-FFF2-40B4-BE49-F238E27FC236}">
                <a16:creationId xmlns:a16="http://schemas.microsoft.com/office/drawing/2014/main" id="{D63EFF5D-D111-88F4-58F7-202F70597E99}"/>
              </a:ext>
            </a:extLst>
          </p:cNvPr>
          <p:cNvSpPr txBox="1">
            <a:spLocks/>
          </p:cNvSpPr>
          <p:nvPr/>
        </p:nvSpPr>
        <p:spPr>
          <a:xfrm>
            <a:off x="838200" y="285134"/>
            <a:ext cx="10515600" cy="864010"/>
          </a:xfrm>
          <a:prstGeom prst="rect">
            <a:avLst/>
          </a:prstGeom>
          <a:noFill/>
          <a:ln>
            <a:noFill/>
          </a:ln>
        </p:spPr>
        <p:txBody>
          <a:bodyPr spcFirstLastPara="1" wrap="square" lIns="91425" tIns="45700" rIns="91425" bIns="4570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Revisión de los objetivos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4" name="Google Shape;174;p8"/>
          <p:cNvSpPr txBox="1">
            <a:spLocks noGrp="1"/>
          </p:cNvSpPr>
          <p:nvPr>
            <p:ph sz="half" idx="2"/>
          </p:nvPr>
        </p:nvSpPr>
        <p:spPr>
          <a:xfrm>
            <a:off x="838200" y="1714970"/>
            <a:ext cx="10515600" cy="4639309"/>
          </a:xfrm>
          <a:prstGeom prst="rect">
            <a:avLst/>
          </a:prstGeom>
          <a:noFill/>
          <a:ln>
            <a:noFill/>
          </a:ln>
        </p:spPr>
        <p:txBody>
          <a:bodyPr spcFirstLastPara="1" wrap="square" lIns="91425" tIns="45700" rIns="91425" bIns="45700" anchor="t" anchorCtr="0">
            <a:noAutofit/>
          </a:bodyPr>
          <a:lstStyle/>
          <a:p>
            <a:pPr indent="-457200">
              <a:spcBef>
                <a:spcPts val="0"/>
              </a:spcBef>
              <a:spcAft>
                <a:spcPts val="0"/>
              </a:spcAft>
              <a:buSzPts val="2400"/>
            </a:pPr>
            <a:r>
              <a:rPr lang="es-ES" u="sng" dirty="0"/>
              <a:t>Infección por VIH </a:t>
            </a:r>
            <a:r>
              <a:rPr lang="es-ES" dirty="0"/>
              <a:t>y </a:t>
            </a:r>
            <a:r>
              <a:rPr lang="es-ES" u="sng" dirty="0"/>
              <a:t>relaciones sexuales sin protección</a:t>
            </a:r>
          </a:p>
          <a:p>
            <a:pPr indent="-457200">
              <a:spcBef>
                <a:spcPts val="0"/>
              </a:spcBef>
              <a:spcAft>
                <a:spcPts val="0"/>
              </a:spcAft>
              <a:buSzPts val="2400"/>
            </a:pPr>
            <a:endParaRPr lang="es-ES" sz="2400" dirty="0"/>
          </a:p>
          <a:p>
            <a:pPr indent="-457200">
              <a:spcBef>
                <a:spcPts val="1200"/>
              </a:spcBef>
              <a:spcAft>
                <a:spcPts val="0"/>
              </a:spcAft>
              <a:buSzPts val="2400"/>
            </a:pPr>
            <a:r>
              <a:rPr lang="es-ES" u="sng" dirty="0"/>
              <a:t>Anemia </a:t>
            </a:r>
            <a:r>
              <a:rPr lang="es-ES" dirty="0"/>
              <a:t>e </a:t>
            </a:r>
            <a:r>
              <a:rPr lang="es-ES" u="sng" dirty="0"/>
              <a:t>intoxicación por plomo</a:t>
            </a:r>
          </a:p>
          <a:p>
            <a:pPr indent="-457200">
              <a:spcBef>
                <a:spcPts val="1200"/>
              </a:spcBef>
              <a:spcAft>
                <a:spcPts val="0"/>
              </a:spcAft>
              <a:buSzPts val="2400"/>
            </a:pPr>
            <a:endParaRPr lang="es-ES" sz="2400" dirty="0"/>
          </a:p>
          <a:p>
            <a:pPr indent="-457200">
              <a:spcBef>
                <a:spcPts val="1200"/>
              </a:spcBef>
              <a:spcAft>
                <a:spcPts val="0"/>
              </a:spcAft>
              <a:buSzPts val="2400"/>
            </a:pPr>
            <a:r>
              <a:rPr lang="es-ES" u="sng" dirty="0"/>
              <a:t>Obesidad </a:t>
            </a:r>
            <a:r>
              <a:rPr lang="es-ES" dirty="0"/>
              <a:t>y </a:t>
            </a:r>
            <a:r>
              <a:rPr lang="es-ES" u="sng" dirty="0"/>
              <a:t>cardiopatías</a:t>
            </a:r>
            <a:endParaRPr lang="es-ES" dirty="0"/>
          </a:p>
          <a:p>
            <a:pPr indent="-457200">
              <a:spcBef>
                <a:spcPts val="1200"/>
              </a:spcBef>
              <a:spcAft>
                <a:spcPts val="0"/>
              </a:spcAft>
              <a:buSzPts val="2400"/>
            </a:pPr>
            <a:endParaRPr lang="es-ES" sz="2400" u="sng" dirty="0"/>
          </a:p>
          <a:p>
            <a:pPr indent="-457200">
              <a:spcBef>
                <a:spcPts val="1200"/>
              </a:spcBef>
              <a:spcAft>
                <a:spcPts val="0"/>
              </a:spcAft>
              <a:buSzPts val="2400"/>
            </a:pPr>
            <a:r>
              <a:rPr lang="es-ES" u="sng" dirty="0"/>
              <a:t>Carencia de vitamina A </a:t>
            </a:r>
            <a:r>
              <a:rPr lang="es-ES" dirty="0"/>
              <a:t>y </a:t>
            </a:r>
            <a:r>
              <a:rPr lang="es-ES" u="sng" dirty="0"/>
              <a:t>complicaciones del sarampión</a:t>
            </a:r>
            <a:endParaRPr lang="es-ES" dirty="0"/>
          </a:p>
          <a:p>
            <a:pPr indent="-457200">
              <a:spcBef>
                <a:spcPts val="1200"/>
              </a:spcBef>
              <a:spcAft>
                <a:spcPts val="0"/>
              </a:spcAft>
              <a:buSzPts val="2400"/>
            </a:pPr>
            <a:endParaRPr lang="es-ES" sz="2400" u="sng" dirty="0"/>
          </a:p>
          <a:p>
            <a:pPr indent="-457200">
              <a:spcBef>
                <a:spcPts val="1200"/>
              </a:spcBef>
              <a:spcAft>
                <a:spcPts val="0"/>
              </a:spcAft>
              <a:buSzPts val="2400"/>
            </a:pPr>
            <a:r>
              <a:rPr lang="es-ES" u="sng" dirty="0"/>
              <a:t>Aborto/mortinato </a:t>
            </a:r>
            <a:r>
              <a:rPr lang="es-ES" dirty="0"/>
              <a:t>y </a:t>
            </a:r>
            <a:r>
              <a:rPr lang="es-ES" u="sng" dirty="0"/>
              <a:t>brucelosis en el ganado</a:t>
            </a:r>
            <a:endParaRPr lang="es-ES" dirty="0"/>
          </a:p>
        </p:txBody>
      </p:sp>
      <p:sp>
        <p:nvSpPr>
          <p:cNvPr id="175" name="Google Shape;175;p8"/>
          <p:cNvSpPr/>
          <p:nvPr/>
        </p:nvSpPr>
        <p:spPr>
          <a:xfrm>
            <a:off x="1668207" y="1358690"/>
            <a:ext cx="1887773" cy="352741"/>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DESENLACE</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76" name="Google Shape;176;p8"/>
          <p:cNvSpPr/>
          <p:nvPr/>
        </p:nvSpPr>
        <p:spPr>
          <a:xfrm>
            <a:off x="1315674" y="2314734"/>
            <a:ext cx="1887774" cy="381000"/>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lvl="0" algn="ctr">
              <a:defRPr/>
            </a:pPr>
            <a:r>
              <a:rPr lang="es-ES" sz="2000" b="1" dirty="0">
                <a:solidFill>
                  <a:prstClr val="black"/>
                </a:solidFill>
                <a:latin typeface="Arial  "/>
              </a:rPr>
              <a:t>DESENLACE</a:t>
            </a:r>
            <a:endParaRPr lang="es-ES" dirty="0">
              <a:solidFill>
                <a:prstClr val="black"/>
              </a:solidFill>
              <a:latin typeface="Arial  "/>
            </a:endParaRPr>
          </a:p>
        </p:txBody>
      </p:sp>
      <p:sp>
        <p:nvSpPr>
          <p:cNvPr id="177" name="Google Shape;177;p8"/>
          <p:cNvSpPr/>
          <p:nvPr/>
        </p:nvSpPr>
        <p:spPr>
          <a:xfrm>
            <a:off x="3559086" y="3370272"/>
            <a:ext cx="1832432" cy="381000"/>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lvl="0" algn="ctr">
              <a:defRPr/>
            </a:pPr>
            <a:r>
              <a:rPr lang="es-ES" sz="2000" b="1" dirty="0">
                <a:solidFill>
                  <a:prstClr val="black"/>
                </a:solidFill>
                <a:latin typeface="Arial  "/>
              </a:rPr>
              <a:t>DESENLACE</a:t>
            </a:r>
            <a:endParaRPr lang="es-ES" dirty="0">
              <a:solidFill>
                <a:prstClr val="black"/>
              </a:solidFill>
              <a:latin typeface="Arial  "/>
            </a:endParaRPr>
          </a:p>
        </p:txBody>
      </p:sp>
      <p:sp>
        <p:nvSpPr>
          <p:cNvPr id="178" name="Google Shape;178;p8"/>
          <p:cNvSpPr/>
          <p:nvPr/>
        </p:nvSpPr>
        <p:spPr>
          <a:xfrm>
            <a:off x="6126763" y="4453270"/>
            <a:ext cx="1887772" cy="380114"/>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lvl="0" algn="ctr">
              <a:defRPr/>
            </a:pPr>
            <a:r>
              <a:rPr lang="es-ES" sz="2000" b="1" dirty="0">
                <a:solidFill>
                  <a:prstClr val="black"/>
                </a:solidFill>
                <a:latin typeface="Arial  "/>
              </a:rPr>
              <a:t>DESENLACE</a:t>
            </a:r>
            <a:endParaRPr lang="es-ES" dirty="0">
              <a:solidFill>
                <a:prstClr val="black"/>
              </a:solidFill>
              <a:latin typeface="Arial  "/>
            </a:endParaRPr>
          </a:p>
        </p:txBody>
      </p:sp>
      <p:sp>
        <p:nvSpPr>
          <p:cNvPr id="179" name="Google Shape;179;p8"/>
          <p:cNvSpPr/>
          <p:nvPr/>
        </p:nvSpPr>
        <p:spPr>
          <a:xfrm>
            <a:off x="1949691" y="5600700"/>
            <a:ext cx="1887772" cy="349295"/>
          </a:xfrm>
          <a:prstGeom prst="roundRect">
            <a:avLst>
              <a:gd name="adj" fmla="val 16667"/>
            </a:avLst>
          </a:prstGeom>
          <a:solidFill>
            <a:schemeClr val="bg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lvl="0" algn="ctr">
              <a:defRPr/>
            </a:pPr>
            <a:r>
              <a:rPr lang="es-ES" sz="2000" b="1" dirty="0">
                <a:solidFill>
                  <a:prstClr val="black"/>
                </a:solidFill>
                <a:latin typeface="Arial  "/>
              </a:rPr>
              <a:t>DESENLACE</a:t>
            </a:r>
            <a:endParaRPr lang="es-ES" dirty="0">
              <a:solidFill>
                <a:prstClr val="black"/>
              </a:solidFill>
              <a:latin typeface="Arial  "/>
            </a:endParaRPr>
          </a:p>
        </p:txBody>
      </p:sp>
      <p:sp>
        <p:nvSpPr>
          <p:cNvPr id="180" name="Google Shape;180;p8"/>
          <p:cNvSpPr/>
          <p:nvPr/>
        </p:nvSpPr>
        <p:spPr>
          <a:xfrm>
            <a:off x="4678159" y="1362229"/>
            <a:ext cx="1887773" cy="352741"/>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EXPOSICIÓN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81" name="Google Shape;181;p8"/>
          <p:cNvSpPr/>
          <p:nvPr/>
        </p:nvSpPr>
        <p:spPr>
          <a:xfrm>
            <a:off x="3729213" y="2314734"/>
            <a:ext cx="1887773" cy="381000"/>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EXPOSICIÓN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82" name="Google Shape;182;p8"/>
          <p:cNvSpPr/>
          <p:nvPr/>
        </p:nvSpPr>
        <p:spPr>
          <a:xfrm>
            <a:off x="2083293" y="4454156"/>
            <a:ext cx="1887773" cy="380114"/>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EXPOSICIÓN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83" name="Google Shape;183;p8"/>
          <p:cNvSpPr/>
          <p:nvPr/>
        </p:nvSpPr>
        <p:spPr>
          <a:xfrm>
            <a:off x="1315673" y="3387998"/>
            <a:ext cx="1967853" cy="381000"/>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EXPOSICIÓN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184" name="Google Shape;184;p8"/>
          <p:cNvSpPr/>
          <p:nvPr/>
        </p:nvSpPr>
        <p:spPr>
          <a:xfrm>
            <a:off x="5857873" y="5597253"/>
            <a:ext cx="1887772" cy="352742"/>
          </a:xfrm>
          <a:prstGeom prst="roundRect">
            <a:avLst>
              <a:gd name="adj" fmla="val 16667"/>
            </a:avLst>
          </a:prstGeom>
          <a:solidFill>
            <a:srgbClr val="00953A"/>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prstClr val="black"/>
                </a:solidFill>
                <a:effectLst/>
                <a:uLnTx/>
                <a:uFillTx/>
                <a:latin typeface="Arial  "/>
                <a:ea typeface="+mn-ea"/>
                <a:cs typeface="+mn-cs"/>
              </a:rPr>
              <a:t>EXPOSICIÓN</a:t>
            </a:r>
            <a:endParaRPr kumimoji="0" lang="es-ES" sz="1800" b="0" i="0" u="none" strike="noStrike" kern="1200" cap="none" spc="0" normalizeH="0" baseline="0" dirty="0">
              <a:ln>
                <a:noFill/>
              </a:ln>
              <a:solidFill>
                <a:prstClr val="black"/>
              </a:solidFill>
              <a:effectLst/>
              <a:uLnTx/>
              <a:uFillTx/>
              <a:latin typeface="Arial  "/>
              <a:ea typeface="+mn-ea"/>
              <a:cs typeface="+mn-cs"/>
            </a:endParaRPr>
          </a:p>
        </p:txBody>
      </p:sp>
      <p:sp>
        <p:nvSpPr>
          <p:cNvPr id="3" name="Title 1">
            <a:extLst>
              <a:ext uri="{FF2B5EF4-FFF2-40B4-BE49-F238E27FC236}">
                <a16:creationId xmlns:a16="http://schemas.microsoft.com/office/drawing/2014/main" id="{3F55771B-096A-8E48-6307-FC66E1552955}"/>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¿Exposición o desenlace?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Props1.xml><?xml version="1.0" encoding="utf-8"?>
<ds:datastoreItem xmlns:ds="http://schemas.openxmlformats.org/officeDocument/2006/customXml" ds:itemID="{4BC482CD-2930-4AD2-A5AB-5B7BAB7DE8DA}"/>
</file>

<file path=customXml/itemProps2.xml><?xml version="1.0" encoding="utf-8"?>
<ds:datastoreItem xmlns:ds="http://schemas.openxmlformats.org/officeDocument/2006/customXml" ds:itemID="{09571C25-FD74-4CEA-AA5E-B4EC933528C6}">
  <ds:schemaRefs>
    <ds:schemaRef ds:uri="http://schemas.microsoft.com/sharepoint/v3/contenttype/forms"/>
  </ds:schemaRefs>
</ds:datastoreItem>
</file>

<file path=customXml/itemProps3.xml><?xml version="1.0" encoding="utf-8"?>
<ds:datastoreItem xmlns:ds="http://schemas.openxmlformats.org/officeDocument/2006/customXml" ds:itemID="{7C5B3C13-82CE-4AA6-BFB5-D5A76C263F49}">
  <ds:schemaRefs>
    <ds:schemaRef ds:uri="http://www.w3.org/XML/1998/namespace"/>
    <ds:schemaRef ds:uri="http://purl.org/dc/terms/"/>
    <ds:schemaRef ds:uri="http://purl.org/dc/elements/1.1/"/>
    <ds:schemaRef ds:uri="52ff0146-47b4-4d51-8c1c-03266fcd63a2"/>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cd03f174-a395-49eb-8ee9-8d943e22f4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8651</TotalTime>
  <Words>15244</Words>
  <Application>Microsoft Office PowerPoint</Application>
  <PresentationFormat>Widescreen</PresentationFormat>
  <Paragraphs>1517</Paragraphs>
  <Slides>82</Slides>
  <Notes>82</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82</vt:i4>
      </vt:variant>
    </vt:vector>
  </HeadingPairs>
  <TitlesOfParts>
    <vt:vector size="97" baseType="lpstr">
      <vt:lpstr>ＭＳ Ｐゴシック</vt:lpstr>
      <vt:lpstr>Arial</vt:lpstr>
      <vt:lpstr>Arial  </vt:lpstr>
      <vt:lpstr>Arial (Body)</vt:lpstr>
      <vt:lpstr>Arial Re</vt:lpstr>
      <vt:lpstr>Calibri</vt:lpstr>
      <vt:lpstr>Cambria Math</vt:lpstr>
      <vt:lpstr>Courier New</vt:lpstr>
      <vt:lpstr>Franklin Gothic Medium</vt:lpstr>
      <vt:lpstr>Franklin Gothic Medium Cond</vt:lpstr>
      <vt:lpstr>Libre Franklin Medium</vt:lpstr>
      <vt:lpstr>Noto Sans Symbols</vt:lpstr>
      <vt:lpstr>Times New Roman</vt:lpstr>
      <vt:lpstr>Wingdings</vt:lpstr>
      <vt:lpstr>Spanish_Template_12_6_2024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Cadena de transmisión (1/3)</vt:lpstr>
      <vt:lpstr>Cadena de transmisión (2/3)</vt:lpstr>
      <vt:lpstr>Cadena de transmisión (3/3)</vt:lpstr>
      <vt:lpstr>1. Utilización del conocimiento de la materia para la generación de hipótesis</vt:lpstr>
      <vt:lpstr>2. Uso de la epidemiología descriptiva para la generación de hipótesis: tiempo</vt:lpstr>
      <vt:lpstr>2. Uso de la epidemiología descriptiva para la generación de hipótesis: lugar</vt:lpstr>
      <vt:lpstr>2. Uso de la epidemiología descriptiva para la generación de hipótesis: lugar</vt:lpstr>
      <vt:lpstr>2. Uso de la epidemiología descriptiva para la generación de hipótesis: persona</vt:lpstr>
      <vt:lpstr>3. Consideración de valores atípicos para la generación de hipótesis</vt:lpstr>
      <vt:lpstr>PowerPoint Presentation</vt:lpstr>
      <vt:lpstr>4. Utilización de entrevistas con informantes clave para la generación de hipótesis </vt:lpstr>
      <vt:lpstr>5. Entrevistar a las autoridades locales para generar hipótesis</vt:lpstr>
      <vt:lpstr>PowerPoint Presentation</vt:lpstr>
      <vt:lpstr>Desarrollo de hipótesis (1/3) </vt:lpstr>
      <vt:lpstr>Desarrollo de hipótesis (2/3)</vt:lpstr>
      <vt:lpstr>Desarrollo de hipótesis (3/3)</vt:lpstr>
      <vt:lpstr>Desarrollo de hipótesis: Respuesta</vt:lpstr>
      <vt:lpstr>Desarrollo de hipótesis (1/2)</vt:lpstr>
      <vt:lpstr>Desarrollo de hipótesis (2/2)</vt:lpstr>
      <vt:lpstr>Desarrollo de hipótesis: Respuesta</vt:lpstr>
      <vt:lpstr>Desarrollo de hipótesis (1/2)</vt:lpstr>
      <vt:lpstr>Desarrollo de hipótesis (2/2)</vt:lpstr>
      <vt:lpstr>Desarrollo de hipótesis: Respuesta</vt:lpstr>
      <vt:lpstr>Paso 8: Evaluación epidemiológica de  las hipótesis</vt:lpstr>
      <vt:lpstr>PowerPoint Presentation</vt:lpstr>
      <vt:lpstr>Realización de un estudio analítico</vt:lpstr>
      <vt:lpstr>PowerPoint Presentation</vt:lpstr>
      <vt:lpstr>PowerPoint Presentation</vt:lpstr>
      <vt:lpstr>PowerPoint Presentation</vt:lpstr>
      <vt:lpstr>PowerPoint Presentation</vt:lpstr>
      <vt:lpstr>PowerPoint Presentation</vt:lpstr>
      <vt:lpstr>PowerPoint Presentation</vt:lpstr>
      <vt:lpstr>Análisis de datos (1/9)</vt:lpstr>
      <vt:lpstr>PowerPoint Presentation</vt:lpstr>
      <vt:lpstr>PowerPoint Presentation</vt:lpstr>
      <vt:lpstr>PowerPoint Presentation</vt:lpstr>
      <vt:lpstr>PowerPoint Presentation</vt:lpstr>
      <vt:lpstr>Análisis de datos (5/9) Respuesta</vt:lpstr>
      <vt:lpstr>PowerPoint Presentation</vt:lpstr>
      <vt:lpstr>Análisis de datos (6/9) Respuesta</vt:lpstr>
      <vt:lpstr>PowerPoint Presentation</vt:lpstr>
      <vt:lpstr>Análisis de datos (7/9) Respuesta</vt:lpstr>
      <vt:lpstr>PowerPoint Presentation</vt:lpstr>
      <vt:lpstr>Análisis de datos (8/9) Respuesta</vt:lpstr>
      <vt:lpstr>PowerPoint Presentation</vt:lpstr>
      <vt:lpstr>Análisis de datos (9/9) Respuesta</vt:lpstr>
      <vt:lpstr>PowerPoint Presentation</vt:lpstr>
      <vt:lpstr>PowerPoint Presentation</vt:lpstr>
      <vt:lpstr>PowerPoint Presentation</vt:lpstr>
      <vt:lpstr>Estrategias de control</vt:lpstr>
      <vt:lpstr>PowerPoint Presentation</vt:lpstr>
      <vt:lpstr>PowerPoint Presentation</vt:lpstr>
      <vt:lpstr>PowerPoint Presentation</vt:lpstr>
      <vt:lpstr>PowerPoint Presentation</vt:lpstr>
      <vt:lpstr>PowerPoint Presentation</vt:lpstr>
      <vt:lpstr>Estrategias de control: Leptospirosis</vt:lpstr>
      <vt:lpstr>Estrategias de control:  Leptospirosis - Respuesta</vt:lpstr>
      <vt:lpstr>PowerPoint Presentation</vt:lpstr>
      <vt:lpstr>PowerPoint Presentation</vt:lpstr>
      <vt:lpstr>¿Medida a corto o largo plazo?</vt:lpstr>
      <vt:lpstr>Hacer recomendaciones</vt:lpstr>
      <vt:lpstr>Hacer recomendaciones: Respuesta</vt:lpstr>
      <vt:lpstr>PowerPoint Presentation</vt:lpstr>
      <vt:lpstr>Vigilancia: ¿Funcionan las medidas  de 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Martel, Lise (CDC/GHC/DGHP)</dc:creator>
  <cp:keywords>, docId:8D58300C456EB84D5731F6F9CEAB3F5E</cp:keywords>
  <cp:lastModifiedBy>Gallagher, Darby (CDC/GHC/DGHP)</cp:lastModifiedBy>
  <cp:revision>16</cp:revision>
  <dcterms:created xsi:type="dcterms:W3CDTF">2024-10-01T14:30:22Z</dcterms:created>
  <dcterms:modified xsi:type="dcterms:W3CDTF">2026-03-24T20:21:52Z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2024-10-01T14:31:51Z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ceeff716-e275-46fa-854b-9eafc727dac6</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